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57" r:id="rId5"/>
    <p:sldMasterId id="2147483858" r:id="rId6"/>
    <p:sldMasterId id="2147483859" r:id="rId7"/>
    <p:sldMasterId id="2147483860" r:id="rId8"/>
    <p:sldMasterId id="2147483861" r:id="rId9"/>
    <p:sldMasterId id="2147483862" r:id="rId10"/>
    <p:sldMasterId id="2147483863" r:id="rId11"/>
    <p:sldMasterId id="2147483864" r:id="rId12"/>
    <p:sldMasterId id="2147483865"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Lst>
  <p:sldSz cy="5143500" cx="9144000"/>
  <p:notesSz cx="6858000" cy="9144000"/>
  <p:embeddedFontLst>
    <p:embeddedFont>
      <p:font typeface="Proxima Nova"/>
      <p:regular r:id="rId126"/>
      <p:bold r:id="rId127"/>
      <p:italic r:id="rId128"/>
      <p:boldItalic r:id="rId129"/>
    </p:embeddedFont>
    <p:embeddedFont>
      <p:font typeface="Overpass ExtraBold"/>
      <p:bold r:id="rId130"/>
      <p:boldItalic r:id="rId131"/>
    </p:embeddedFont>
    <p:embeddedFont>
      <p:font typeface="Overpass Black"/>
      <p:bold r:id="rId132"/>
      <p:boldItalic r:id="rId133"/>
    </p:embeddedFont>
    <p:embeddedFont>
      <p:font typeface="Overpass"/>
      <p:regular r:id="rId134"/>
      <p:bold r:id="rId135"/>
      <p:italic r:id="rId136"/>
      <p:boldItalic r:id="rId137"/>
    </p:embeddedFont>
    <p:embeddedFont>
      <p:font typeface="Overpass Light"/>
      <p:regular r:id="rId138"/>
      <p:bold r:id="rId139"/>
      <p:italic r:id="rId140"/>
      <p:boldItalic r:id="rId141"/>
    </p:embeddedFont>
    <p:embeddedFont>
      <p:font typeface="Helvetica Neue"/>
      <p:regular r:id="rId142"/>
      <p:bold r:id="rId143"/>
      <p:italic r:id="rId144"/>
      <p:boldItalic r:id="rId145"/>
    </p:embeddedFont>
    <p:embeddedFont>
      <p:font typeface="Overpass SemiBold"/>
      <p:regular r:id="rId146"/>
      <p:bold r:id="rId147"/>
      <p:italic r:id="rId148"/>
      <p:boldItalic r:id="rId149"/>
    </p:embeddedFont>
    <p:embeddedFont>
      <p:font typeface="Roboto Mono"/>
      <p:regular r:id="rId150"/>
      <p:bold r:id="rId151"/>
      <p:italic r:id="rId152"/>
      <p:boldItalic r:id="rId153"/>
    </p:embeddedFont>
    <p:embeddedFont>
      <p:font typeface="Open Sans"/>
      <p:regular r:id="rId154"/>
      <p:bold r:id="rId155"/>
      <p:italic r:id="rId156"/>
      <p:boldItalic r:id="rId1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693D12-456D-4557-81A3-D05B46E592F8}">
  <a:tblStyle styleId="{6D693D12-456D-4557-81A3-D05B46E592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129" Type="http://schemas.openxmlformats.org/officeDocument/2006/relationships/font" Target="fonts/ProximaNova-boldItalic.fntdata"/><Relationship Id="rId128" Type="http://schemas.openxmlformats.org/officeDocument/2006/relationships/font" Target="fonts/ProximaNova-italic.fntdata"/><Relationship Id="rId127" Type="http://schemas.openxmlformats.org/officeDocument/2006/relationships/font" Target="fonts/ProximaNova-bold.fntdata"/><Relationship Id="rId126" Type="http://schemas.openxmlformats.org/officeDocument/2006/relationships/font" Target="fonts/ProximaNova-regular.fntdata"/><Relationship Id="rId26" Type="http://schemas.openxmlformats.org/officeDocument/2006/relationships/slide" Target="slides/slide12.xml"/><Relationship Id="rId121" Type="http://schemas.openxmlformats.org/officeDocument/2006/relationships/slide" Target="slides/slide107.xml"/><Relationship Id="rId25" Type="http://schemas.openxmlformats.org/officeDocument/2006/relationships/slide" Target="slides/slide11.xml"/><Relationship Id="rId120" Type="http://schemas.openxmlformats.org/officeDocument/2006/relationships/slide" Target="slides/slide106.xml"/><Relationship Id="rId28" Type="http://schemas.openxmlformats.org/officeDocument/2006/relationships/slide" Target="slides/slide14.xml"/><Relationship Id="rId27" Type="http://schemas.openxmlformats.org/officeDocument/2006/relationships/slide" Target="slides/slide13.xml"/><Relationship Id="rId125" Type="http://schemas.openxmlformats.org/officeDocument/2006/relationships/slide" Target="slides/slide111.xml"/><Relationship Id="rId29" Type="http://schemas.openxmlformats.org/officeDocument/2006/relationships/slide" Target="slides/slide15.xml"/><Relationship Id="rId124" Type="http://schemas.openxmlformats.org/officeDocument/2006/relationships/slide" Target="slides/slide110.xml"/><Relationship Id="rId123" Type="http://schemas.openxmlformats.org/officeDocument/2006/relationships/slide" Target="slides/slide109.xml"/><Relationship Id="rId122" Type="http://schemas.openxmlformats.org/officeDocument/2006/relationships/slide" Target="slides/slide108.xml"/><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7.xml"/><Relationship Id="rId99" Type="http://schemas.openxmlformats.org/officeDocument/2006/relationships/slide" Target="slides/slide85.xml"/><Relationship Id="rId10" Type="http://schemas.openxmlformats.org/officeDocument/2006/relationships/slideMaster" Target="slideMasters/slideMaster6.xml"/><Relationship Id="rId98" Type="http://schemas.openxmlformats.org/officeDocument/2006/relationships/slide" Target="slides/slide84.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slide" Target="slides/slide104.xml"/><Relationship Id="rId117" Type="http://schemas.openxmlformats.org/officeDocument/2006/relationships/slide" Target="slides/slide103.xml"/><Relationship Id="rId116" Type="http://schemas.openxmlformats.org/officeDocument/2006/relationships/slide" Target="slides/slide102.xml"/><Relationship Id="rId115" Type="http://schemas.openxmlformats.org/officeDocument/2006/relationships/slide" Target="slides/slide101.xml"/><Relationship Id="rId119" Type="http://schemas.openxmlformats.org/officeDocument/2006/relationships/slide" Target="slides/slide105.xml"/><Relationship Id="rId15" Type="http://schemas.openxmlformats.org/officeDocument/2006/relationships/slide" Target="slides/slide1.xml"/><Relationship Id="rId110" Type="http://schemas.openxmlformats.org/officeDocument/2006/relationships/slide" Target="slides/slide96.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slide" Target="slides/slide100.xml"/><Relationship Id="rId18" Type="http://schemas.openxmlformats.org/officeDocument/2006/relationships/slide" Target="slides/slide4.xml"/><Relationship Id="rId113" Type="http://schemas.openxmlformats.org/officeDocument/2006/relationships/slide" Target="slides/slide99.xml"/><Relationship Id="rId112" Type="http://schemas.openxmlformats.org/officeDocument/2006/relationships/slide" Target="slides/slide98.xml"/><Relationship Id="rId111" Type="http://schemas.openxmlformats.org/officeDocument/2006/relationships/slide" Target="slides/slide97.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font" Target="fonts/RobotoMono-regular.fntdata"/><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verpassSemiBold-boldItalic.fntdata"/><Relationship Id="rId4" Type="http://schemas.openxmlformats.org/officeDocument/2006/relationships/tableStyles" Target="tableStyles.xml"/><Relationship Id="rId148" Type="http://schemas.openxmlformats.org/officeDocument/2006/relationships/font" Target="fonts/OverpassSemiBold-italic.fntdata"/><Relationship Id="rId9" Type="http://schemas.openxmlformats.org/officeDocument/2006/relationships/slideMaster" Target="slideMasters/slideMaster5.xml"/><Relationship Id="rId143" Type="http://schemas.openxmlformats.org/officeDocument/2006/relationships/font" Target="fonts/HelveticaNeue-bold.fntdata"/><Relationship Id="rId142" Type="http://schemas.openxmlformats.org/officeDocument/2006/relationships/font" Target="fonts/HelveticaNeue-regular.fntdata"/><Relationship Id="rId141" Type="http://schemas.openxmlformats.org/officeDocument/2006/relationships/font" Target="fonts/OverpassLight-boldItalic.fntdata"/><Relationship Id="rId140" Type="http://schemas.openxmlformats.org/officeDocument/2006/relationships/font" Target="fonts/OverpassLight-italic.fntdata"/><Relationship Id="rId5" Type="http://schemas.openxmlformats.org/officeDocument/2006/relationships/slideMaster" Target="slideMasters/slideMaster1.xml"/><Relationship Id="rId147" Type="http://schemas.openxmlformats.org/officeDocument/2006/relationships/font" Target="fonts/OverpassSemiBold-bold.fntdata"/><Relationship Id="rId6" Type="http://schemas.openxmlformats.org/officeDocument/2006/relationships/slideMaster" Target="slideMasters/slideMaster2.xml"/><Relationship Id="rId146" Type="http://schemas.openxmlformats.org/officeDocument/2006/relationships/font" Target="fonts/OverpassSemiBold-regular.fntdata"/><Relationship Id="rId7" Type="http://schemas.openxmlformats.org/officeDocument/2006/relationships/slideMaster" Target="slideMasters/slideMaster3.xml"/><Relationship Id="rId145" Type="http://schemas.openxmlformats.org/officeDocument/2006/relationships/font" Target="fonts/HelveticaNeue-boldItalic.fntdata"/><Relationship Id="rId8" Type="http://schemas.openxmlformats.org/officeDocument/2006/relationships/slideMaster" Target="slideMasters/slideMaster4.xml"/><Relationship Id="rId144" Type="http://schemas.openxmlformats.org/officeDocument/2006/relationships/font" Target="fonts/HelveticaNeue-italic.fntdata"/><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font" Target="fonts/OverpassLight-bold.fntdata"/><Relationship Id="rId138" Type="http://schemas.openxmlformats.org/officeDocument/2006/relationships/font" Target="fonts/OverpassLight-regular.fntdata"/><Relationship Id="rId137" Type="http://schemas.openxmlformats.org/officeDocument/2006/relationships/font" Target="fonts/Overpass-boldItalic.fntdata"/><Relationship Id="rId132" Type="http://schemas.openxmlformats.org/officeDocument/2006/relationships/font" Target="fonts/OverpassBlack-bold.fntdata"/><Relationship Id="rId131" Type="http://schemas.openxmlformats.org/officeDocument/2006/relationships/font" Target="fonts/OverpassExtraBold-boldItalic.fntdata"/><Relationship Id="rId130" Type="http://schemas.openxmlformats.org/officeDocument/2006/relationships/font" Target="fonts/OverpassExtraBold-bold.fntdata"/><Relationship Id="rId136" Type="http://schemas.openxmlformats.org/officeDocument/2006/relationships/font" Target="fonts/Overpass-italic.fntdata"/><Relationship Id="rId135" Type="http://schemas.openxmlformats.org/officeDocument/2006/relationships/font" Target="fonts/Overpass-bold.fntdata"/><Relationship Id="rId134" Type="http://schemas.openxmlformats.org/officeDocument/2006/relationships/font" Target="fonts/Overpass-regular.fntdata"/><Relationship Id="rId133" Type="http://schemas.openxmlformats.org/officeDocument/2006/relationships/font" Target="fonts/OverpassBlack-boldItalic.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154" Type="http://schemas.openxmlformats.org/officeDocument/2006/relationships/font" Target="fonts/OpenSans-regular.fntdata"/><Relationship Id="rId58" Type="http://schemas.openxmlformats.org/officeDocument/2006/relationships/slide" Target="slides/slide44.xml"/><Relationship Id="rId153" Type="http://schemas.openxmlformats.org/officeDocument/2006/relationships/font" Target="fonts/RobotoMono-boldItalic.fntdata"/><Relationship Id="rId152" Type="http://schemas.openxmlformats.org/officeDocument/2006/relationships/font" Target="fonts/RobotoMono-italic.fntdata"/><Relationship Id="rId151" Type="http://schemas.openxmlformats.org/officeDocument/2006/relationships/font" Target="fonts/RobotoMono-bold.fntdata"/><Relationship Id="rId157" Type="http://schemas.openxmlformats.org/officeDocument/2006/relationships/font" Target="fonts/OpenSans-boldItalic.fntdata"/><Relationship Id="rId156" Type="http://schemas.openxmlformats.org/officeDocument/2006/relationships/font" Target="fonts/OpenSans-italic.fntdata"/><Relationship Id="rId155" Type="http://schemas.openxmlformats.org/officeDocument/2006/relationships/font" Target="fonts/Open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openshift.com/requesting-and-installing-lets-encrypt-certificates-for-openshift-4/"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kd.io/latest/dev_guide/secrets.html#service-serving-certificate-secrets" TargetMode="External"/><Relationship Id="rId3" Type="http://schemas.openxmlformats.org/officeDocument/2006/relationships/hyperlink" Target="https://github.com/openshift/service-ca-operator"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hd.ws/hosted_files/kccncna17/46/ahmetb%20KubeCon%202017%20NA%20%E2%80%93%20Network%20Policies.pdf"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614e17e9cf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614e17e9cf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614e17e9cf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614e17e9cf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61bc858bf2_0_30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61bc858bf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NodePort allow exposing non-standard ports for a service on all nodes in the cluster</a:t>
            </a:r>
            <a:endParaRPr/>
          </a:p>
          <a:p>
            <a:pPr indent="-298450" lvl="0" marL="457200" rtl="0" algn="l">
              <a:spcBef>
                <a:spcPts val="0"/>
              </a:spcBef>
              <a:spcAft>
                <a:spcPts val="0"/>
              </a:spcAft>
              <a:buSzPts val="1100"/>
              <a:buChar char="●"/>
            </a:pPr>
            <a:r>
              <a:rPr lang="en"/>
              <a:t>If the node receiving the traffic doesn't have the target service running, the traffic is redirected to a node which has the pod running</a:t>
            </a:r>
            <a:endParaRPr/>
          </a:p>
          <a:p>
            <a:pPr indent="-298450" lvl="0" marL="457200" rtl="0" algn="l">
              <a:spcBef>
                <a:spcPts val="0"/>
              </a:spcBef>
              <a:spcAft>
                <a:spcPts val="0"/>
              </a:spcAft>
              <a:buSzPts val="1100"/>
              <a:buChar char="●"/>
            </a:pPr>
            <a:r>
              <a:rPr lang="en"/>
              <a:t>While it is easier to configure than external IPs and Ingress (prev slide), it is a wasteful use of scarce port resources and it requires more privileges.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2" name="Shape 3742"/>
        <p:cNvGrpSpPr/>
        <p:nvPr/>
      </p:nvGrpSpPr>
      <p:grpSpPr>
        <a:xfrm>
          <a:off x="0" y="0"/>
          <a:ext cx="0" cy="0"/>
          <a:chOff x="0" y="0"/>
          <a:chExt cx="0" cy="0"/>
        </a:xfrm>
      </p:grpSpPr>
      <p:sp>
        <p:nvSpPr>
          <p:cNvPr id="3743" name="Google Shape;3743;g61bc858bf2_0_3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61bc858bf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while-list it in their own system.</a:t>
            </a:r>
            <a:endParaRPr/>
          </a:p>
          <a:p>
            <a:pPr indent="-298450" lvl="0" marL="457200" rtl="0" algn="l">
              <a:spcBef>
                <a:spcPts val="0"/>
              </a:spcBef>
              <a:spcAft>
                <a:spcPts val="0"/>
              </a:spcAft>
              <a:buSzPts val="1100"/>
              <a:buChar char="●"/>
            </a:pPr>
            <a:r>
              <a:rPr lang="en"/>
              <a:t>Each external IP address is guaranteed to be assigned to a maximum of one service. This ensures that each service can simply expose its chosen ports regardless of the ports exposed by other services.</a:t>
            </a:r>
            <a:endParaRPr/>
          </a:p>
          <a:p>
            <a:pPr indent="-298450" lvl="0" marL="457200" rtl="0" algn="l">
              <a:spcBef>
                <a:spcPts val="0"/>
              </a:spcBef>
              <a:spcAft>
                <a:spcPts val="0"/>
              </a:spcAft>
              <a:buSzPts val="1100"/>
              <a:buChar char="●"/>
            </a:pPr>
            <a:r>
              <a:rPr lang="en"/>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p>
          <a:p>
            <a:pPr indent="-298450" lvl="0" marL="457200" rtl="0" algn="l">
              <a:spcBef>
                <a:spcPts val="0"/>
              </a:spcBef>
              <a:spcAft>
                <a:spcPts val="0"/>
              </a:spcAft>
              <a:buSzPts val="1100"/>
              <a:buChar char="●"/>
            </a:pPr>
            <a:r>
              <a:rPr lang="en"/>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p>
          <a:p>
            <a:pPr indent="-298450" lvl="0" marL="457200" rtl="0" algn="l">
              <a:spcBef>
                <a:spcPts val="0"/>
              </a:spcBef>
              <a:spcAft>
                <a:spcPts val="0"/>
              </a:spcAft>
              <a:buSzPts val="11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p>
          <a:p>
            <a:pPr indent="-298450" lvl="0" marL="457200" rtl="0" algn="l">
              <a:spcBef>
                <a:spcPts val="0"/>
              </a:spcBef>
              <a:spcAft>
                <a:spcPts val="0"/>
              </a:spcAft>
              <a:buSzPts val="1100"/>
              <a:buChar char="●"/>
            </a:pPr>
            <a:r>
              <a:rPr lang="en"/>
              <a:t>The IP failover pods are responsible for providing the external IP range (Virtual IPs) and would run on one or more of the nodes (more than one for high availability) in the cluster or they can just run on the HAProxy (router) nodes.</a:t>
            </a:r>
            <a:endParaRPr/>
          </a:p>
          <a:p>
            <a:pPr indent="-298450" lvl="0" marL="457200" rtl="0" algn="l">
              <a:spcBef>
                <a:spcPts val="0"/>
              </a:spcBef>
              <a:spcAft>
                <a:spcPts val="0"/>
              </a:spcAft>
              <a:buSzPts val="1100"/>
              <a:buChar char="●"/>
            </a:pPr>
            <a:r>
              <a:rPr lang="en"/>
              <a:t>The OpenShift cluster administrator must ensure that the external IP address pool terminates at one or more nodes in the cluster.</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9" name="Shape 3769"/>
        <p:cNvGrpSpPr/>
        <p:nvPr/>
      </p:nvGrpSpPr>
      <p:grpSpPr>
        <a:xfrm>
          <a:off x="0" y="0"/>
          <a:ext cx="0" cy="0"/>
          <a:chOff x="0" y="0"/>
          <a:chExt cx="0" cy="0"/>
        </a:xfrm>
      </p:grpSpPr>
      <p:sp>
        <p:nvSpPr>
          <p:cNvPr id="3770" name="Google Shape;3770;g61bc858bf2_0_3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1" name="Google Shape;3771;g61bc858bf2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Egress router runs a service that redirects (proxies) traffic to a specified remote server, using a private source IP address that is not used for anything else. The service allows pods to talk to servers that are setup to only allow access from whitelisted IP addresses. When deploying an egress router, an IP address from the physical network that the node itself is on is reserved by the cluster administrator to be used by the egress router.</a:t>
            </a:r>
            <a:endParaRPr/>
          </a:p>
          <a:p>
            <a:pPr indent="-298450" lvl="0" marL="457200" rtl="0" algn="l">
              <a:spcBef>
                <a:spcPts val="0"/>
              </a:spcBef>
              <a:spcAft>
                <a:spcPts val="0"/>
              </a:spcAft>
              <a:buSzPts val="1100"/>
              <a:buChar char="●"/>
            </a:pPr>
            <a:r>
              <a:rPr lang="en"/>
              <a:t>Application pods access the external service using the egress service on the service internal IP address or service name. The egress service redirects the traffic to the egress routers which in turn send the traffic to the external service with the egress IP (reserved on the node it’s running on) as the source IP. The external service accepts the traffic since the source IP (egress router IPs) is whitelisted.</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9" name="Shape 3789"/>
        <p:cNvGrpSpPr/>
        <p:nvPr/>
      </p:nvGrpSpPr>
      <p:grpSpPr>
        <a:xfrm>
          <a:off x="0" y="0"/>
          <a:ext cx="0" cy="0"/>
          <a:chOff x="0" y="0"/>
          <a:chExt cx="0" cy="0"/>
        </a:xfrm>
      </p:grpSpPr>
      <p:sp>
        <p:nvSpPr>
          <p:cNvPr id="3790" name="Google Shape;3790;g61bc858bf2_0_3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1" name="Google Shape;3791;g61bc858bf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4" name="Shape 3804"/>
        <p:cNvGrpSpPr/>
        <p:nvPr/>
      </p:nvGrpSpPr>
      <p:grpSpPr>
        <a:xfrm>
          <a:off x="0" y="0"/>
          <a:ext cx="0" cy="0"/>
          <a:chOff x="0" y="0"/>
          <a:chExt cx="0" cy="0"/>
        </a:xfrm>
      </p:grpSpPr>
      <p:sp>
        <p:nvSpPr>
          <p:cNvPr id="3805" name="Google Shape;3805;g61bc858bf2_0_3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6" name="Google Shape;3806;g61bc858bf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router uses the service selector to find the service and the endpoints backing the service. When both router and service provide load balancing, OpenShift Container Platform uses the router load balancing. A router detects relevant changes in the IP addresses of its services and adapts its configuration accordingly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built-in router comes with OpenShift however it can be replaced by external load-balancers like F5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9" name="Shape 3829"/>
        <p:cNvGrpSpPr/>
        <p:nvPr/>
      </p:nvGrpSpPr>
      <p:grpSpPr>
        <a:xfrm>
          <a:off x="0" y="0"/>
          <a:ext cx="0" cy="0"/>
          <a:chOff x="0" y="0"/>
          <a:chExt cx="0" cy="0"/>
        </a:xfrm>
      </p:grpSpPr>
      <p:sp>
        <p:nvSpPr>
          <p:cNvPr id="3830" name="Google Shape;3830;g61bc858bf2_0_4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1" name="Google Shape;3831;g61bc858bf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route exposes a service at a host name, like www.example.com, so that external clients can reach it by name.</a:t>
            </a:r>
            <a:endParaRPr/>
          </a:p>
          <a:p>
            <a:pPr indent="-298450" lvl="0" marL="457200" rtl="0" algn="l">
              <a:spcBef>
                <a:spcPts val="0"/>
              </a:spcBef>
              <a:spcAft>
                <a:spcPts val="0"/>
              </a:spcAft>
              <a:buSzPts val="1100"/>
              <a:buChar char="●"/>
            </a:pPr>
            <a:r>
              <a:rPr lang="en"/>
              <a:t>DNS resolution for a host name is handled separately from routing. Admin may have configured a DNS wildcard entry that will resolve to the node that is running the OpenShift Container Platform router</a:t>
            </a:r>
            <a:endParaRPr/>
          </a:p>
          <a:p>
            <a:pPr indent="-298450" lvl="0" marL="457200" rtl="0" algn="l">
              <a:spcBef>
                <a:spcPts val="0"/>
              </a:spcBef>
              <a:spcAft>
                <a:spcPts val="0"/>
              </a:spcAft>
              <a:buSzPts val="1100"/>
              <a:buChar char="●"/>
            </a:pPr>
            <a:r>
              <a:rPr lang="en"/>
              <a:t>Pods running on OpenShift, don’t need to go through the routing layer and can interact with each other directly through the services.</a:t>
            </a:r>
            <a:endParaRPr/>
          </a:p>
          <a:p>
            <a:pPr indent="-298450" lvl="0" marL="457200" rtl="0" algn="l">
              <a:spcBef>
                <a:spcPts val="0"/>
              </a:spcBef>
              <a:spcAft>
                <a:spcPts val="0"/>
              </a:spcAft>
              <a:buSzPts val="1100"/>
              <a:buChar char="●"/>
            </a:pPr>
            <a:r>
              <a:rPr lang="en"/>
              <a:t>After the router discovers the Pod endpoints via the service, it sends the Pod traffic directly to those endpoints and bypasses the service layer</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1" name="Shape 3851"/>
        <p:cNvGrpSpPr/>
        <p:nvPr/>
      </p:nvGrpSpPr>
      <p:grpSpPr>
        <a:xfrm>
          <a:off x="0" y="0"/>
          <a:ext cx="0" cy="0"/>
          <a:chOff x="0" y="0"/>
          <a:chExt cx="0" cy="0"/>
        </a:xfrm>
      </p:grpSpPr>
      <p:sp>
        <p:nvSpPr>
          <p:cNvPr id="3852" name="Google Shape;3852;g61bc858bf2_0_4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3" name="Google Shape;3853;g61bc858bf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5" name="Shape 3875"/>
        <p:cNvGrpSpPr/>
        <p:nvPr/>
      </p:nvGrpSpPr>
      <p:grpSpPr>
        <a:xfrm>
          <a:off x="0" y="0"/>
          <a:ext cx="0" cy="0"/>
          <a:chOff x="0" y="0"/>
          <a:chExt cx="0" cy="0"/>
        </a:xfrm>
      </p:grpSpPr>
      <p:sp>
        <p:nvSpPr>
          <p:cNvPr id="3876" name="Google Shape;3876;g61bc858bf2_0_45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7" name="Google Shape;3877;g61bc858bf2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8" name="Shape 3908"/>
        <p:cNvGrpSpPr/>
        <p:nvPr/>
      </p:nvGrpSpPr>
      <p:grpSpPr>
        <a:xfrm>
          <a:off x="0" y="0"/>
          <a:ext cx="0" cy="0"/>
          <a:chOff x="0" y="0"/>
          <a:chExt cx="0" cy="0"/>
        </a:xfrm>
      </p:grpSpPr>
      <p:sp>
        <p:nvSpPr>
          <p:cNvPr id="3909" name="Google Shape;3909;g61bc858bf2_0_4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0" name="Google Shape;3910;g61bc858bf2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1" name="Shape 3931"/>
        <p:cNvGrpSpPr/>
        <p:nvPr/>
      </p:nvGrpSpPr>
      <p:grpSpPr>
        <a:xfrm>
          <a:off x="0" y="0"/>
          <a:ext cx="0" cy="0"/>
          <a:chOff x="0" y="0"/>
          <a:chExt cx="0" cy="0"/>
        </a:xfrm>
      </p:grpSpPr>
      <p:sp>
        <p:nvSpPr>
          <p:cNvPr id="3932" name="Google Shape;3932;g614e17e9cf_0_4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3" name="Google Shape;3933;g614e17e9cf_0_4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614e17e9cf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614e17e9cf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8" name="Shape 3938"/>
        <p:cNvGrpSpPr/>
        <p:nvPr/>
      </p:nvGrpSpPr>
      <p:grpSpPr>
        <a:xfrm>
          <a:off x="0" y="0"/>
          <a:ext cx="0" cy="0"/>
          <a:chOff x="0" y="0"/>
          <a:chExt cx="0" cy="0"/>
        </a:xfrm>
      </p:grpSpPr>
      <p:sp>
        <p:nvSpPr>
          <p:cNvPr id="3939" name="Google Shape;3939;g614e17e9cf_0_4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614e17e9cf_0_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3" name="Shape 3953"/>
        <p:cNvGrpSpPr/>
        <p:nvPr/>
      </p:nvGrpSpPr>
      <p:grpSpPr>
        <a:xfrm>
          <a:off x="0" y="0"/>
          <a:ext cx="0" cy="0"/>
          <a:chOff x="0" y="0"/>
          <a:chExt cx="0" cy="0"/>
        </a:xfrm>
      </p:grpSpPr>
      <p:sp>
        <p:nvSpPr>
          <p:cNvPr id="3954" name="Google Shape;3954;g614e17e9cf_0_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5" name="Google Shape;3955;g614e17e9cf_0_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614e17e9cf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614e17e9cf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0" name="Shape 1730"/>
        <p:cNvGrpSpPr/>
        <p:nvPr/>
      </p:nvGrpSpPr>
      <p:grpSpPr>
        <a:xfrm>
          <a:off x="0" y="0"/>
          <a:ext cx="0" cy="0"/>
          <a:chOff x="0" y="0"/>
          <a:chExt cx="0" cy="0"/>
        </a:xfrm>
      </p:grpSpPr>
      <p:sp>
        <p:nvSpPr>
          <p:cNvPr id="1731" name="Google Shape;1731;g614e17e9cf_0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614e17e9cf_0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614e17e9cf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614e17e9cf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g614e17e9cf_0_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614e17e9cf_0_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g614e17e9cf_0_2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614e17e9cf_0_2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6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Secure mechanism for holding sensitive data e.g.</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Passwords and credentials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SSH Keys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Certificates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made available as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Environment variables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Volume mounts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Interaction with external systems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Encrypted in transit and at rest</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Having an easy-to-use, secure-by-default secret distribution mechanism is exactly what developers and ops need to solve the secrets management problem once and for all</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Because secret objects can be created independently of the pods that use them, there is less risk of the secret being exposed during the workflow of creating, viewing, and editing pods.</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A secret is only sent to a node if a pod on that node requires it. It is not written to disk. It is stored in a temporary file-storage facilities (tmpfs). It is deleted once the pod that depends on it is deleted.</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stored as plaintext in etcd however the etcd storage can be encrypted to remove the security risk</a:t>
            </a:r>
            <a:endParaRPr sz="1000">
              <a:solidFill>
                <a:schemeClr val="dk1"/>
              </a:solidFill>
              <a:latin typeface="Overpass"/>
              <a:ea typeface="Overpass"/>
              <a:cs typeface="Overpass"/>
              <a:sym typeface="Overpas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614e17e9cf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614e17e9cf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614e17e9cf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614e17e9cf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614e17e9cf_0_2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614e17e9cf_0_2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 exposes a service at a host name, like www.example.com, so that external clients can reach it by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DNS resolution for a host name is handled separately from routing. Admin may have configured a DNS wildcard entry that will resolve to the node that is running the OpenShift Container Platform router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running on OpenShift, don’t need to go through the routing layer and can interact with each other directly through the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the router discovers the Pod endpoints via the service, it sends the Pod traffic directly to those endpoints and bypasses the service layer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614e17e9cf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614e17e9cf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614e17e9cf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614e17e9cf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2" name="Shape 1962"/>
        <p:cNvGrpSpPr/>
        <p:nvPr/>
      </p:nvGrpSpPr>
      <p:grpSpPr>
        <a:xfrm>
          <a:off x="0" y="0"/>
          <a:ext cx="0" cy="0"/>
          <a:chOff x="0" y="0"/>
          <a:chExt cx="0" cy="0"/>
        </a:xfrm>
      </p:grpSpPr>
      <p:sp>
        <p:nvSpPr>
          <p:cNvPr id="1963" name="Google Shape;1963;g614e17e9cf_0_3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614e17e9cf_0_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8" name="Shape 1968"/>
        <p:cNvGrpSpPr/>
        <p:nvPr/>
      </p:nvGrpSpPr>
      <p:grpSpPr>
        <a:xfrm>
          <a:off x="0" y="0"/>
          <a:ext cx="0" cy="0"/>
          <a:chOff x="0" y="0"/>
          <a:chExt cx="0" cy="0"/>
        </a:xfrm>
      </p:grpSpPr>
      <p:sp>
        <p:nvSpPr>
          <p:cNvPr id="1969" name="Google Shape;1969;g614e17e9cf_0_3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614e17e9cf_0_3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61a1c24711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g61a1c2471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61a1c24711_0_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61a1c24711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g61a1c24711_0_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g61a1c2471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61a1c24711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g61a1c24711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61a1c24711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g61a1c24711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Google Shape;2019;g61a1c24711_0_2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61a1c2471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61a1c24711_0_5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61a1c2471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614e17e9cf_0_2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614e17e9cf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3" name="Shape 2133"/>
        <p:cNvGrpSpPr/>
        <p:nvPr/>
      </p:nvGrpSpPr>
      <p:grpSpPr>
        <a:xfrm>
          <a:off x="0" y="0"/>
          <a:ext cx="0" cy="0"/>
          <a:chOff x="0" y="0"/>
          <a:chExt cx="0" cy="0"/>
        </a:xfrm>
      </p:grpSpPr>
      <p:sp>
        <p:nvSpPr>
          <p:cNvPr id="2134" name="Google Shape;2134;g61a1c24711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61a1c24711_0_7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61a1c24711_0_7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61a1c24711_0_7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5" name="Shape 2145"/>
        <p:cNvGrpSpPr/>
        <p:nvPr/>
      </p:nvGrpSpPr>
      <p:grpSpPr>
        <a:xfrm>
          <a:off x="0" y="0"/>
          <a:ext cx="0" cy="0"/>
          <a:chOff x="0" y="0"/>
          <a:chExt cx="0" cy="0"/>
        </a:xfrm>
      </p:grpSpPr>
      <p:sp>
        <p:nvSpPr>
          <p:cNvPr id="2146" name="Google Shape;2146;g61a1c24711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61a1c24711_0_7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Google Shape;2152;g61a1c24711_0_7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61a1c24711_0_7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61a1c24711_0_7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61a1c24711_0_7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61a1c24711_0_7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61a1c24711_0_7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61a1c24711_0_7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61a1c24711_0_7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61a1c24711_0_7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61a1c24711_0_7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5" name="Shape 2195"/>
        <p:cNvGrpSpPr/>
        <p:nvPr/>
      </p:nvGrpSpPr>
      <p:grpSpPr>
        <a:xfrm>
          <a:off x="0" y="0"/>
          <a:ext cx="0" cy="0"/>
          <a:chOff x="0" y="0"/>
          <a:chExt cx="0" cy="0"/>
        </a:xfrm>
      </p:grpSpPr>
      <p:sp>
        <p:nvSpPr>
          <p:cNvPr id="2196" name="Google Shape;2196;g61a1c24711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61a1c24711_0_7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g61a1c24711_0_7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61a1c24711_0_7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614e17e9cf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614e17e9cf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Google Shape;2208;g61a1c24711_0_7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61a1c24711_0_7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61a1c24711_0_7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61a1c24711_0_7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9" name="Shape 2239"/>
        <p:cNvGrpSpPr/>
        <p:nvPr/>
      </p:nvGrpSpPr>
      <p:grpSpPr>
        <a:xfrm>
          <a:off x="0" y="0"/>
          <a:ext cx="0" cy="0"/>
          <a:chOff x="0" y="0"/>
          <a:chExt cx="0" cy="0"/>
        </a:xfrm>
      </p:grpSpPr>
      <p:sp>
        <p:nvSpPr>
          <p:cNvPr id="2240" name="Google Shape;2240;g61a1c24711_0_8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61a1c24711_0_8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61a1c24711_0_8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61a1c24711_0_8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61a1c24711_0_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61a1c24711_0_8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61a1c24711_0_8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61a1c24711_0_8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g61a1c247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61a1c247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7" name="Shape 2297"/>
        <p:cNvGrpSpPr/>
        <p:nvPr/>
      </p:nvGrpSpPr>
      <p:grpSpPr>
        <a:xfrm>
          <a:off x="0" y="0"/>
          <a:ext cx="0" cy="0"/>
          <a:chOff x="0" y="0"/>
          <a:chExt cx="0" cy="0"/>
        </a:xfrm>
      </p:grpSpPr>
      <p:sp>
        <p:nvSpPr>
          <p:cNvPr id="2298" name="Google Shape;2298;g614e17e9cf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614e17e9cf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614e17e9cf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614e17e9cf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Full Stack Automated Deployments?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portions of the underlying infrastructure including networking (subnets, DNS entries, &amp; load balancers), machines, and operating systems are programmatically created during installation rather than by the administrator. The installer handles creating and destroying all the infrastructure objects it needs to in order to be successful. This installation method allows for full stack automation with automated updates of both OpenShift and RHEL CoreOS delivered together. While this installation method is highly reliable and provides a best practices deployment of OpenShift, it’s not designed to provide a high degree of infrastructure customization for environments that have may have complex operational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it’s worth mentioning that for OpenShift 4 upgrades are no longer the responsibility of the installer and instead handled entirely through the new operator framework, which will be explained later.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g614e17e9cf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614e17e9cf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Pre-existing Infrastructure Deployments?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administrator must create their own infrastructure, which includes creating networks, configuring DNS, setting up load balancers, provisioning machines, and installing operating systems. Meaning the administrator, not the installer, is ultimately responsible for the creation and deletion of these infrastructure objects. Even though the administrator is tasked with this work, it allows more customization of the infrastructure based on operational requirements whereas infrastructure customization for full stack automated deployments only delivers an opinionated best practices install with far less options for customizing.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user managed infrastructure has been provisioned, OpenShift 4 can then be deployed. Even though the installer won’t be leveraged to provision the infrastructure, the same installer is still used to generate the node assets and monitor the bring-up of the cluster.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a running cluster, there’s really no discernible operational difference between the two installation methods. Neither is inferior to the other and over the air updates can still be performed. The only real tangible benefit with a pre-existing infrastructure deployments is the added support for RHEL 7 worker and infra nodes (in addition RHEL CoreOS node support). However, RHEL 7 host OS updates still need to be managed independently by the administrator unlike RHEL CoreOS which gets delivered alongside OpenShift updates.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614e17e9cf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614e17e9cf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614e17e9cf_0_3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614e17e9cf_0_3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comparison between both deployment methods comes up quite frequently. There’s been an on-going assumption that deploying OpenShift to user-managed, pre-existing infrastructure is inferior to letting the installer perform the infrastructure provisioning for you. However, from the chart, you can see the major difference is more to do with who is responsible for provisioning the infrastructure than from a day 2 operational perspective.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Providing a full stack automated deployment process for every provider is an extremely challenging construct since not every environment offers a set of standardized services that OpenShift can always rely on being available like networking, DNS, load balancing, provisioning API support, storage, etc. Even in the cases where these services do exist, they may behave differently compared to another provider’s services requiring an entirely different implementation to use or simply preventing its use by OpenShift due to a service limitation. Combine this with the fact that many customers don’t always want to use these set of services for one reason or another and instead opt to use their own custom services which may already be running in their production environment. This makes it nearly impossible to offer a full stack automated deployment process that can satisfy every single customer use case, programmatically control every service offering, and support every install-time configuration option.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where user-managed, pre-existing infrastructure comes into the picture allowing customers to customize their infrastructure based on their operational requirements prior to deploying OpenShift in their environment. Hopefully, this chart will making things a bit more clear in terms of where the responsibility lies for provisioning each of the infrastructure objects needed when deploying OpenShift.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0" name="Shape 2390"/>
        <p:cNvGrpSpPr/>
        <p:nvPr/>
      </p:nvGrpSpPr>
      <p:grpSpPr>
        <a:xfrm>
          <a:off x="0" y="0"/>
          <a:ext cx="0" cy="0"/>
          <a:chOff x="0" y="0"/>
          <a:chExt cx="0" cy="0"/>
        </a:xfrm>
      </p:grpSpPr>
      <p:sp>
        <p:nvSpPr>
          <p:cNvPr id="2391" name="Google Shape;2391;g614e17e9cf_0_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614e17e9cf_0_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614e17e9cf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614e17e9cf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5" name="Shape 2455"/>
        <p:cNvGrpSpPr/>
        <p:nvPr/>
      </p:nvGrpSpPr>
      <p:grpSpPr>
        <a:xfrm>
          <a:off x="0" y="0"/>
          <a:ext cx="0" cy="0"/>
          <a:chOff x="0" y="0"/>
          <a:chExt cx="0" cy="0"/>
        </a:xfrm>
      </p:grpSpPr>
      <p:sp>
        <p:nvSpPr>
          <p:cNvPr id="2456" name="Google Shape;2456;g614e17e9cf_0_3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614e17e9cf_0_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Jumping from 4.1 to 4.2 to 4.3 can be done in-place, via over the air upgrade. This process should be one click and painless, even though you need to do execute more of them than you are used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can not (or will not) progress serially through minor versions, you must use the migration tool to “jump” a release.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Google Shape;2522;g614e17e9cf_0_3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614e17e9cf_0_3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7" name="Shape 2527"/>
        <p:cNvGrpSpPr/>
        <p:nvPr/>
      </p:nvGrpSpPr>
      <p:grpSpPr>
        <a:xfrm>
          <a:off x="0" y="0"/>
          <a:ext cx="0" cy="0"/>
          <a:chOff x="0" y="0"/>
          <a:chExt cx="0" cy="0"/>
        </a:xfrm>
      </p:grpSpPr>
      <p:sp>
        <p:nvSpPr>
          <p:cNvPr id="2528" name="Google Shape;2528;g614e17e9cf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614e17e9cf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4" name="Shape 2534"/>
        <p:cNvGrpSpPr/>
        <p:nvPr/>
      </p:nvGrpSpPr>
      <p:grpSpPr>
        <a:xfrm>
          <a:off x="0" y="0"/>
          <a:ext cx="0" cy="0"/>
          <a:chOff x="0" y="0"/>
          <a:chExt cx="0" cy="0"/>
        </a:xfrm>
      </p:grpSpPr>
      <p:sp>
        <p:nvSpPr>
          <p:cNvPr id="2535" name="Google Shape;2535;g614e17e9cf_0_3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614e17e9cf_0_3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how openshift-install can be used for full-stack automation or to install OpenShift on pre-existing infrastructure, Red Hat Enterprise Linux provides a single operating system with two deployment options.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earlier, RHEL can be used for worker nodes and provides parity for existing operational practices throughout the datacenter (and OCP v3). With RHEL CoreOS we’re providing an embedded RHEL container host that brings a new operational paradigm where the host &amp; infrastructure are fully managed and operationalized by the cluster. Regardless of which option customers choose, they’ll get the benefits of RHEL plus the integration and stability from the kernel to the highest-level operator in OpenShift.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Google Shape;2560;g614e17e9cf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614e17e9cf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0" name="Shape 2580"/>
        <p:cNvGrpSpPr/>
        <p:nvPr/>
      </p:nvGrpSpPr>
      <p:grpSpPr>
        <a:xfrm>
          <a:off x="0" y="0"/>
          <a:ext cx="0" cy="0"/>
          <a:chOff x="0" y="0"/>
          <a:chExt cx="0" cy="0"/>
        </a:xfrm>
      </p:grpSpPr>
      <p:sp>
        <p:nvSpPr>
          <p:cNvPr id="2581" name="Google Shape;2581;g614e17e9cf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614e17e9cf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1" name="Shape 2591"/>
        <p:cNvGrpSpPr/>
        <p:nvPr/>
      </p:nvGrpSpPr>
      <p:grpSpPr>
        <a:xfrm>
          <a:off x="0" y="0"/>
          <a:ext cx="0" cy="0"/>
          <a:chOff x="0" y="0"/>
          <a:chExt cx="0" cy="0"/>
        </a:xfrm>
      </p:grpSpPr>
      <p:sp>
        <p:nvSpPr>
          <p:cNvPr id="2592" name="Google Shape;2592;g614e17e9cf_0_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614e17e9cf_0_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the </a:t>
            </a:r>
            <a:r>
              <a:rPr b="1" lang="en">
                <a:solidFill>
                  <a:schemeClr val="dk1"/>
                </a:solidFill>
              </a:rPr>
              <a:t>best kubernetes specific container engine</a:t>
            </a:r>
            <a:r>
              <a:rPr lang="en">
                <a:solidFill>
                  <a:schemeClr val="dk1"/>
                </a:solidFill>
              </a:rPr>
              <a:t>. Adoption is trivial since all existing Docker and OCI containers are supported and run great with CRI-O. </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a light weight, kubernetes-native, OCI compatible container runtime that is life-cycled and managed by OpenShift. </a:t>
            </a:r>
            <a:r>
              <a:rPr b="1" lang="en">
                <a:solidFill>
                  <a:schemeClr val="dk1"/>
                </a:solidFill>
              </a:rPr>
              <a:t>Customers no longer need to worry about which container runtime is in use</a:t>
            </a:r>
            <a:r>
              <a:rPr lang="en">
                <a:solidFill>
                  <a:schemeClr val="dk1"/>
                </a:solidFill>
              </a:rPr>
              <a:t> - with OCP v4, it’s always the right one and it provide a complete implementation of the Kubernetes Container Runtime Interface, or CRI. </a:t>
            </a:r>
            <a:endParaRPr>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a:solidFill>
                  <a:schemeClr val="dk1"/>
                </a:solidFill>
              </a:rPr>
              <a:t>Also, gone are the days of </a:t>
            </a:r>
            <a:r>
              <a:rPr b="1" lang="en">
                <a:solidFill>
                  <a:schemeClr val="dk1"/>
                </a:solidFill>
              </a:rPr>
              <a:t>separately managing the container engine</a:t>
            </a:r>
            <a:r>
              <a:rPr lang="en">
                <a:solidFill>
                  <a:schemeClr val="dk1"/>
                </a:solidFill>
              </a:rPr>
              <a:t>. CRI-O is completely hands-free to run in production. The handful of tuneables that provide control and security for CRI-O are easy to configure via a CRD, and the settings will be propagated across the cluster.</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g614e17e9cf_0_24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614e17e9cf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2" name="Shape 2622"/>
        <p:cNvGrpSpPr/>
        <p:nvPr/>
      </p:nvGrpSpPr>
      <p:grpSpPr>
        <a:xfrm>
          <a:off x="0" y="0"/>
          <a:ext cx="0" cy="0"/>
          <a:chOff x="0" y="0"/>
          <a:chExt cx="0" cy="0"/>
        </a:xfrm>
      </p:grpSpPr>
      <p:sp>
        <p:nvSpPr>
          <p:cNvPr id="2623" name="Google Shape;2623;g614e17e9cf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614e17e9cf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614e17e9cf_0_3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614e17e9cf_0_3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614e17e9cf_0_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614e17e9cf_0_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Google Shape;2651;g614e17e9cf_0_3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614e17e9cf_0_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g614e17e9cf_0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614e17e9cf_0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full-stack automated installs. For user-provisioned installs the user is responsible for creating the initial hosts and bootstrapping the control plane.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614e17e9cf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614e17e9cf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3" name="Shape 2673"/>
        <p:cNvGrpSpPr/>
        <p:nvPr/>
      </p:nvGrpSpPr>
      <p:grpSpPr>
        <a:xfrm>
          <a:off x="0" y="0"/>
          <a:ext cx="0" cy="0"/>
          <a:chOff x="0" y="0"/>
          <a:chExt cx="0" cy="0"/>
        </a:xfrm>
      </p:grpSpPr>
      <p:sp>
        <p:nvSpPr>
          <p:cNvPr id="2674" name="Google Shape;2674;g614e17e9cf_0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614e17e9cf_0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5" name="Shape 2715"/>
        <p:cNvGrpSpPr/>
        <p:nvPr/>
      </p:nvGrpSpPr>
      <p:grpSpPr>
        <a:xfrm>
          <a:off x="0" y="0"/>
          <a:ext cx="0" cy="0"/>
          <a:chOff x="0" y="0"/>
          <a:chExt cx="0" cy="0"/>
        </a:xfrm>
      </p:grpSpPr>
      <p:sp>
        <p:nvSpPr>
          <p:cNvPr id="2716" name="Google Shape;2716;g614e17e9cf_0_3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614e17e9cf_0_3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The Message</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Cloud API is a continually evolving project aimed at allowing single view and control across multiple cluster types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some key parts: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 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Cluster API is a project to bring declarative, Kubernetes-style APIs to cluster creation, configuration, and management. It provides optional, additive functionality on top of core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 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Extends the Kubernetes API,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allows us to set up definitions via CRDs for Machines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Machines a essentially nodes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MachineSets (think ReplicaSet), allow us to create multiples of machines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controllers then check these definitions and roll them out across the clusters via actuators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provider actuators (think libvirt, aws, openstack) do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Cool things: we make sure to drain the nodes before deleting them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the actuator: EBS API support on AWS, VMware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 Autoscaler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Essentially bring upstream cluster autoscaler (provides/removes additional nodes on demand to use given definitions) in to work with our MachineAPI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Of course needs support of the underlying cloud provider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parts coming later: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MachineHealthChecks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Still in tech preview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Allows you to check the health of a machine, being used in future projects like fencing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MachineDeployment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Deferred to a future release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Abstraction on top of machineSet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Similar to what deployments are to replicaSets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Allow rolling updates of machines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maxUnavailable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maxSurge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this is important: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Simple, single interface into all your clusters regardless of the cloud you are dealing with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things it will be able to do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Ensure a desired number of machines are always running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Scale machines up/down immediately with cli command.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autoscaling of machines.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rolling upgrades of machines (which have been safely evacuated first)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Node recovery/health checking solutions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Aims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Cloud API Red Hat is looking to achieve: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view of the world for kubernetes and upper level tooling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Cloud agnostic foundation for automated operations on top of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cloud agnostic Autoscaling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Keeping infrastructure resilient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General Notes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choice and flexibility, they want to use the correct hybrid strategy whilst taking advantage of the appropriate cloud provider. However when choosing a public cloud provider the concerns around lock in are well founded. Currently moving to a hybrid or full public cloud environment still inherently implies the choice of a single end point public cloud provider. While it is possible to move between cloud providers this ‘move’ tends to be a monolithic operation and one that happens infrequently.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to be more flexible, they want to be able to switch their workloads between cloud providers seamlessly and quickly. This could be as simple as wanted to get the best value they can, adding resilience to their solutions or even as complex as legal requirements on where their data can or can’t live. They want this switch to be invisible to the applications and devs running their apps, they want it to be “instant” and they may want to have multiple endpoints draining their workloads from one to the other on demand. Finally and maybe most importantly they want it to happen through a common management interface.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first step in this direction was federation (the ability to do endpoint or application service delivery across multiple clusters), however to fully achieve this you also need to implement an abstraction to the available cloud vendors. This effort has been concentrated in the Cloud API initiative within Kubernetes.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0" name="Shape 2770"/>
        <p:cNvGrpSpPr/>
        <p:nvPr/>
      </p:nvGrpSpPr>
      <p:grpSpPr>
        <a:xfrm>
          <a:off x="0" y="0"/>
          <a:ext cx="0" cy="0"/>
          <a:chOff x="0" y="0"/>
          <a:chExt cx="0" cy="0"/>
        </a:xfrm>
      </p:grpSpPr>
      <p:sp>
        <p:nvSpPr>
          <p:cNvPr id="2771" name="Google Shape;2771;g614e17e9cf_0_3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614e17e9cf_0_3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7" name="Shape 2777"/>
        <p:cNvGrpSpPr/>
        <p:nvPr/>
      </p:nvGrpSpPr>
      <p:grpSpPr>
        <a:xfrm>
          <a:off x="0" y="0"/>
          <a:ext cx="0" cy="0"/>
          <a:chOff x="0" y="0"/>
          <a:chExt cx="0" cy="0"/>
        </a:xfrm>
      </p:grpSpPr>
      <p:sp>
        <p:nvSpPr>
          <p:cNvPr id="2778" name="Google Shape;2778;g614e17e9cf_0_3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614e17e9cf_0_3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614e17e9cf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614e17e9cf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3" name="Shape 2803"/>
        <p:cNvGrpSpPr/>
        <p:nvPr/>
      </p:nvGrpSpPr>
      <p:grpSpPr>
        <a:xfrm>
          <a:off x="0" y="0"/>
          <a:ext cx="0" cy="0"/>
          <a:chOff x="0" y="0"/>
          <a:chExt cx="0" cy="0"/>
        </a:xfrm>
      </p:grpSpPr>
      <p:sp>
        <p:nvSpPr>
          <p:cNvPr id="2804" name="Google Shape;2804;g614e17e9cf_0_3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5" name="Google Shape;2805;g614e17e9cf_0_3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Security Context Constraints (SCCs) allow administrators to control permissions for pods. </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SCCs define a set of conditions that a pod must run with in order to be accepted into the system. Red Hat has contributed this feature to Kubernetes as Pod Security Policies (PSPs).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PSPs are not yet as mature as SCCs. We will enable customers to migrate from SCCs to PSPs as soon as we have feature parity. We are also working to ensure that SCCs support new settings available with PSPs. Additional information on these new settings is available in Kubernetes documentation.</a:t>
            </a:r>
            <a:endParaRPr sz="1200">
              <a:solidFill>
                <a:schemeClr val="dk1"/>
              </a:solidFill>
              <a:latin typeface="Overpass"/>
              <a:ea typeface="Overpass"/>
              <a:cs typeface="Overpass"/>
              <a:sym typeface="Overpass"/>
            </a:endParaRPr>
          </a:p>
          <a:p>
            <a:pPr indent="0" lvl="0" marL="0" rtl="0" algn="l">
              <a:spcBef>
                <a:spcPts val="8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9" name="Shape 2819"/>
        <p:cNvGrpSpPr/>
        <p:nvPr/>
      </p:nvGrpSpPr>
      <p:grpSpPr>
        <a:xfrm>
          <a:off x="0" y="0"/>
          <a:ext cx="0" cy="0"/>
          <a:chOff x="0" y="0"/>
          <a:chExt cx="0" cy="0"/>
        </a:xfrm>
      </p:grpSpPr>
      <p:sp>
        <p:nvSpPr>
          <p:cNvPr id="2820" name="Google Shape;2820;g614e17e9cf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614e17e9cf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chemeClr val="dk1"/>
              </a:buClr>
              <a:buSzPts val="1000"/>
              <a:buFont typeface="Overpass"/>
              <a:buChar char="●"/>
            </a:pPr>
            <a:r>
              <a:rPr lang="en" sz="1400">
                <a:solidFill>
                  <a:schemeClr val="dk1"/>
                </a:solidFill>
                <a:highlight>
                  <a:schemeClr val="lt1"/>
                </a:highlight>
                <a:latin typeface="Overpass"/>
                <a:ea typeface="Overpass"/>
                <a:cs typeface="Overpass"/>
                <a:sym typeface="Overpass"/>
              </a:rPr>
              <a:t>For example:</a:t>
            </a:r>
            <a:br>
              <a:rPr lang="en" sz="1200">
                <a:solidFill>
                  <a:schemeClr val="dk1"/>
                </a:solidFill>
                <a:highlight>
                  <a:schemeClr val="lt1"/>
                </a:highlight>
                <a:latin typeface="Overpass"/>
                <a:ea typeface="Overpass"/>
                <a:cs typeface="Overpass"/>
                <a:sym typeface="Overpass"/>
              </a:rPr>
            </a:br>
            <a:r>
              <a:rPr lang="en" sz="1200" u="sng">
                <a:solidFill>
                  <a:schemeClr val="accent5"/>
                </a:solidFill>
                <a:highlight>
                  <a:schemeClr val="lt1"/>
                </a:highlight>
                <a:latin typeface="Overpass"/>
                <a:ea typeface="Overpass"/>
                <a:cs typeface="Overpass"/>
                <a:sym typeface="Overpass"/>
                <a:hlinkClick r:id="rId2"/>
              </a:rPr>
              <a:t>Requesting and Installing Let’s Encrypt Certificates for OpenShift 4</a:t>
            </a:r>
            <a:endParaRPr sz="1200">
              <a:latin typeface="Overpass"/>
              <a:ea typeface="Overpass"/>
              <a:cs typeface="Overpass"/>
              <a:sym typeface="Overpas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7" name="Shape 2857"/>
        <p:cNvGrpSpPr/>
        <p:nvPr/>
      </p:nvGrpSpPr>
      <p:grpSpPr>
        <a:xfrm>
          <a:off x="0" y="0"/>
          <a:ext cx="0" cy="0"/>
          <a:chOff x="0" y="0"/>
          <a:chExt cx="0" cy="0"/>
        </a:xfrm>
      </p:grpSpPr>
      <p:sp>
        <p:nvSpPr>
          <p:cNvPr id="2858" name="Google Shape;2858;g614e17e9cf_0_3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614e17e9cf_0_3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create a service and then annotate with </a:t>
            </a:r>
            <a:r>
              <a:rPr lang="en" sz="800">
                <a:solidFill>
                  <a:schemeClr val="dk1"/>
                </a:solidFill>
                <a:latin typeface="Courier"/>
                <a:ea typeface="Courier"/>
                <a:cs typeface="Courier"/>
                <a:sym typeface="Courier"/>
              </a:rPr>
              <a:t>service.alpha.openshift.io/serving-cert-my </a:t>
            </a:r>
            <a:r>
              <a:rPr lang="en" sz="1200">
                <a:solidFill>
                  <a:schemeClr val="dk1"/>
                </a:solidFill>
                <a:latin typeface="Overpass Light"/>
                <a:ea typeface="Overpass Light"/>
                <a:cs typeface="Overpass Light"/>
                <a:sym typeface="Overpass Light"/>
              </a:rPr>
              <a:t>-- the service serving cert signer then creates a keypair and puts it into a secret</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create a ConfigMap and then annotate it with </a:t>
            </a:r>
            <a:r>
              <a:rPr lang="en" sz="800">
                <a:solidFill>
                  <a:schemeClr val="dk1"/>
                </a:solidFill>
                <a:latin typeface="Courier"/>
                <a:ea typeface="Courier"/>
                <a:cs typeface="Courier"/>
                <a:sym typeface="Courier"/>
              </a:rPr>
              <a:t>service.beta.openshift.io/inject-cabundle="true" </a:t>
            </a:r>
            <a:r>
              <a:rPr lang="en" sz="1200">
                <a:solidFill>
                  <a:schemeClr val="dk1"/>
                </a:solidFill>
                <a:latin typeface="Overpass Light"/>
                <a:ea typeface="Overpass Light"/>
                <a:cs typeface="Overpass Light"/>
                <a:sym typeface="Overpass Light"/>
              </a:rPr>
              <a:t>-- the configmap cabundle injector then adds the CA bundle to the configmap</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define pods, deployments, etc. and mount the secret and configmap as needed so that their service now has full TLS provided by the built-in CA, and other services that add the CA bundle can consume this service and trust its certificates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Note that this overlaps with Service Mesh’s ability to provide transparent mutual TLS -- use one or the other, not both.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The Service CA Operator</a:t>
            </a:r>
            <a:endParaRPr b="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Certificate Authority (CA) can sign server certificates for services running in the OpenShift cluster.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a:t>
            </a:r>
            <a:r>
              <a:rPr b="1" lang="en" sz="1200">
                <a:solidFill>
                  <a:schemeClr val="dk1"/>
                </a:solidFill>
                <a:latin typeface="Overpass"/>
                <a:ea typeface="Overpass"/>
                <a:cs typeface="Overpass"/>
                <a:sym typeface="Overpass"/>
              </a:rPr>
              <a:t>service-ca operator</a:t>
            </a:r>
            <a:r>
              <a:rPr lang="en" sz="1200">
                <a:solidFill>
                  <a:schemeClr val="dk1"/>
                </a:solidFill>
                <a:latin typeface="Overpass"/>
                <a:ea typeface="Overpass"/>
                <a:cs typeface="Overpass"/>
                <a:sym typeface="Overpass"/>
              </a:rPr>
              <a:t> manages 3 controllers: </a:t>
            </a:r>
            <a:r>
              <a:rPr b="1" lang="en" sz="1200">
                <a:solidFill>
                  <a:schemeClr val="dk1"/>
                </a:solidFill>
                <a:latin typeface="Overpass"/>
                <a:ea typeface="Overpass"/>
                <a:cs typeface="Overpass"/>
                <a:sym typeface="Overpass"/>
              </a:rPr>
              <a:t>service-ca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configmap-cabundle-injector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apiservice-cabundle-injector </a:t>
            </a:r>
            <a:r>
              <a:rPr lang="en" sz="1200">
                <a:solidFill>
                  <a:schemeClr val="dk1"/>
                </a:solidFill>
                <a:latin typeface="Overpass"/>
                <a:ea typeface="Overpass"/>
                <a:cs typeface="Overpass"/>
                <a:sym typeface="Overpass"/>
              </a:rPr>
              <a:t>controller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CA is valid for one year after installation.  Manual steps to refresh the Service CA are documented. Automation is targeted for 4.2.</a:t>
            </a:r>
            <a:endParaRPr sz="1200">
              <a:solidFill>
                <a:schemeClr val="dk1"/>
              </a:solidFill>
              <a:latin typeface="Overpass"/>
              <a:ea typeface="Overpass"/>
              <a:cs typeface="Overpass"/>
              <a:sym typeface="Overpass"/>
            </a:endParaRPr>
          </a:p>
          <a:p>
            <a:pPr indent="-304800" lvl="0" marL="457200" rtl="0" algn="l">
              <a:lnSpc>
                <a:spcPct val="115000"/>
              </a:lnSpc>
              <a:spcBef>
                <a:spcPts val="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For more information:</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 </a:t>
            </a:r>
            <a:r>
              <a:rPr lang="en" sz="1200" u="sng">
                <a:solidFill>
                  <a:schemeClr val="accent5"/>
                </a:solidFill>
                <a:latin typeface="Overpass"/>
                <a:ea typeface="Overpass"/>
                <a:cs typeface="Overpass"/>
                <a:sym typeface="Overpass"/>
                <a:hlinkClick r:id="rId2"/>
              </a:rPr>
              <a:t>Service Serving Certificate Secrets</a:t>
            </a:r>
            <a:br>
              <a:rPr lang="en" sz="1200">
                <a:solidFill>
                  <a:schemeClr val="dk1"/>
                </a:solidFill>
                <a:latin typeface="Overpass"/>
                <a:ea typeface="Overpass"/>
                <a:cs typeface="Overpass"/>
                <a:sym typeface="Overpass"/>
              </a:rPr>
            </a:br>
            <a:r>
              <a:rPr lang="en" sz="1200" u="sng">
                <a:solidFill>
                  <a:schemeClr val="accent5"/>
                </a:solidFill>
                <a:latin typeface="Overpass"/>
                <a:ea typeface="Overpass"/>
                <a:cs typeface="Overpass"/>
                <a:sym typeface="Overpass"/>
                <a:hlinkClick r:id="rId3"/>
              </a:rPr>
              <a:t>openshift-service-ca-operator</a:t>
            </a:r>
            <a:endParaRPr sz="1200">
              <a:solidFill>
                <a:schemeClr val="dk1"/>
              </a:solidFill>
              <a:latin typeface="Overpass"/>
              <a:ea typeface="Overpass"/>
              <a:cs typeface="Overpass"/>
              <a:sym typeface="Overpass"/>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1" name="Shape 2891"/>
        <p:cNvGrpSpPr/>
        <p:nvPr/>
      </p:nvGrpSpPr>
      <p:grpSpPr>
        <a:xfrm>
          <a:off x="0" y="0"/>
          <a:ext cx="0" cy="0"/>
          <a:chOff x="0" y="0"/>
          <a:chExt cx="0" cy="0"/>
        </a:xfrm>
      </p:grpSpPr>
      <p:sp>
        <p:nvSpPr>
          <p:cNvPr id="2892" name="Google Shape;2892;g614e17e9cf_0_3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3" name="Google Shape;2893;g614e17e9cf_0_3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OpenShift includes an OAuth server, which does three things: </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Identifies the person requesting a token, using a configured identity provider</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Determines a mapping from that identity to an OpenShift user</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Issues an OAuth access token which authenticates that user to the API</a:t>
            </a:r>
            <a:endParaRPr sz="1200">
              <a:solidFill>
                <a:schemeClr val="dk1"/>
              </a:solidFill>
              <a:latin typeface="Overpass"/>
              <a:ea typeface="Overpass"/>
              <a:cs typeface="Overpass"/>
              <a:sym typeface="Overpass"/>
            </a:endParaRPr>
          </a:p>
          <a:p>
            <a:pPr indent="0" lvl="0" marL="0" rtl="0" algn="l">
              <a:lnSpc>
                <a:spcPct val="115000"/>
              </a:lnSpc>
              <a:spcBef>
                <a:spcPts val="1600"/>
              </a:spcBef>
              <a:spcAft>
                <a:spcPts val="0"/>
              </a:spcAft>
              <a:buNone/>
            </a:pPr>
            <a:r>
              <a:t/>
            </a:r>
            <a:endParaRPr sz="1200">
              <a:solidFill>
                <a:schemeClr val="dk1"/>
              </a:solidFill>
            </a:endParaRPr>
          </a:p>
          <a:p>
            <a:pPr indent="-304800" lvl="0" marL="457200" rtl="0" algn="l">
              <a:lnSpc>
                <a:spcPct val="115000"/>
              </a:lnSpc>
              <a:spcBef>
                <a:spcPts val="600"/>
              </a:spcBef>
              <a:spcAft>
                <a:spcPts val="0"/>
              </a:spcAft>
              <a:buClr>
                <a:schemeClr val="dk1"/>
              </a:buClr>
              <a:buSzPts val="1200"/>
              <a:buFont typeface="Arial"/>
              <a:buChar char="●"/>
            </a:pPr>
            <a:r>
              <a:rPr lang="en" sz="1200">
                <a:solidFill>
                  <a:schemeClr val="dk1"/>
                </a:solidFill>
              </a:rPr>
              <a:t>Determines a mapping from that identity to an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multiple identities to map to the same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deconflicting between identity provider roles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many cases the credentials are validated against the identity provider directly (not necessarily given to the OAuth server)</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5" name="Shape 2935"/>
        <p:cNvGrpSpPr/>
        <p:nvPr/>
      </p:nvGrpSpPr>
      <p:grpSpPr>
        <a:xfrm>
          <a:off x="0" y="0"/>
          <a:ext cx="0" cy="0"/>
          <a:chOff x="0" y="0"/>
          <a:chExt cx="0" cy="0"/>
        </a:xfrm>
      </p:grpSpPr>
      <p:sp>
        <p:nvSpPr>
          <p:cNvPr id="2936" name="Google Shape;2936;g614e17e9cf_0_3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614e17e9cf_0_3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In OpenShift we have a role based authorization component. There is a Project scope and a Cluster scope where either RoleBindings or ClusterRolebindings define the permissions a user will have once logged in. This role component matches attributes on the request like the verb on the objects for example  get projects or create pods. It matches those attributes to roles which have been grated to the requesting user. If no roles match the request is denied.By default everything is denied unless the role specifically allows it. Out of the box operator and user level roles are defined and custom roles are also supported. </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more information see: Managing RBAC in OpenShift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Coalfire is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Payment Card Industry Qualified Security Assessor (QSA)  </a:t>
            </a:r>
            <a:endParaRPr>
              <a:solidFill>
                <a:schemeClr val="dk1"/>
              </a:solidFill>
            </a:endParaRPr>
          </a:p>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4" name="Shape 2944"/>
        <p:cNvGrpSpPr/>
        <p:nvPr/>
      </p:nvGrpSpPr>
      <p:grpSpPr>
        <a:xfrm>
          <a:off x="0" y="0"/>
          <a:ext cx="0" cy="0"/>
          <a:chOff x="0" y="0"/>
          <a:chExt cx="0" cy="0"/>
        </a:xfrm>
      </p:grpSpPr>
      <p:sp>
        <p:nvSpPr>
          <p:cNvPr id="2945" name="Google Shape;2945;g614e17e9cf_0_4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614e17e9cf_0_4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1" name="Shape 2951"/>
        <p:cNvGrpSpPr/>
        <p:nvPr/>
      </p:nvGrpSpPr>
      <p:grpSpPr>
        <a:xfrm>
          <a:off x="0" y="0"/>
          <a:ext cx="0" cy="0"/>
          <a:chOff x="0" y="0"/>
          <a:chExt cx="0" cy="0"/>
        </a:xfrm>
      </p:grpSpPr>
      <p:sp>
        <p:nvSpPr>
          <p:cNvPr id="2952" name="Google Shape;2952;g614e17e9cf_0_4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3" name="Google Shape;2953;g614e17e9cf_0_4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5" name="Shape 2965"/>
        <p:cNvGrpSpPr/>
        <p:nvPr/>
      </p:nvGrpSpPr>
      <p:grpSpPr>
        <a:xfrm>
          <a:off x="0" y="0"/>
          <a:ext cx="0" cy="0"/>
          <a:chOff x="0" y="0"/>
          <a:chExt cx="0" cy="0"/>
        </a:xfrm>
      </p:grpSpPr>
      <p:sp>
        <p:nvSpPr>
          <p:cNvPr id="2966" name="Google Shape;2966;g614e17e9cf_0_4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614e17e9cf_0_4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6" name="Shape 2996"/>
        <p:cNvGrpSpPr/>
        <p:nvPr/>
      </p:nvGrpSpPr>
      <p:grpSpPr>
        <a:xfrm>
          <a:off x="0" y="0"/>
          <a:ext cx="0" cy="0"/>
          <a:chOff x="0" y="0"/>
          <a:chExt cx="0" cy="0"/>
        </a:xfrm>
      </p:grpSpPr>
      <p:sp>
        <p:nvSpPr>
          <p:cNvPr id="2997" name="Google Shape;2997;g614e17e9cf_0_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614e17e9cf_0_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Google Shape;3037;g614e17e9cf_0_4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614e17e9cf_0_4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614e17e9cf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614e17e9cf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3" name="Shape 3043"/>
        <p:cNvGrpSpPr/>
        <p:nvPr/>
      </p:nvGrpSpPr>
      <p:grpSpPr>
        <a:xfrm>
          <a:off x="0" y="0"/>
          <a:ext cx="0" cy="0"/>
          <a:chOff x="0" y="0"/>
          <a:chExt cx="0" cy="0"/>
        </a:xfrm>
      </p:grpSpPr>
      <p:sp>
        <p:nvSpPr>
          <p:cNvPr id="3044" name="Google Shape;3044;g614e17e9cf_0_4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5" name="Google Shape;3045;g614e17e9cf_0_4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2" name="Shape 3052"/>
        <p:cNvGrpSpPr/>
        <p:nvPr/>
      </p:nvGrpSpPr>
      <p:grpSpPr>
        <a:xfrm>
          <a:off x="0" y="0"/>
          <a:ext cx="0" cy="0"/>
          <a:chOff x="0" y="0"/>
          <a:chExt cx="0" cy="0"/>
        </a:xfrm>
      </p:grpSpPr>
      <p:sp>
        <p:nvSpPr>
          <p:cNvPr id="3053" name="Google Shape;3053;g614e17e9cf_0_4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614e17e9cf_0_4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0" name="Shape 3110"/>
        <p:cNvGrpSpPr/>
        <p:nvPr/>
      </p:nvGrpSpPr>
      <p:grpSpPr>
        <a:xfrm>
          <a:off x="0" y="0"/>
          <a:ext cx="0" cy="0"/>
          <a:chOff x="0" y="0"/>
          <a:chExt cx="0" cy="0"/>
        </a:xfrm>
      </p:grpSpPr>
      <p:sp>
        <p:nvSpPr>
          <p:cNvPr id="3111" name="Google Shape;3111;g614e17e9cf_0_4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614e17e9cf_0_4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Elasticsearch clusters store the aggregated log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and platform admins access kibana interfaces to see application aggregated logs or platform aggregated logs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can be configured to forward the logs to an external elasticsearch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4" name="Shape 3194"/>
        <p:cNvGrpSpPr/>
        <p:nvPr/>
      </p:nvGrpSpPr>
      <p:grpSpPr>
        <a:xfrm>
          <a:off x="0" y="0"/>
          <a:ext cx="0" cy="0"/>
          <a:chOff x="0" y="0"/>
          <a:chExt cx="0" cy="0"/>
        </a:xfrm>
      </p:grpSpPr>
      <p:sp>
        <p:nvSpPr>
          <p:cNvPr id="3195" name="Google Shape;3195;g614e17e9cf_0_4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6" name="Google Shape;3196;g614e17e9cf_0_4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Fluentd pulls container logs from cri-o using the log file driver, and from the host using journald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4" name="Shape 3234"/>
        <p:cNvGrpSpPr/>
        <p:nvPr/>
      </p:nvGrpSpPr>
      <p:grpSpPr>
        <a:xfrm>
          <a:off x="0" y="0"/>
          <a:ext cx="0" cy="0"/>
          <a:chOff x="0" y="0"/>
          <a:chExt cx="0" cy="0"/>
        </a:xfrm>
      </p:grpSpPr>
      <p:sp>
        <p:nvSpPr>
          <p:cNvPr id="3235" name="Google Shape;3235;g614e17e9cf_0_4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614e17e9cf_0_4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1" name="Shape 3241"/>
        <p:cNvGrpSpPr/>
        <p:nvPr/>
      </p:nvGrpSpPr>
      <p:grpSpPr>
        <a:xfrm>
          <a:off x="0" y="0"/>
          <a:ext cx="0" cy="0"/>
          <a:chOff x="0" y="0"/>
          <a:chExt cx="0" cy="0"/>
        </a:xfrm>
      </p:grpSpPr>
      <p:sp>
        <p:nvSpPr>
          <p:cNvPr id="3242" name="Google Shape;3242;g614e17e9cf_0_4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3" name="Google Shape;3243;g614e17e9cf_0_4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OpenShift Container Platform leverages the Kubernetes persistent volume (PV) framework to allow administrators to provision persistent storage for a cluster. Using persistent volume claims (PVCs), developers can request PV resources without having specific knowledge of the underlying storage infrastructure.</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OpenShift Container Platform supports a growing list of storage plugins for using various storage solutions.</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Note that high-availability of storage in the infrastructure is left to the underlying storage provider.</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 Shipped and supported by NetApp via TSANet</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 Tech Preview </a:t>
            </a:r>
            <a:endParaRPr>
              <a:solidFill>
                <a:schemeClr val="dk1"/>
              </a:solidFill>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rPr>
              <a:t>Note for Raw Block GA these support levels: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Supported i.e. GA: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Cloud Providers (AWS, GCP, vSphere, Azure)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Local Volumes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Tech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iSCSI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Developer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Cinder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Fibre Channel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Supported: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RBD (Ceph)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Gluster</a:t>
            </a:r>
            <a:endParaRPr>
              <a:solidFill>
                <a:schemeClr val="dk1"/>
              </a:solidFill>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2" name="Shape 3262"/>
        <p:cNvGrpSpPr/>
        <p:nvPr/>
      </p:nvGrpSpPr>
      <p:grpSpPr>
        <a:xfrm>
          <a:off x="0" y="0"/>
          <a:ext cx="0" cy="0"/>
          <a:chOff x="0" y="0"/>
          <a:chExt cx="0" cy="0"/>
        </a:xfrm>
      </p:grpSpPr>
      <p:sp>
        <p:nvSpPr>
          <p:cNvPr id="3263" name="Google Shape;3263;g614e17e9cf_0_4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4" name="Google Shape;3264;g614e17e9cf_0_4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PersistentVolumeClaim (PVC) is bound to a PersistentVolume (PV), and a PersistentVolume maps to real-world storage</a:t>
            </a:r>
            <a:endParaRPr>
              <a:solidFill>
                <a:schemeClr val="dk1"/>
              </a:solidFill>
            </a:endParaRPr>
          </a:p>
          <a:p>
            <a:pPr indent="0" lvl="0" marL="0" rtl="0" algn="l">
              <a:spcBef>
                <a:spcPts val="0"/>
              </a:spcBef>
              <a:spcAft>
                <a:spcPts val="0"/>
              </a:spcAft>
              <a:buNone/>
            </a:pPr>
            <a:r>
              <a:rPr lang="en">
                <a:solidFill>
                  <a:schemeClr val="dk1"/>
                </a:solidFill>
              </a:rPr>
              <a:t>A user defines a workload that instructs OpenShift to attach the PVC’s storage to a mount point inside the container</a:t>
            </a:r>
            <a:endParaRPr>
              <a:solidFill>
                <a:schemeClr val="dk1"/>
              </a:solidFill>
            </a:endParaRPr>
          </a:p>
          <a:p>
            <a:pPr indent="0" lvl="0" marL="0" rtl="0" algn="l">
              <a:spcBef>
                <a:spcPts val="0"/>
              </a:spcBef>
              <a:spcAft>
                <a:spcPts val="0"/>
              </a:spcAft>
              <a:buNone/>
            </a:pPr>
            <a:r>
              <a:rPr lang="en">
                <a:solidFill>
                  <a:schemeClr val="dk1"/>
                </a:solidFill>
              </a:rPr>
              <a:t>When the kubelet is told by the master to run the pod, it first tells the host to mount the real-world storage into the OS securely for the container</a:t>
            </a:r>
            <a:endParaRPr>
              <a:solidFill>
                <a:schemeClr val="dk1"/>
              </a:solidFill>
            </a:endParaRPr>
          </a:p>
          <a:p>
            <a:pPr indent="0" lvl="0" marL="0" rtl="0" algn="l">
              <a:spcBef>
                <a:spcPts val="0"/>
              </a:spcBef>
              <a:spcAft>
                <a:spcPts val="0"/>
              </a:spcAft>
              <a:buNone/>
            </a:pPr>
            <a:r>
              <a:rPr lang="en">
                <a:solidFill>
                  <a:schemeClr val="dk1"/>
                </a:solidFill>
              </a:rPr>
              <a:t>Then kubelet launches the containers and tells CRI-O to attach the OS mountpoint as a volume inside the container</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6" name="Shape 3296"/>
        <p:cNvGrpSpPr/>
        <p:nvPr/>
      </p:nvGrpSpPr>
      <p:grpSpPr>
        <a:xfrm>
          <a:off x="0" y="0"/>
          <a:ext cx="0" cy="0"/>
          <a:chOff x="0" y="0"/>
          <a:chExt cx="0" cy="0"/>
        </a:xfrm>
      </p:grpSpPr>
      <p:sp>
        <p:nvSpPr>
          <p:cNvPr id="3297" name="Google Shape;3297;g614e17e9cf_0_4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614e17e9cf_0_4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Administrators define a pool of Persistent Volumes (PV) which are backed by network storage solutions like NFS, iSCSO, AWS EBS, etc and make them globally available in the OpenShift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within their projects can create a Persistent Volume Claim (PVC) in order to request a PV to be available within their pods. In the pod definition, a developer can refer to the PVC and mount the requested persistent volume inside the pod at an arbitrary path.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pod gets restarted, OpenShift mounts the same persistent volume into the pod again so that the pod data is available. PVs outlive the containers that were using them.</a:t>
            </a:r>
            <a:endParaRPr>
              <a:solidFill>
                <a:schemeClr val="dk1"/>
              </a:solidFill>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8" name="Shape 3348"/>
        <p:cNvGrpSpPr/>
        <p:nvPr/>
      </p:nvGrpSpPr>
      <p:grpSpPr>
        <a:xfrm>
          <a:off x="0" y="0"/>
          <a:ext cx="0" cy="0"/>
          <a:chOff x="0" y="0"/>
          <a:chExt cx="0" cy="0"/>
        </a:xfrm>
      </p:grpSpPr>
      <p:sp>
        <p:nvSpPr>
          <p:cNvPr id="3349" name="Google Shape;3349;g614e17e9cf_0_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0" name="Google Shape;3350;g614e17e9cf_0_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Dynamic provisioning allows provisioning persistent volumes on-demand when users request it rather than admins predefining them in advance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StorageClass is a blueprint of how to provision persistent volumes on a network storage. OpenShift provides a set of provisioners that determine what volume plugins should be used for provisioning the volumes. OpenShift also supports third-party plugins that are not part of Kubernetes, such as NetApp Trident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Admins creates a catalog of StorageClasses available in the OpenShift cluster. StorageClass names are arbitrary names to communicate their characteristics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can create a Persistent Volume Claim and specify the name of a StorageClass to instruct OpenShift on the type of persistent volume that should be provisioned for the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1" name="Shape 3401"/>
        <p:cNvGrpSpPr/>
        <p:nvPr/>
      </p:nvGrpSpPr>
      <p:grpSpPr>
        <a:xfrm>
          <a:off x="0" y="0"/>
          <a:ext cx="0" cy="0"/>
          <a:chOff x="0" y="0"/>
          <a:chExt cx="0" cy="0"/>
        </a:xfrm>
      </p:grpSpPr>
      <p:sp>
        <p:nvSpPr>
          <p:cNvPr id="3402" name="Google Shape;3402;g61bc858b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61bc858b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614e17e9cf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614e17e9cf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7" name="Shape 3407"/>
        <p:cNvGrpSpPr/>
        <p:nvPr/>
      </p:nvGrpSpPr>
      <p:grpSpPr>
        <a:xfrm>
          <a:off x="0" y="0"/>
          <a:ext cx="0" cy="0"/>
          <a:chOff x="0" y="0"/>
          <a:chExt cx="0" cy="0"/>
        </a:xfrm>
      </p:grpSpPr>
      <p:sp>
        <p:nvSpPr>
          <p:cNvPr id="3408" name="Google Shape;3408;g61bc858bf2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9" name="Google Shape;3409;g61bc858b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OpenShift SDN can be configured to use Flannel instead of Open vSwitch. This is useful if running OpenShift Container Platform within a cloud provider platform that also relies on SDN, such as OpenStack, and you want to avoid encapsulating packets twice through both platforms.</a:t>
            </a:r>
            <a:endParaRPr/>
          </a:p>
          <a:p>
            <a:pPr indent="-298450" lvl="0" marL="457200" rtl="0" algn="l">
              <a:spcBef>
                <a:spcPts val="0"/>
              </a:spcBef>
              <a:spcAft>
                <a:spcPts val="0"/>
              </a:spcAft>
              <a:buSzPts val="1100"/>
              <a:buChar char="●"/>
            </a:pPr>
            <a:r>
              <a:rPr lang="en"/>
              <a:t>OpenShift supports NuageSDN plugin up to and including the CNI plugin. NuageSDN itself is supported by Nuage.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8" name="Shape 3418"/>
        <p:cNvGrpSpPr/>
        <p:nvPr/>
      </p:nvGrpSpPr>
      <p:grpSpPr>
        <a:xfrm>
          <a:off x="0" y="0"/>
          <a:ext cx="0" cy="0"/>
          <a:chOff x="0" y="0"/>
          <a:chExt cx="0" cy="0"/>
        </a:xfrm>
      </p:grpSpPr>
      <p:sp>
        <p:nvSpPr>
          <p:cNvPr id="3419" name="Google Shape;3419;g61bc858bf2_0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61bc858b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Pods are connected via an overlay network which enables IP-per-Pod networking and direct pod-to-pod communication</a:t>
            </a:r>
            <a:endParaRPr/>
          </a:p>
          <a:p>
            <a:pPr indent="-298450" lvl="0" marL="457200" rtl="0" algn="l">
              <a:spcBef>
                <a:spcPts val="0"/>
              </a:spcBef>
              <a:spcAft>
                <a:spcPts val="0"/>
              </a:spcAft>
              <a:buSzPts val="1100"/>
              <a:buChar char="●"/>
            </a:pPr>
            <a:r>
              <a:rPr lang="en"/>
              <a:t>The Pod IPs are independent of the physical network the OpenShift Nodes are connected to</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2" name="Shape 3442"/>
        <p:cNvGrpSpPr/>
        <p:nvPr/>
      </p:nvGrpSpPr>
      <p:grpSpPr>
        <a:xfrm>
          <a:off x="0" y="0"/>
          <a:ext cx="0" cy="0"/>
          <a:chOff x="0" y="0"/>
          <a:chExt cx="0" cy="0"/>
        </a:xfrm>
      </p:grpSpPr>
      <p:sp>
        <p:nvSpPr>
          <p:cNvPr id="3443" name="Google Shape;3443;g61bc858bf2_0_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4" name="Google Shape;3444;g61bc858bf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more details refer to OpenShift Third-Party SDN Statement of Support and FAQ [INTERNAL]</a:t>
            </a:r>
            <a:br>
              <a:rPr lang="en"/>
            </a:br>
            <a:r>
              <a:rPr lang="en"/>
              <a:t>https://pnt.redhat.com/pnt/p-7489293/OpenShift_Thi...-Oct-2017.pdf</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3" name="Shape 3483"/>
        <p:cNvGrpSpPr/>
        <p:nvPr/>
      </p:nvGrpSpPr>
      <p:grpSpPr>
        <a:xfrm>
          <a:off x="0" y="0"/>
          <a:ext cx="0" cy="0"/>
          <a:chOff x="0" y="0"/>
          <a:chExt cx="0" cy="0"/>
        </a:xfrm>
      </p:grpSpPr>
      <p:sp>
        <p:nvSpPr>
          <p:cNvPr id="3484" name="Google Shape;3484;g61bc858bf2_0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5" name="Google Shape;3485;g61bc858bf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the multi-tenant plugin is enabled, a cluster administrator can define egress firewall policies to limit the external addresses that some or all pods can access from within the cluster, so that for example</a:t>
            </a:r>
            <a:endParaRPr/>
          </a:p>
          <a:p>
            <a:pPr indent="-298450" lvl="1" marL="914400" rtl="0" algn="l">
              <a:spcBef>
                <a:spcPts val="0"/>
              </a:spcBef>
              <a:spcAft>
                <a:spcPts val="0"/>
              </a:spcAft>
              <a:buSzPts val="1100"/>
              <a:buChar char="○"/>
            </a:pPr>
            <a:r>
              <a:rPr lang="en"/>
              <a:t>A pod can only talk to internal hosts, and cannot initiate connections to the public Internet.</a:t>
            </a:r>
            <a:endParaRPr/>
          </a:p>
          <a:p>
            <a:pPr indent="-298450" lvl="1" marL="914400" rtl="0" algn="l">
              <a:spcBef>
                <a:spcPts val="0"/>
              </a:spcBef>
              <a:spcAft>
                <a:spcPts val="0"/>
              </a:spcAft>
              <a:buSzPts val="1100"/>
              <a:buChar char="○"/>
            </a:pPr>
            <a:r>
              <a:rPr lang="en"/>
              <a:t>A pod can only talk to the public Internet, and cannot initiate connections to internal hosts (outside the cluster).</a:t>
            </a:r>
            <a:endParaRPr/>
          </a:p>
          <a:p>
            <a:pPr indent="-298450" lvl="1" marL="914400" rtl="0" algn="l">
              <a:spcBef>
                <a:spcPts val="0"/>
              </a:spcBef>
              <a:spcAft>
                <a:spcPts val="0"/>
              </a:spcAft>
              <a:buSzPts val="1100"/>
              <a:buChar char="○"/>
            </a:pPr>
            <a:r>
              <a:rPr lang="en"/>
              <a:t>A pod cannot reach specified internal subnets/hosts that it should have no reason to contact.</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6" name="Shape 3516"/>
        <p:cNvGrpSpPr/>
        <p:nvPr/>
      </p:nvGrpSpPr>
      <p:grpSpPr>
        <a:xfrm>
          <a:off x="0" y="0"/>
          <a:ext cx="0" cy="0"/>
          <a:chOff x="0" y="0"/>
          <a:chExt cx="0" cy="0"/>
        </a:xfrm>
      </p:grpSpPr>
      <p:sp>
        <p:nvSpPr>
          <p:cNvPr id="3517" name="Google Shape;3517;g61bc858bf2_0_1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8" name="Google Shape;3518;g61bc858bf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ovs-networkpolicy plug-in allows project administrators to configure granular isolation policies using NetworkPolicy objects.</a:t>
            </a:r>
            <a:endParaRPr/>
          </a:p>
          <a:p>
            <a:pPr indent="-298450" lvl="0" marL="457200" rtl="0" algn="l">
              <a:spcBef>
                <a:spcPts val="0"/>
              </a:spcBef>
              <a:spcAft>
                <a:spcPts val="0"/>
              </a:spcAft>
              <a:buSzPts val="1100"/>
              <a:buChar char="●"/>
            </a:pPr>
            <a:r>
              <a:rPr lang="en" sz="1200">
                <a:solidFill>
                  <a:schemeClr val="dk1"/>
                </a:solidFill>
                <a:highlight>
                  <a:srgbClr val="FFFFFF"/>
                </a:highlight>
              </a:rPr>
              <a:t>A network policy is a specification of how groups of pods (using labels) are allowed to communicate with each other and other network endpoints</a:t>
            </a:r>
            <a:endParaRPr/>
          </a:p>
          <a:p>
            <a:pPr indent="-298450" lvl="0" marL="457200" rtl="0" algn="l">
              <a:spcBef>
                <a:spcPts val="0"/>
              </a:spcBef>
              <a:spcAft>
                <a:spcPts val="0"/>
              </a:spcAft>
              <a:buSzPts val="1100"/>
              <a:buChar char="●"/>
            </a:pPr>
            <a:r>
              <a:rPr lang="en"/>
              <a:t>By default, all projects are able to access pods in all other projects. The project to be isolated must first be configured to opt in to isolation by setting the proper annotation on its Namespace object, and then creating NetworkPolicy objects indicating the incoming connections to be allowed.</a:t>
            </a:r>
            <a:endParaRPr/>
          </a:p>
          <a:p>
            <a:pPr indent="-298450" lvl="0" marL="457200" rtl="0" algn="l">
              <a:spcBef>
                <a:spcPts val="0"/>
              </a:spcBef>
              <a:spcAft>
                <a:spcPts val="0"/>
              </a:spcAft>
              <a:buSzPts val="1100"/>
              <a:buChar char="●"/>
            </a:pPr>
            <a:r>
              <a:rPr lang="en"/>
              <a:t>For further details on network policies, refer to this presentation: </a:t>
            </a:r>
            <a:r>
              <a:rPr lang="en" u="sng">
                <a:solidFill>
                  <a:schemeClr val="hlink"/>
                </a:solidFill>
                <a:hlinkClick r:id="rId2"/>
              </a:rPr>
              <a:t>https://schd.ws/hosted_files/kccncna17/46/ahmetb%20KubeCon%202017%20NA%20%E2%80%93%20Network%20Policies.pdf</a:t>
            </a:r>
            <a:endParaRPr/>
          </a:p>
          <a:p>
            <a:pPr indent="0" lvl="0" marL="45720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3" name="Shape 3553"/>
        <p:cNvGrpSpPr/>
        <p:nvPr/>
      </p:nvGrpSpPr>
      <p:grpSpPr>
        <a:xfrm>
          <a:off x="0" y="0"/>
          <a:ext cx="0" cy="0"/>
          <a:chOff x="0" y="0"/>
          <a:chExt cx="0" cy="0"/>
        </a:xfrm>
      </p:grpSpPr>
      <p:sp>
        <p:nvSpPr>
          <p:cNvPr id="3554" name="Google Shape;3554;g61bc858bf2_0_1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61bc858bf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Services are assigned an IP address and port pair that, when accessed, proxy to an appropriate backing pod.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2" name="Shape 3582"/>
        <p:cNvGrpSpPr/>
        <p:nvPr/>
      </p:nvGrpSpPr>
      <p:grpSpPr>
        <a:xfrm>
          <a:off x="0" y="0"/>
          <a:ext cx="0" cy="0"/>
          <a:chOff x="0" y="0"/>
          <a:chExt cx="0" cy="0"/>
        </a:xfrm>
      </p:grpSpPr>
      <p:sp>
        <p:nvSpPr>
          <p:cNvPr id="3583" name="Google Shape;3583;g61bc858bf2_0_1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4" name="Google Shape;3584;g61bc858bf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4" name="Shape 3614"/>
        <p:cNvGrpSpPr/>
        <p:nvPr/>
      </p:nvGrpSpPr>
      <p:grpSpPr>
        <a:xfrm>
          <a:off x="0" y="0"/>
          <a:ext cx="0" cy="0"/>
          <a:chOff x="0" y="0"/>
          <a:chExt cx="0" cy="0"/>
        </a:xfrm>
      </p:grpSpPr>
      <p:sp>
        <p:nvSpPr>
          <p:cNvPr id="3615" name="Google Shape;3615;g61bc858bf2_0_20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61bc858bf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Services are assigned an IP address and port pair that, when accessed, proxy to an appropriate backing pod.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slide, the service is configured to discover pods and load-balance traffic between pods that have both app=payroll and role=frontend labels set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has a built-in DNS so that the services can be reached by the service DNS as well as the service IP/port. In this example, service can be reach by the DNS name “payroll-frontend” without specifying the IP. This simplifies service discovery for applications since the service name tends to be constant across environments (dev, test, prod, etc) during the service lifecycle.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 order to reach a service by name across namespaces, one can use </a:t>
            </a:r>
            <a:r>
              <a:rPr lang="en">
                <a:solidFill>
                  <a:schemeClr val="dk1"/>
                </a:solidFill>
                <a:latin typeface="Courier New"/>
                <a:ea typeface="Courier New"/>
                <a:cs typeface="Courier New"/>
                <a:sym typeface="Courier New"/>
              </a:rPr>
              <a:t>&lt;service&gt;.&lt;pod_namespace&gt;.svc.cluster.local</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8" name="Shape 3648"/>
        <p:cNvGrpSpPr/>
        <p:nvPr/>
      </p:nvGrpSpPr>
      <p:grpSpPr>
        <a:xfrm>
          <a:off x="0" y="0"/>
          <a:ext cx="0" cy="0"/>
          <a:chOff x="0" y="0"/>
          <a:chExt cx="0" cy="0"/>
        </a:xfrm>
      </p:grpSpPr>
      <p:sp>
        <p:nvSpPr>
          <p:cNvPr id="3649" name="Google Shape;3649;g61bc858bf2_0_2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0" name="Google Shape;3650;g61bc858bf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When a new pod is deployed on the cluster with the same labels as the service selector, it is automatically added to the list of endpoints load-balanced by the service. If one of the pod gets removed, the service immediately removes it from the list of endpoints and does not send traffic to it anymore.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 selector allows load-balancing between multiple versions of the application pods (version=1.0 and version=2.0) in order to achieve A/B testing and other deployment patterns out-of-the-box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slide, the service is configured to discover pods and load-balance traffic between pods that have both app=payroll and role=frontend labels set. Since both v1 and v2 of the frontend pods are deployed and have those labels set, ⅓ of the traffic would be to sent to the frontend v2 to achieve canary release or A/B testing for example.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0" name="Shape 3690"/>
        <p:cNvGrpSpPr/>
        <p:nvPr/>
      </p:nvGrpSpPr>
      <p:grpSpPr>
        <a:xfrm>
          <a:off x="0" y="0"/>
          <a:ext cx="0" cy="0"/>
          <a:chOff x="0" y="0"/>
          <a:chExt cx="0" cy="0"/>
        </a:xfrm>
      </p:grpSpPr>
      <p:sp>
        <p:nvSpPr>
          <p:cNvPr id="3691" name="Google Shape;3691;g61bc858bf2_0_27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61bc858bf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2.png"/><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29.png"/><Relationship Id="rId7" Type="http://schemas.openxmlformats.org/officeDocument/2006/relationships/image" Target="../media/image128.png"/><Relationship Id="rId8" Type="http://schemas.openxmlformats.org/officeDocument/2006/relationships/image" Target="../media/image15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0.png"/><Relationship Id="rId3" Type="http://schemas.openxmlformats.org/officeDocument/2006/relationships/image" Target="../media/image2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8.png"/><Relationship Id="rId3" Type="http://schemas.openxmlformats.org/officeDocument/2006/relationships/image" Target="../media/image13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0.png"/><Relationship Id="rId3" Type="http://schemas.openxmlformats.org/officeDocument/2006/relationships/image" Target="../media/image13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3.png"/><Relationship Id="rId3" Type="http://schemas.openxmlformats.org/officeDocument/2006/relationships/image" Target="../media/image13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8.png"/><Relationship Id="rId3" Type="http://schemas.openxmlformats.org/officeDocument/2006/relationships/image" Target="../media/image13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8.png"/><Relationship Id="rId3" Type="http://schemas.openxmlformats.org/officeDocument/2006/relationships/image" Target="../media/image13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4.png"/><Relationship Id="rId3" Type="http://schemas.openxmlformats.org/officeDocument/2006/relationships/image" Target="../media/image11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2.png"/><Relationship Id="rId3" Type="http://schemas.openxmlformats.org/officeDocument/2006/relationships/image" Target="../media/image1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4.png"/><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29.png"/><Relationship Id="rId7" Type="http://schemas.openxmlformats.org/officeDocument/2006/relationships/image" Target="../media/image128.png"/><Relationship Id="rId8" Type="http://schemas.openxmlformats.org/officeDocument/2006/relationships/image" Target="../media/image15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3.png"/><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29.png"/><Relationship Id="rId7" Type="http://schemas.openxmlformats.org/officeDocument/2006/relationships/image" Target="../media/image128.png"/><Relationship Id="rId8" Type="http://schemas.openxmlformats.org/officeDocument/2006/relationships/image" Target="../media/image15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7.png"/><Relationship Id="rId3" Type="http://schemas.openxmlformats.org/officeDocument/2006/relationships/image" Target="../media/image15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0.png"/><Relationship Id="rId3" Type="http://schemas.openxmlformats.org/officeDocument/2006/relationships/image" Target="../media/image14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0.png"/><Relationship Id="rId3" Type="http://schemas.openxmlformats.org/officeDocument/2006/relationships/image" Target="../media/image14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9.pn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8.jpg"/><Relationship Id="rId3" Type="http://schemas.openxmlformats.org/officeDocument/2006/relationships/image" Target="../media/image16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8.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9.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8.png"/><Relationship Id="rId3" Type="http://schemas.openxmlformats.org/officeDocument/2006/relationships/image" Target="../media/image15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1.png"/><Relationship Id="rId3" Type="http://schemas.openxmlformats.org/officeDocument/2006/relationships/image" Target="../media/image171.png"/><Relationship Id="rId4" Type="http://schemas.openxmlformats.org/officeDocument/2006/relationships/image" Target="../media/image193.png"/><Relationship Id="rId5" Type="http://schemas.openxmlformats.org/officeDocument/2006/relationships/image" Target="../media/image183.png"/><Relationship Id="rId6" Type="http://schemas.openxmlformats.org/officeDocument/2006/relationships/image" Target="../media/image169.png"/><Relationship Id="rId7" Type="http://schemas.openxmlformats.org/officeDocument/2006/relationships/image" Target="../media/image16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5.png"/><Relationship Id="rId3" Type="http://schemas.openxmlformats.org/officeDocument/2006/relationships/image" Target="../media/image18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2.png"/><Relationship Id="rId3" Type="http://schemas.openxmlformats.org/officeDocument/2006/relationships/image" Target="../media/image16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8.png"/><Relationship Id="rId3" Type="http://schemas.openxmlformats.org/officeDocument/2006/relationships/image" Target="../media/image16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0.png"/><Relationship Id="rId3" Type="http://schemas.openxmlformats.org/officeDocument/2006/relationships/image" Target="../media/image182.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173.png"/><Relationship Id="rId8" Type="http://schemas.openxmlformats.org/officeDocument/2006/relationships/image" Target="../media/image17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5.png"/><Relationship Id="rId3" Type="http://schemas.openxmlformats.org/officeDocument/2006/relationships/image" Target="../media/image16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6.png"/><Relationship Id="rId3" Type="http://schemas.openxmlformats.org/officeDocument/2006/relationships/image" Target="../media/image16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9.png"/><Relationship Id="rId3" Type="http://schemas.openxmlformats.org/officeDocument/2006/relationships/image" Target="../media/image16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7.png"/><Relationship Id="rId3" Type="http://schemas.openxmlformats.org/officeDocument/2006/relationships/image" Target="../media/image16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7.png"/><Relationship Id="rId3" Type="http://schemas.openxmlformats.org/officeDocument/2006/relationships/image" Target="../media/image16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0.png"/><Relationship Id="rId3" Type="http://schemas.openxmlformats.org/officeDocument/2006/relationships/image" Target="../media/image18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3.png"/><Relationship Id="rId3" Type="http://schemas.openxmlformats.org/officeDocument/2006/relationships/image" Target="../media/image18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173.png"/><Relationship Id="rId8" Type="http://schemas.openxmlformats.org/officeDocument/2006/relationships/image" Target="../media/image17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4.png"/><Relationship Id="rId3" Type="http://schemas.openxmlformats.org/officeDocument/2006/relationships/image" Target="../media/image182.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173.png"/><Relationship Id="rId8" Type="http://schemas.openxmlformats.org/officeDocument/2006/relationships/image" Target="../media/image17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3.png"/><Relationship Id="rId3" Type="http://schemas.openxmlformats.org/officeDocument/2006/relationships/image" Target="../media/image18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6.png"/><Relationship Id="rId3" Type="http://schemas.openxmlformats.org/officeDocument/2006/relationships/image" Target="../media/image16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7.png"/><Relationship Id="rId3" Type="http://schemas.openxmlformats.org/officeDocument/2006/relationships/image" Target="../media/image18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7.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7.png"/><Relationship Id="rId3" Type="http://schemas.openxmlformats.org/officeDocument/2006/relationships/image" Target="../media/image18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4.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52.png"/><Relationship Id="rId7"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2.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4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60.png"/><Relationship Id="rId7"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7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71.png"/><Relationship Id="rId4" Type="http://schemas.openxmlformats.org/officeDocument/2006/relationships/image" Target="../media/image49.png"/><Relationship Id="rId5" Type="http://schemas.openxmlformats.org/officeDocument/2006/relationships/image" Target="../media/image84.png"/><Relationship Id="rId6" Type="http://schemas.openxmlformats.org/officeDocument/2006/relationships/image" Target="../media/image48.png"/><Relationship Id="rId7" Type="http://schemas.openxmlformats.org/officeDocument/2006/relationships/image" Target="../media/image6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7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1.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5.png"/><Relationship Id="rId7" Type="http://schemas.openxmlformats.org/officeDocument/2006/relationships/image" Target="../media/image5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7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71.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9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6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6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6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6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6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6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 Id="rId3" Type="http://schemas.openxmlformats.org/officeDocument/2006/relationships/image" Target="../media/image7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98.png"/><Relationship Id="rId5" Type="http://schemas.openxmlformats.org/officeDocument/2006/relationships/image" Target="../media/image101.png"/><Relationship Id="rId6" Type="http://schemas.openxmlformats.org/officeDocument/2006/relationships/image" Target="../media/image78.png"/><Relationship Id="rId7" Type="http://schemas.openxmlformats.org/officeDocument/2006/relationships/image" Target="../media/image7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7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74.png"/><Relationship Id="rId4" Type="http://schemas.openxmlformats.org/officeDocument/2006/relationships/image" Target="../media/image99.png"/><Relationship Id="rId5" Type="http://schemas.openxmlformats.org/officeDocument/2006/relationships/image" Target="../media/image102.png"/><Relationship Id="rId6" Type="http://schemas.openxmlformats.org/officeDocument/2006/relationships/image" Target="../media/image79.png"/><Relationship Id="rId7" Type="http://schemas.openxmlformats.org/officeDocument/2006/relationships/image" Target="../media/image8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 Id="rId3" Type="http://schemas.openxmlformats.org/officeDocument/2006/relationships/image" Target="../media/image7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 Id="rId3" Type="http://schemas.openxmlformats.org/officeDocument/2006/relationships/image" Target="../media/image74.png"/><Relationship Id="rId4" Type="http://schemas.openxmlformats.org/officeDocument/2006/relationships/image" Target="../media/image83.png"/><Relationship Id="rId5" Type="http://schemas.openxmlformats.org/officeDocument/2006/relationships/image" Target="../media/image112.png"/><Relationship Id="rId6" Type="http://schemas.openxmlformats.org/officeDocument/2006/relationships/image" Target="../media/image86.png"/><Relationship Id="rId7" Type="http://schemas.openxmlformats.org/officeDocument/2006/relationships/image" Target="../media/image8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 Id="rId3" Type="http://schemas.openxmlformats.org/officeDocument/2006/relationships/image" Target="../media/image8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0.png"/><Relationship Id="rId3" Type="http://schemas.openxmlformats.org/officeDocument/2006/relationships/image" Target="../media/image8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 Id="rId3" Type="http://schemas.openxmlformats.org/officeDocument/2006/relationships/image" Target="../media/image8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1.png"/><Relationship Id="rId3" Type="http://schemas.openxmlformats.org/officeDocument/2006/relationships/image" Target="../media/image8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3.png"/><Relationship Id="rId3" Type="http://schemas.openxmlformats.org/officeDocument/2006/relationships/image" Target="../media/image10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4.png"/><Relationship Id="rId3" Type="http://schemas.openxmlformats.org/officeDocument/2006/relationships/image" Target="../media/image9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130.png"/><Relationship Id="rId6" Type="http://schemas.openxmlformats.org/officeDocument/2006/relationships/image" Target="../media/image97.png"/><Relationship Id="rId7" Type="http://schemas.openxmlformats.org/officeDocument/2006/relationships/image" Target="../media/image14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3.png"/><Relationship Id="rId3" Type="http://schemas.openxmlformats.org/officeDocument/2006/relationships/image" Target="../media/image9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0.png"/><Relationship Id="rId3" Type="http://schemas.openxmlformats.org/officeDocument/2006/relationships/image" Target="../media/image95.png"/><Relationship Id="rId4" Type="http://schemas.openxmlformats.org/officeDocument/2006/relationships/image" Target="../media/image104.png"/><Relationship Id="rId5" Type="http://schemas.openxmlformats.org/officeDocument/2006/relationships/image" Target="../media/image133.png"/><Relationship Id="rId6" Type="http://schemas.openxmlformats.org/officeDocument/2006/relationships/image" Target="../media/image105.png"/><Relationship Id="rId7" Type="http://schemas.openxmlformats.org/officeDocument/2006/relationships/image" Target="../media/image13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8.png"/><Relationship Id="rId3" Type="http://schemas.openxmlformats.org/officeDocument/2006/relationships/image" Target="../media/image9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8.png"/><Relationship Id="rId3" Type="http://schemas.openxmlformats.org/officeDocument/2006/relationships/image" Target="../media/image95.png"/><Relationship Id="rId4" Type="http://schemas.openxmlformats.org/officeDocument/2006/relationships/image" Target="../media/image109.png"/><Relationship Id="rId5" Type="http://schemas.openxmlformats.org/officeDocument/2006/relationships/image" Target="../media/image138.png"/><Relationship Id="rId6" Type="http://schemas.openxmlformats.org/officeDocument/2006/relationships/image" Target="../media/image137.png"/><Relationship Id="rId7" Type="http://schemas.openxmlformats.org/officeDocument/2006/relationships/image" Target="../media/image1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5.png"/><Relationship Id="rId3" Type="http://schemas.openxmlformats.org/officeDocument/2006/relationships/image" Target="../media/image1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5.png"/><Relationship Id="rId3" Type="http://schemas.openxmlformats.org/officeDocument/2006/relationships/image" Target="../media/image1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4.png"/><Relationship Id="rId3" Type="http://schemas.openxmlformats.org/officeDocument/2006/relationships/image" Target="../media/image13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5.png"/><Relationship Id="rId3" Type="http://schemas.openxmlformats.org/officeDocument/2006/relationships/image" Target="../media/image1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7.png"/><Relationship Id="rId3" Type="http://schemas.openxmlformats.org/officeDocument/2006/relationships/image" Target="../media/image11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6.png"/><Relationship Id="rId3" Type="http://schemas.openxmlformats.org/officeDocument/2006/relationships/image" Target="../media/image1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1.png"/><Relationship Id="rId3" Type="http://schemas.openxmlformats.org/officeDocument/2006/relationships/image" Target="../media/image13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6.png"/><Relationship Id="rId3" Type="http://schemas.openxmlformats.org/officeDocument/2006/relationships/image" Target="../media/image11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2.png"/><Relationship Id="rId3" Type="http://schemas.openxmlformats.org/officeDocument/2006/relationships/image" Target="../media/image12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4.png"/><Relationship Id="rId3" Type="http://schemas.openxmlformats.org/officeDocument/2006/relationships/image" Target="../media/image1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872" name="Shape 872"/>
        <p:cNvGrpSpPr/>
        <p:nvPr/>
      </p:nvGrpSpPr>
      <p:grpSpPr>
        <a:xfrm>
          <a:off x="0" y="0"/>
          <a:ext cx="0" cy="0"/>
          <a:chOff x="0" y="0"/>
          <a:chExt cx="0" cy="0"/>
        </a:xfrm>
      </p:grpSpPr>
      <p:pic>
        <p:nvPicPr>
          <p:cNvPr descr="Shape 179" id="873" name="Google Shape;873;p10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874" name="Google Shape;874;p107"/>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206" id="875" name="Google Shape;875;p107"/>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207" id="876" name="Google Shape;876;p107"/>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208" id="877" name="Google Shape;877;p107"/>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209" id="878" name="Google Shape;878;p107"/>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210" id="879" name="Google Shape;879;p107"/>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880" name="Google Shape;880;p107"/>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81" name="Google Shape;881;p10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82" name="Shape 882"/>
        <p:cNvGrpSpPr/>
        <p:nvPr/>
      </p:nvGrpSpPr>
      <p:grpSpPr>
        <a:xfrm>
          <a:off x="0" y="0"/>
          <a:ext cx="0" cy="0"/>
          <a:chOff x="0" y="0"/>
          <a:chExt cx="0" cy="0"/>
        </a:xfrm>
      </p:grpSpPr>
      <p:sp>
        <p:nvSpPr>
          <p:cNvPr id="883" name="Google Shape;883;p108"/>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84" name="Google Shape;884;p108"/>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85" name="Google Shape;885;p10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886" name="Shape 886"/>
        <p:cNvGrpSpPr/>
        <p:nvPr/>
      </p:nvGrpSpPr>
      <p:grpSpPr>
        <a:xfrm>
          <a:off x="0" y="0"/>
          <a:ext cx="0" cy="0"/>
          <a:chOff x="0" y="0"/>
          <a:chExt cx="0" cy="0"/>
        </a:xfrm>
      </p:grpSpPr>
      <p:sp>
        <p:nvSpPr>
          <p:cNvPr id="887" name="Google Shape;887;p109"/>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88" name="Google Shape;888;p10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889" name="Shape 889"/>
        <p:cNvGrpSpPr/>
        <p:nvPr/>
      </p:nvGrpSpPr>
      <p:grpSpPr>
        <a:xfrm>
          <a:off x="0" y="0"/>
          <a:ext cx="0" cy="0"/>
          <a:chOff x="0" y="0"/>
          <a:chExt cx="0" cy="0"/>
        </a:xfrm>
      </p:grpSpPr>
      <p:sp>
        <p:nvSpPr>
          <p:cNvPr id="890" name="Google Shape;890;p110"/>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91" name="Google Shape;891;p110"/>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2" name="Google Shape;892;p11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893" name="Shape 893"/>
        <p:cNvGrpSpPr/>
        <p:nvPr/>
      </p:nvGrpSpPr>
      <p:grpSpPr>
        <a:xfrm>
          <a:off x="0" y="0"/>
          <a:ext cx="0" cy="0"/>
          <a:chOff x="0" y="0"/>
          <a:chExt cx="0" cy="0"/>
        </a:xfrm>
      </p:grpSpPr>
      <p:sp>
        <p:nvSpPr>
          <p:cNvPr id="894" name="Google Shape;894;p111"/>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95" name="Google Shape;895;p111"/>
          <p:cNvSpPr txBox="1"/>
          <p:nvPr>
            <p:ph idx="1" type="body"/>
          </p:nvPr>
        </p:nvSpPr>
        <p:spPr>
          <a:xfrm>
            <a:off x="311699"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1pPr>
            <a:lvl2pPr indent="-317500" lvl="1" marL="9144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2pPr>
            <a:lvl3pPr indent="-317500" lvl="2" marL="13716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3pPr>
            <a:lvl4pPr indent="-317500" lvl="3" marL="18288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4pPr>
            <a:lvl5pPr indent="-317500" lvl="4" marL="22860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6" name="Google Shape;896;p111"/>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7" name="Google Shape;897;p11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898" name="Shape 898"/>
        <p:cNvGrpSpPr/>
        <p:nvPr/>
      </p:nvGrpSpPr>
      <p:grpSpPr>
        <a:xfrm>
          <a:off x="0" y="0"/>
          <a:ext cx="0" cy="0"/>
          <a:chOff x="0" y="0"/>
          <a:chExt cx="0" cy="0"/>
        </a:xfrm>
      </p:grpSpPr>
      <p:sp>
        <p:nvSpPr>
          <p:cNvPr id="899" name="Google Shape;899;p112"/>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0" name="Google Shape;900;p11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901" name="Shape 901"/>
        <p:cNvGrpSpPr/>
        <p:nvPr/>
      </p:nvGrpSpPr>
      <p:grpSpPr>
        <a:xfrm>
          <a:off x="0" y="0"/>
          <a:ext cx="0" cy="0"/>
          <a:chOff x="0" y="0"/>
          <a:chExt cx="0" cy="0"/>
        </a:xfrm>
      </p:grpSpPr>
      <p:sp>
        <p:nvSpPr>
          <p:cNvPr id="902" name="Google Shape;902;p113"/>
          <p:cNvSpPr txBox="1"/>
          <p:nvPr>
            <p:ph type="title"/>
          </p:nvPr>
        </p:nvSpPr>
        <p:spPr>
          <a:xfrm>
            <a:off x="311699"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3" name="Google Shape;903;p113"/>
          <p:cNvSpPr txBox="1"/>
          <p:nvPr>
            <p:ph idx="1" type="body"/>
          </p:nvPr>
        </p:nvSpPr>
        <p:spPr>
          <a:xfrm>
            <a:off x="311699" y="1389599"/>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1pPr>
            <a:lvl2pPr indent="-304800" lvl="1" marL="9144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2pPr>
            <a:lvl3pPr indent="-304800" lvl="2" marL="13716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3pPr>
            <a:lvl4pPr indent="-304800" lvl="3" marL="18288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4pPr>
            <a:lvl5pPr indent="-304800" lvl="4" marL="22860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04" name="Google Shape;904;p11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905" name="Shape 905"/>
        <p:cNvGrpSpPr/>
        <p:nvPr/>
      </p:nvGrpSpPr>
      <p:grpSpPr>
        <a:xfrm>
          <a:off x="0" y="0"/>
          <a:ext cx="0" cy="0"/>
          <a:chOff x="0" y="0"/>
          <a:chExt cx="0" cy="0"/>
        </a:xfrm>
      </p:grpSpPr>
      <p:sp>
        <p:nvSpPr>
          <p:cNvPr id="906" name="Google Shape;906;p114"/>
          <p:cNvSpPr txBox="1"/>
          <p:nvPr>
            <p:ph type="title"/>
          </p:nvPr>
        </p:nvSpPr>
        <p:spPr>
          <a:xfrm>
            <a:off x="490250" y="450149"/>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4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7" name="Google Shape;907;p114"/>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908" name="Shape 908"/>
        <p:cNvGrpSpPr/>
        <p:nvPr/>
      </p:nvGrpSpPr>
      <p:grpSpPr>
        <a:xfrm>
          <a:off x="0" y="0"/>
          <a:ext cx="0" cy="0"/>
          <a:chOff x="0" y="0"/>
          <a:chExt cx="0" cy="0"/>
        </a:xfrm>
      </p:grpSpPr>
      <p:sp>
        <p:nvSpPr>
          <p:cNvPr id="909" name="Google Shape;909;p115"/>
          <p:cNvSpPr/>
          <p:nvPr/>
        </p:nvSpPr>
        <p:spPr>
          <a:xfrm>
            <a:off x="4572000" y="-125"/>
            <a:ext cx="4572000" cy="5143500"/>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4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11" name="Google Shape;911;p115"/>
          <p:cNvSpPr txBox="1"/>
          <p:nvPr>
            <p:ph idx="1" type="body"/>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2" name="Google Shape;912;p115"/>
          <p:cNvSpPr txBox="1"/>
          <p:nvPr>
            <p:ph idx="2" type="body"/>
          </p:nvPr>
        </p:nvSpPr>
        <p:spPr>
          <a:xfrm>
            <a:off x="4939500" y="724074"/>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3" name="Google Shape;913;p11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914" name="Shape 914"/>
        <p:cNvGrpSpPr/>
        <p:nvPr/>
      </p:nvGrpSpPr>
      <p:grpSpPr>
        <a:xfrm>
          <a:off x="0" y="0"/>
          <a:ext cx="0" cy="0"/>
          <a:chOff x="0" y="0"/>
          <a:chExt cx="0" cy="0"/>
        </a:xfrm>
      </p:grpSpPr>
      <p:sp>
        <p:nvSpPr>
          <p:cNvPr id="915" name="Google Shape;915;p116"/>
          <p:cNvSpPr txBox="1"/>
          <p:nvPr>
            <p:ph idx="1" type="body"/>
          </p:nvPr>
        </p:nvSpPr>
        <p:spPr>
          <a:xfrm>
            <a:off x="311699"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6" name="Google Shape;916;p11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917" name="Shape 917"/>
        <p:cNvGrpSpPr/>
        <p:nvPr/>
      </p:nvGrpSpPr>
      <p:grpSpPr>
        <a:xfrm>
          <a:off x="0" y="0"/>
          <a:ext cx="0" cy="0"/>
          <a:chOff x="0" y="0"/>
          <a:chExt cx="0" cy="0"/>
        </a:xfrm>
      </p:grpSpPr>
      <p:sp>
        <p:nvSpPr>
          <p:cNvPr id="918" name="Google Shape;918;p117"/>
          <p:cNvSpPr txBox="1"/>
          <p:nvPr>
            <p:ph type="title"/>
          </p:nvPr>
        </p:nvSpPr>
        <p:spPr>
          <a:xfrm>
            <a:off x="311699"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2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19" name="Google Shape;919;p117"/>
          <p:cNvSpPr txBox="1"/>
          <p:nvPr>
            <p:ph idx="1" type="body"/>
          </p:nvPr>
        </p:nvSpPr>
        <p:spPr>
          <a:xfrm>
            <a:off x="311699"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0" name="Google Shape;920;p11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921" name="Shape 921"/>
        <p:cNvGrpSpPr/>
        <p:nvPr/>
      </p:nvGrpSpPr>
      <p:grpSpPr>
        <a:xfrm>
          <a:off x="0" y="0"/>
          <a:ext cx="0" cy="0"/>
          <a:chOff x="0" y="0"/>
          <a:chExt cx="0" cy="0"/>
        </a:xfrm>
      </p:grpSpPr>
      <p:sp>
        <p:nvSpPr>
          <p:cNvPr id="922" name="Google Shape;922;p11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rotWithShape="1">
          <a:blip r:embed="rId2">
            <a:alphaModFix/>
          </a:blip>
          <a:stretch>
            <a:fillRect b="0" l="0" r="0" t="0"/>
          </a:stretch>
        </a:blipFill>
      </p:bgPr>
    </p:bg>
    <p:spTree>
      <p:nvGrpSpPr>
        <p:cNvPr id="923" name="Shape 923"/>
        <p:cNvGrpSpPr/>
        <p:nvPr/>
      </p:nvGrpSpPr>
      <p:grpSpPr>
        <a:xfrm>
          <a:off x="0" y="0"/>
          <a:ext cx="0" cy="0"/>
          <a:chOff x="0" y="0"/>
          <a:chExt cx="0" cy="0"/>
        </a:xfrm>
      </p:grpSpPr>
      <p:pic>
        <p:nvPicPr>
          <p:cNvPr descr="Shape 53" id="924" name="Google Shape;924;p11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25" name="Google Shape;925;p11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26" name="Google Shape;926;p119"/>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7" name="Google Shape;927;p1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28" name="Google Shape;928;p119"/>
          <p:cNvSpPr txBox="1"/>
          <p:nvPr>
            <p:ph idx="12" type="sldNum"/>
          </p:nvPr>
        </p:nvSpPr>
        <p:spPr>
          <a:xfrm>
            <a:off x="103327" y="4731367"/>
            <a:ext cx="393300" cy="3987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bg>
      <p:bgPr>
        <a:blipFill rotWithShape="1">
          <a:blip r:embed="rId2">
            <a:alphaModFix/>
          </a:blip>
          <a:stretch>
            <a:fillRect b="0" l="0" r="0" t="0"/>
          </a:stretch>
        </a:blipFill>
      </p:bgPr>
    </p:bg>
    <p:spTree>
      <p:nvGrpSpPr>
        <p:cNvPr id="929" name="Shape 929"/>
        <p:cNvGrpSpPr/>
        <p:nvPr/>
      </p:nvGrpSpPr>
      <p:grpSpPr>
        <a:xfrm>
          <a:off x="0" y="0"/>
          <a:ext cx="0" cy="0"/>
          <a:chOff x="0" y="0"/>
          <a:chExt cx="0" cy="0"/>
        </a:xfrm>
      </p:grpSpPr>
      <p:pic>
        <p:nvPicPr>
          <p:cNvPr descr="Shape 53" id="930" name="Google Shape;930;p12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31" name="Google Shape;931;p12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32" name="Google Shape;932;p120"/>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33" name="Google Shape;933;p12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bg>
      <p:bgPr>
        <a:blipFill rotWithShape="1">
          <a:blip r:embed="rId2">
            <a:alphaModFix/>
          </a:blip>
          <a:stretch>
            <a:fillRect b="0" l="0" r="0" t="0"/>
          </a:stretch>
        </a:blipFill>
      </p:bgPr>
    </p:bg>
    <p:spTree>
      <p:nvGrpSpPr>
        <p:cNvPr id="934" name="Shape 934"/>
        <p:cNvGrpSpPr/>
        <p:nvPr/>
      </p:nvGrpSpPr>
      <p:grpSpPr>
        <a:xfrm>
          <a:off x="0" y="0"/>
          <a:ext cx="0" cy="0"/>
          <a:chOff x="0" y="0"/>
          <a:chExt cx="0" cy="0"/>
        </a:xfrm>
      </p:grpSpPr>
      <p:pic>
        <p:nvPicPr>
          <p:cNvPr descr="Shape 53" id="935" name="Google Shape;935;p12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36" name="Google Shape;936;p12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37" name="Google Shape;937;p121"/>
          <p:cNvSpPr txBox="1"/>
          <p:nvPr>
            <p:ph idx="1" type="body"/>
          </p:nvPr>
        </p:nvSpPr>
        <p:spPr>
          <a:xfrm>
            <a:off x="826700" y="1241650"/>
            <a:ext cx="7490700" cy="306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38" name="Google Shape;938;p1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39" name="Google Shape;939;p12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bg>
      <p:bgPr>
        <a:blipFill rotWithShape="1">
          <a:blip r:embed="rId2">
            <a:alphaModFix/>
          </a:blip>
          <a:stretch>
            <a:fillRect b="0" l="0" r="0" t="0"/>
          </a:stretch>
        </a:blipFill>
      </p:bgPr>
    </p:bg>
    <p:spTree>
      <p:nvGrpSpPr>
        <p:cNvPr id="940" name="Shape 940"/>
        <p:cNvGrpSpPr/>
        <p:nvPr/>
      </p:nvGrpSpPr>
      <p:grpSpPr>
        <a:xfrm>
          <a:off x="0" y="0"/>
          <a:ext cx="0" cy="0"/>
          <a:chOff x="0" y="0"/>
          <a:chExt cx="0" cy="0"/>
        </a:xfrm>
      </p:grpSpPr>
      <p:pic>
        <p:nvPicPr>
          <p:cNvPr descr="Shape 53" id="941" name="Google Shape;941;p12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42" name="Google Shape;942;p12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43" name="Google Shape;943;p122"/>
          <p:cNvSpPr txBox="1"/>
          <p:nvPr>
            <p:ph idx="1" type="body"/>
          </p:nvPr>
        </p:nvSpPr>
        <p:spPr>
          <a:xfrm>
            <a:off x="826700" y="1244924"/>
            <a:ext cx="3585000" cy="321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44" name="Google Shape;944;p1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45" name="Google Shape;945;p12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bg>
      <p:bgPr>
        <a:blipFill rotWithShape="1">
          <a:blip r:embed="rId2">
            <a:alphaModFix/>
          </a:blip>
          <a:stretch>
            <a:fillRect b="0" l="0" r="0" t="0"/>
          </a:stretch>
        </a:blipFill>
      </p:bgPr>
    </p:bg>
    <p:spTree>
      <p:nvGrpSpPr>
        <p:cNvPr id="946" name="Shape 946"/>
        <p:cNvGrpSpPr/>
        <p:nvPr/>
      </p:nvGrpSpPr>
      <p:grpSpPr>
        <a:xfrm>
          <a:off x="0" y="0"/>
          <a:ext cx="0" cy="0"/>
          <a:chOff x="0" y="0"/>
          <a:chExt cx="0" cy="0"/>
        </a:xfrm>
      </p:grpSpPr>
      <p:pic>
        <p:nvPicPr>
          <p:cNvPr descr="Shape 53" id="947" name="Google Shape;947;p12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48" name="Google Shape;948;p12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49" name="Google Shape;949;p123"/>
          <p:cNvSpPr txBox="1"/>
          <p:nvPr>
            <p:ph idx="1" type="body"/>
          </p:nvPr>
        </p:nvSpPr>
        <p:spPr>
          <a:xfrm>
            <a:off x="4732349" y="1244924"/>
            <a:ext cx="3585000" cy="320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0" name="Google Shape;950;p1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51" name="Google Shape;951;p12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bg>
      <p:bgPr>
        <a:blipFill rotWithShape="1">
          <a:blip r:embed="rId2">
            <a:alphaModFix/>
          </a:blip>
          <a:stretch>
            <a:fillRect b="0" l="0" r="0" t="0"/>
          </a:stretch>
        </a:blipFill>
      </p:bgPr>
    </p:bg>
    <p:spTree>
      <p:nvGrpSpPr>
        <p:cNvPr id="952" name="Shape 952"/>
        <p:cNvGrpSpPr/>
        <p:nvPr/>
      </p:nvGrpSpPr>
      <p:grpSpPr>
        <a:xfrm>
          <a:off x="0" y="0"/>
          <a:ext cx="0" cy="0"/>
          <a:chOff x="0" y="0"/>
          <a:chExt cx="0" cy="0"/>
        </a:xfrm>
      </p:grpSpPr>
      <p:pic>
        <p:nvPicPr>
          <p:cNvPr descr="Shape 53" id="953" name="Google Shape;953;p12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54" name="Google Shape;954;p12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55" name="Google Shape;955;p124"/>
          <p:cNvSpPr txBox="1"/>
          <p:nvPr>
            <p:ph idx="1" type="body"/>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6" name="Google Shape;956;p124"/>
          <p:cNvSpPr txBox="1"/>
          <p:nvPr>
            <p:ph idx="2" type="body"/>
          </p:nvPr>
        </p:nvSpPr>
        <p:spPr>
          <a:xfrm>
            <a:off x="4968349"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7" name="Google Shape;957;p124"/>
          <p:cNvSpPr txBox="1"/>
          <p:nvPr>
            <p:ph idx="3"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8" name="Google Shape;958;p1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59" name="Google Shape;959;p12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bg>
      <p:bgPr>
        <a:blipFill rotWithShape="1">
          <a:blip r:embed="rId2">
            <a:alphaModFix/>
          </a:blip>
          <a:stretch>
            <a:fillRect b="0" l="0" r="0" t="0"/>
          </a:stretch>
        </a:blipFill>
      </p:bgPr>
    </p:bg>
    <p:spTree>
      <p:nvGrpSpPr>
        <p:cNvPr id="960" name="Shape 960"/>
        <p:cNvGrpSpPr/>
        <p:nvPr/>
      </p:nvGrpSpPr>
      <p:grpSpPr>
        <a:xfrm>
          <a:off x="0" y="0"/>
          <a:ext cx="0" cy="0"/>
          <a:chOff x="0" y="0"/>
          <a:chExt cx="0" cy="0"/>
        </a:xfrm>
      </p:grpSpPr>
      <p:pic>
        <p:nvPicPr>
          <p:cNvPr descr="Shape 53" id="961" name="Google Shape;961;p12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62" name="Google Shape;962;p12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63" name="Google Shape;963;p125"/>
          <p:cNvSpPr txBox="1"/>
          <p:nvPr>
            <p:ph idx="1" type="body"/>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4" name="Google Shape;964;p125"/>
          <p:cNvSpPr txBox="1"/>
          <p:nvPr>
            <p:ph idx="2" type="body"/>
          </p:nvPr>
        </p:nvSpPr>
        <p:spPr>
          <a:xfrm>
            <a:off x="4968349"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5" name="Google Shape;965;p125"/>
          <p:cNvSpPr txBox="1"/>
          <p:nvPr>
            <p:ph idx="3"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6" name="Google Shape;966;p1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67" name="Google Shape;967;p12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bg>
      <p:bgPr>
        <a:blipFill rotWithShape="1">
          <a:blip r:embed="rId2">
            <a:alphaModFix/>
          </a:blip>
          <a:stretch>
            <a:fillRect b="0" l="0" r="0" t="0"/>
          </a:stretch>
        </a:blipFill>
      </p:bgPr>
    </p:bg>
    <p:spTree>
      <p:nvGrpSpPr>
        <p:cNvPr id="968" name="Shape 968"/>
        <p:cNvGrpSpPr/>
        <p:nvPr/>
      </p:nvGrpSpPr>
      <p:grpSpPr>
        <a:xfrm>
          <a:off x="0" y="0"/>
          <a:ext cx="0" cy="0"/>
          <a:chOff x="0" y="0"/>
          <a:chExt cx="0" cy="0"/>
        </a:xfrm>
      </p:grpSpPr>
      <p:pic>
        <p:nvPicPr>
          <p:cNvPr descr="Shape 53" id="969" name="Google Shape;969;p12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70" name="Google Shape;970;p12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71" name="Google Shape;971;p126"/>
          <p:cNvSpPr txBox="1"/>
          <p:nvPr>
            <p:ph idx="1" type="body"/>
          </p:nvPr>
        </p:nvSpPr>
        <p:spPr>
          <a:xfrm>
            <a:off x="826650" y="2644930"/>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2" name="Google Shape;972;p126"/>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3" name="Google Shape;973;p126"/>
          <p:cNvSpPr txBox="1"/>
          <p:nvPr>
            <p:ph idx="3"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4" name="Google Shape;974;p126"/>
          <p:cNvSpPr txBox="1"/>
          <p:nvPr>
            <p:ph idx="4" type="body"/>
          </p:nvPr>
        </p:nvSpPr>
        <p:spPr>
          <a:xfrm>
            <a:off x="6108736"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5" name="Google Shape;975;p1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76" name="Google Shape;976;p12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p:cSld name="TITLE_2">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1562794" y="2641369"/>
            <a:ext cx="56499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2" name="Google Shape;52;p1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3" name="Google Shape;53;p13"/>
          <p:cNvSpPr txBox="1"/>
          <p:nvPr>
            <p:ph type="title"/>
          </p:nvPr>
        </p:nvSpPr>
        <p:spPr>
          <a:xfrm>
            <a:off x="1562906" y="1307719"/>
            <a:ext cx="5649900" cy="1200300"/>
          </a:xfrm>
          <a:prstGeom prst="rect">
            <a:avLst/>
          </a:prstGeom>
        </p:spPr>
        <p:txBody>
          <a:bodyPr anchorCtr="0" anchor="b" bIns="91425" lIns="91425" spcFirstLastPara="1" rIns="91425" wrap="square" tIns="91425">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4" name="Google Shape;54;p13"/>
          <p:cNvSpPr txBox="1"/>
          <p:nvPr>
            <p:ph idx="2" type="subTitle"/>
          </p:nvPr>
        </p:nvSpPr>
        <p:spPr>
          <a:xfrm>
            <a:off x="1562794"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5" name="Google Shape;55;p13"/>
          <p:cNvSpPr txBox="1"/>
          <p:nvPr>
            <p:ph idx="3" type="subTitle"/>
          </p:nvPr>
        </p:nvSpPr>
        <p:spPr>
          <a:xfrm>
            <a:off x="3353888"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6" name="Google Shape;56;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7" name="Google Shape;57;p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 name="Google Shape;58;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bg>
      <p:bgPr>
        <a:blipFill rotWithShape="1">
          <a:blip r:embed="rId2">
            <a:alphaModFix/>
          </a:blip>
          <a:stretch>
            <a:fillRect b="0" l="0" r="0" t="0"/>
          </a:stretch>
        </a:blipFill>
      </p:bgPr>
    </p:bg>
    <p:spTree>
      <p:nvGrpSpPr>
        <p:cNvPr id="977" name="Shape 977"/>
        <p:cNvGrpSpPr/>
        <p:nvPr/>
      </p:nvGrpSpPr>
      <p:grpSpPr>
        <a:xfrm>
          <a:off x="0" y="0"/>
          <a:ext cx="0" cy="0"/>
          <a:chOff x="0" y="0"/>
          <a:chExt cx="0" cy="0"/>
        </a:xfrm>
      </p:grpSpPr>
      <p:pic>
        <p:nvPicPr>
          <p:cNvPr descr="Shape 53" id="978" name="Google Shape;978;p12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79" name="Google Shape;979;p12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80" name="Google Shape;980;p127"/>
          <p:cNvSpPr txBox="1"/>
          <p:nvPr>
            <p:ph idx="1" type="body"/>
          </p:nvPr>
        </p:nvSpPr>
        <p:spPr>
          <a:xfrm>
            <a:off x="826650" y="1809824"/>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1" name="Google Shape;981;p127"/>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2" name="Google Shape;982;p127"/>
          <p:cNvSpPr txBox="1"/>
          <p:nvPr>
            <p:ph idx="3"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3" name="Google Shape;983;p127"/>
          <p:cNvSpPr txBox="1"/>
          <p:nvPr>
            <p:ph idx="4" type="body"/>
          </p:nvPr>
        </p:nvSpPr>
        <p:spPr>
          <a:xfrm>
            <a:off x="6108736"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4" name="Google Shape;984;p12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85" name="Google Shape;985;p12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bg>
      <p:bgPr>
        <a:blipFill rotWithShape="1">
          <a:blip r:embed="rId2">
            <a:alphaModFix/>
          </a:blip>
          <a:stretch>
            <a:fillRect b="0" l="0" r="0" t="0"/>
          </a:stretch>
        </a:blipFill>
      </p:bgPr>
    </p:bg>
    <p:spTree>
      <p:nvGrpSpPr>
        <p:cNvPr id="986" name="Shape 986"/>
        <p:cNvGrpSpPr/>
        <p:nvPr/>
      </p:nvGrpSpPr>
      <p:grpSpPr>
        <a:xfrm>
          <a:off x="0" y="0"/>
          <a:ext cx="0" cy="0"/>
          <a:chOff x="0" y="0"/>
          <a:chExt cx="0" cy="0"/>
        </a:xfrm>
      </p:grpSpPr>
      <p:pic>
        <p:nvPicPr>
          <p:cNvPr descr="Shape 53" id="987" name="Google Shape;987;p12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88" name="Google Shape;988;p12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89" name="Google Shape;989;p128"/>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90" name="Google Shape;990;p12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91" name="Google Shape;991;p12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bg>
      <p:bgPr>
        <a:blipFill rotWithShape="1">
          <a:blip r:embed="rId2">
            <a:alphaModFix/>
          </a:blip>
          <a:stretch>
            <a:fillRect b="0" l="0" r="0" t="0"/>
          </a:stretch>
        </a:blipFill>
      </p:bgPr>
    </p:bg>
    <p:spTree>
      <p:nvGrpSpPr>
        <p:cNvPr id="992" name="Shape 992"/>
        <p:cNvGrpSpPr/>
        <p:nvPr/>
      </p:nvGrpSpPr>
      <p:grpSpPr>
        <a:xfrm>
          <a:off x="0" y="0"/>
          <a:ext cx="0" cy="0"/>
          <a:chOff x="0" y="0"/>
          <a:chExt cx="0" cy="0"/>
        </a:xfrm>
      </p:grpSpPr>
      <p:pic>
        <p:nvPicPr>
          <p:cNvPr descr="Shape 53" id="993" name="Google Shape;993;p12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94" name="Google Shape;994;p12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95" name="Google Shape;995;p129"/>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96" name="Google Shape;996;p12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97" name="Google Shape;997;p129"/>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998" name="Shape 998"/>
        <p:cNvGrpSpPr/>
        <p:nvPr/>
      </p:nvGrpSpPr>
      <p:grpSpPr>
        <a:xfrm>
          <a:off x="0" y="0"/>
          <a:ext cx="0" cy="0"/>
          <a:chOff x="0" y="0"/>
          <a:chExt cx="0" cy="0"/>
        </a:xfrm>
      </p:grpSpPr>
      <p:pic>
        <p:nvPicPr>
          <p:cNvPr descr="Shape 53" id="999" name="Google Shape;999;p13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00" name="Google Shape;1000;p13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01" name="Google Shape;1001;p130"/>
          <p:cNvSpPr txBox="1"/>
          <p:nvPr>
            <p:ph idx="1" type="body"/>
          </p:nvPr>
        </p:nvSpPr>
        <p:spPr>
          <a:xfrm>
            <a:off x="826650" y="1512055"/>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02" name="Google Shape;1002;p13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03" name="Google Shape;1003;p13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004" name="Shape 1004"/>
        <p:cNvGrpSpPr/>
        <p:nvPr/>
      </p:nvGrpSpPr>
      <p:grpSpPr>
        <a:xfrm>
          <a:off x="0" y="0"/>
          <a:ext cx="0" cy="0"/>
          <a:chOff x="0" y="0"/>
          <a:chExt cx="0" cy="0"/>
        </a:xfrm>
      </p:grpSpPr>
      <p:pic>
        <p:nvPicPr>
          <p:cNvPr descr="Shape 53" id="1005" name="Google Shape;1005;p13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06" name="Google Shape;1006;p13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07" name="Google Shape;1007;p131"/>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08" name="Google Shape;1008;p13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09" name="Google Shape;1009;p13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010" name="Shape 1010"/>
        <p:cNvGrpSpPr/>
        <p:nvPr/>
      </p:nvGrpSpPr>
      <p:grpSpPr>
        <a:xfrm>
          <a:off x="0" y="0"/>
          <a:ext cx="0" cy="0"/>
          <a:chOff x="0" y="0"/>
          <a:chExt cx="0" cy="0"/>
        </a:xfrm>
      </p:grpSpPr>
      <p:pic>
        <p:nvPicPr>
          <p:cNvPr descr="Shape 53" id="1011" name="Google Shape;1011;p13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12" name="Google Shape;1012;p13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13" name="Google Shape;1013;p132"/>
          <p:cNvSpPr txBox="1"/>
          <p:nvPr>
            <p:ph idx="1" type="body"/>
          </p:nvPr>
        </p:nvSpPr>
        <p:spPr>
          <a:xfrm>
            <a:off x="826700" y="1625924"/>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14" name="Google Shape;1014;p13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15" name="Google Shape;1015;p13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016" name="Shape 1016"/>
        <p:cNvGrpSpPr/>
        <p:nvPr/>
      </p:nvGrpSpPr>
      <p:grpSpPr>
        <a:xfrm>
          <a:off x="0" y="0"/>
          <a:ext cx="0" cy="0"/>
          <a:chOff x="0" y="0"/>
          <a:chExt cx="0" cy="0"/>
        </a:xfrm>
      </p:grpSpPr>
      <p:pic>
        <p:nvPicPr>
          <p:cNvPr descr="Shape 53" id="1017" name="Google Shape;1017;p13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18" name="Google Shape;1018;p13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19" name="Google Shape;1019;p133"/>
          <p:cNvSpPr txBox="1"/>
          <p:nvPr>
            <p:ph idx="1" type="body"/>
          </p:nvPr>
        </p:nvSpPr>
        <p:spPr>
          <a:xfrm>
            <a:off x="4732349" y="1625924"/>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20" name="Google Shape;1020;p13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21" name="Google Shape;1021;p13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022" name="Shape 1022"/>
        <p:cNvGrpSpPr/>
        <p:nvPr/>
      </p:nvGrpSpPr>
      <p:grpSpPr>
        <a:xfrm>
          <a:off x="0" y="0"/>
          <a:ext cx="0" cy="0"/>
          <a:chOff x="0" y="0"/>
          <a:chExt cx="0" cy="0"/>
        </a:xfrm>
      </p:grpSpPr>
      <p:pic>
        <p:nvPicPr>
          <p:cNvPr descr="Shape 53" id="1023" name="Google Shape;1023;p13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24" name="Google Shape;1024;p13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25" name="Google Shape;1025;p134"/>
          <p:cNvSpPr txBox="1"/>
          <p:nvPr>
            <p:ph idx="1" type="body"/>
          </p:nvPr>
        </p:nvSpPr>
        <p:spPr>
          <a:xfrm>
            <a:off x="4934725" y="2048924"/>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26" name="Google Shape;1026;p13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27" name="Google Shape;1027;p13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p:bg>
      <p:bgPr>
        <a:blipFill rotWithShape="1">
          <a:blip r:embed="rId2">
            <a:alphaModFix/>
          </a:blip>
          <a:stretch>
            <a:fillRect b="0" l="0" r="0" t="0"/>
          </a:stretch>
        </a:blipFill>
      </p:bgPr>
    </p:bg>
    <p:spTree>
      <p:nvGrpSpPr>
        <p:cNvPr id="1028" name="Shape 1028"/>
        <p:cNvGrpSpPr/>
        <p:nvPr/>
      </p:nvGrpSpPr>
      <p:grpSpPr>
        <a:xfrm>
          <a:off x="0" y="0"/>
          <a:ext cx="0" cy="0"/>
          <a:chOff x="0" y="0"/>
          <a:chExt cx="0" cy="0"/>
        </a:xfrm>
      </p:grpSpPr>
      <p:pic>
        <p:nvPicPr>
          <p:cNvPr descr="Shape 165" id="1029" name="Google Shape;1029;p135"/>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30" name="Google Shape;1030;p135"/>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31" name="Google Shape;1031;p135"/>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32" name="Google Shape;1032;p13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p:bg>
      <p:bgPr>
        <a:blipFill rotWithShape="1">
          <a:blip r:embed="rId2">
            <a:alphaModFix/>
          </a:blip>
          <a:stretch>
            <a:fillRect b="0" l="0" r="0" t="0"/>
          </a:stretch>
        </a:blipFill>
      </p:bgPr>
    </p:bg>
    <p:spTree>
      <p:nvGrpSpPr>
        <p:cNvPr id="1033" name="Shape 1033"/>
        <p:cNvGrpSpPr/>
        <p:nvPr/>
      </p:nvGrpSpPr>
      <p:grpSpPr>
        <a:xfrm>
          <a:off x="0" y="0"/>
          <a:ext cx="0" cy="0"/>
          <a:chOff x="0" y="0"/>
          <a:chExt cx="0" cy="0"/>
        </a:xfrm>
      </p:grpSpPr>
      <p:pic>
        <p:nvPicPr>
          <p:cNvPr descr="Shape 165" id="1034" name="Google Shape;1034;p136"/>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35" name="Google Shape;1035;p136"/>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36" name="Google Shape;1036;p136"/>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37" name="Google Shape;1037;p13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_3">
    <p:spTree>
      <p:nvGrpSpPr>
        <p:cNvPr id="59" name="Shape 59"/>
        <p:cNvGrpSpPr/>
        <p:nvPr/>
      </p:nvGrpSpPr>
      <p:grpSpPr>
        <a:xfrm>
          <a:off x="0" y="0"/>
          <a:ext cx="0" cy="0"/>
          <a:chOff x="0" y="0"/>
          <a:chExt cx="0" cy="0"/>
        </a:xfrm>
      </p:grpSpPr>
      <p:sp>
        <p:nvSpPr>
          <p:cNvPr id="60" name="Google Shape;60;p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62" name="Google Shape;62;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2">
    <p:bg>
      <p:bgPr>
        <a:blipFill rotWithShape="1">
          <a:blip r:embed="rId2">
            <a:alphaModFix/>
          </a:blip>
          <a:stretch>
            <a:fillRect b="0" l="0" r="0" t="0"/>
          </a:stretch>
        </a:blipFill>
      </p:bgPr>
    </p:bg>
    <p:spTree>
      <p:nvGrpSpPr>
        <p:cNvPr id="1038" name="Shape 1038"/>
        <p:cNvGrpSpPr/>
        <p:nvPr/>
      </p:nvGrpSpPr>
      <p:grpSpPr>
        <a:xfrm>
          <a:off x="0" y="0"/>
          <a:ext cx="0" cy="0"/>
          <a:chOff x="0" y="0"/>
          <a:chExt cx="0" cy="0"/>
        </a:xfrm>
      </p:grpSpPr>
      <p:pic>
        <p:nvPicPr>
          <p:cNvPr descr="Shape 179" id="1039" name="Google Shape;1039;p13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40" name="Google Shape;1040;p137"/>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82" id="1041" name="Google Shape;1041;p137"/>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83" id="1042" name="Google Shape;1042;p137"/>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84" id="1043" name="Google Shape;1043;p137"/>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85" id="1044" name="Google Shape;1044;p137"/>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86" id="1045" name="Google Shape;1045;p137"/>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046" name="Google Shape;1046;p137"/>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47" name="Google Shape;1047;p13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2">
    <p:bg>
      <p:bgPr>
        <a:blipFill rotWithShape="1">
          <a:blip r:embed="rId2">
            <a:alphaModFix/>
          </a:blip>
          <a:stretch>
            <a:fillRect b="0" l="0" r="0" t="0"/>
          </a:stretch>
        </a:blipFill>
      </p:bgPr>
    </p:bg>
    <p:spTree>
      <p:nvGrpSpPr>
        <p:cNvPr id="1048" name="Shape 1048"/>
        <p:cNvGrpSpPr/>
        <p:nvPr/>
      </p:nvGrpSpPr>
      <p:grpSpPr>
        <a:xfrm>
          <a:off x="0" y="0"/>
          <a:ext cx="0" cy="0"/>
          <a:chOff x="0" y="0"/>
          <a:chExt cx="0" cy="0"/>
        </a:xfrm>
      </p:grpSpPr>
      <p:pic>
        <p:nvPicPr>
          <p:cNvPr descr="Shape 179" id="1049" name="Google Shape;1049;p138"/>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50" name="Google Shape;1050;p138"/>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94" id="1051" name="Google Shape;1051;p138"/>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95" id="1052" name="Google Shape;1052;p138"/>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96" id="1053" name="Google Shape;1053;p138"/>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97" id="1054" name="Google Shape;1054;p138"/>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98" id="1055" name="Google Shape;1055;p138"/>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056" name="Google Shape;1056;p138"/>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57" name="Google Shape;1057;p13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2">
    <p:bg>
      <p:bgPr>
        <a:blipFill rotWithShape="1">
          <a:blip r:embed="rId2">
            <a:alphaModFix/>
          </a:blip>
          <a:stretch>
            <a:fillRect b="0" l="0" r="0" t="0"/>
          </a:stretch>
        </a:blipFill>
      </p:bgPr>
    </p:bg>
    <p:spTree>
      <p:nvGrpSpPr>
        <p:cNvPr id="1058" name="Shape 1058"/>
        <p:cNvGrpSpPr/>
        <p:nvPr/>
      </p:nvGrpSpPr>
      <p:grpSpPr>
        <a:xfrm>
          <a:off x="0" y="0"/>
          <a:ext cx="0" cy="0"/>
          <a:chOff x="0" y="0"/>
          <a:chExt cx="0" cy="0"/>
        </a:xfrm>
      </p:grpSpPr>
      <p:pic>
        <p:nvPicPr>
          <p:cNvPr descr="Shape 219" id="1059" name="Google Shape;1059;p139"/>
          <p:cNvPicPr preferRelativeResize="0"/>
          <p:nvPr/>
        </p:nvPicPr>
        <p:blipFill rotWithShape="1">
          <a:blip r:embed="rId3">
            <a:alphaModFix/>
          </a:blip>
          <a:srcRect b="0" l="0" r="0" t="0"/>
          <a:stretch/>
        </p:blipFill>
        <p:spPr>
          <a:xfrm>
            <a:off x="8382000" y="4781550"/>
            <a:ext cx="572400" cy="228600"/>
          </a:xfrm>
          <a:prstGeom prst="rect">
            <a:avLst/>
          </a:prstGeom>
          <a:noFill/>
          <a:ln>
            <a:noFill/>
          </a:ln>
        </p:spPr>
      </p:pic>
      <p:sp>
        <p:nvSpPr>
          <p:cNvPr id="1060" name="Google Shape;1060;p139"/>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61" name="Google Shape;1061;p139"/>
          <p:cNvSpPr txBox="1"/>
          <p:nvPr>
            <p:ph idx="1" type="body"/>
          </p:nvPr>
        </p:nvSpPr>
        <p:spPr>
          <a:xfrm>
            <a:off x="685800" y="1292611"/>
            <a:ext cx="7772400" cy="32748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2pPr>
            <a:lvl3pPr indent="-355600" lvl="2" marL="13716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3pPr>
            <a:lvl4pPr indent="-355600" lvl="3" marL="18288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4pPr>
            <a:lvl5pPr indent="-355600" lvl="4" marL="22860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62" name="Google Shape;1062;p139"/>
          <p:cNvSpPr txBox="1"/>
          <p:nvPr>
            <p:ph idx="12" type="sldNum"/>
          </p:nvPr>
        </p:nvSpPr>
        <p:spPr>
          <a:xfrm>
            <a:off x="330199" y="4874050"/>
            <a:ext cx="126900" cy="126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2">
    <p:bg>
      <p:bgPr>
        <a:blipFill rotWithShape="1">
          <a:blip r:embed="rId2">
            <a:alphaModFix/>
          </a:blip>
          <a:stretch>
            <a:fillRect b="0" l="0" r="0" t="0"/>
          </a:stretch>
        </a:blipFill>
      </p:bgPr>
    </p:bg>
    <p:spTree>
      <p:nvGrpSpPr>
        <p:cNvPr id="1063" name="Shape 1063"/>
        <p:cNvGrpSpPr/>
        <p:nvPr/>
      </p:nvGrpSpPr>
      <p:grpSpPr>
        <a:xfrm>
          <a:off x="0" y="0"/>
          <a:ext cx="0" cy="0"/>
          <a:chOff x="0" y="0"/>
          <a:chExt cx="0" cy="0"/>
        </a:xfrm>
      </p:grpSpPr>
      <p:sp>
        <p:nvSpPr>
          <p:cNvPr id="1064" name="Google Shape;1064;p140"/>
          <p:cNvSpPr txBox="1"/>
          <p:nvPr>
            <p:ph idx="12" type="sldNum"/>
          </p:nvPr>
        </p:nvSpPr>
        <p:spPr>
          <a:xfrm>
            <a:off x="1177576"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065" name="Google Shape;1065;p140"/>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1pPr>
            <a:lvl2pPr indent="-228600" lvl="1" marL="9144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2pPr>
            <a:lvl3pPr indent="-228600" lvl="2" marL="13716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3pPr>
            <a:lvl4pPr indent="-228600" lvl="3" marL="18288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4pPr>
            <a:lvl5pPr indent="-228600" lvl="4" marL="22860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66" name="Google Shape;1066;p14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2">
    <p:bg>
      <p:bgPr>
        <a:blipFill rotWithShape="1">
          <a:blip r:embed="rId2">
            <a:alphaModFix/>
          </a:blip>
          <a:stretch>
            <a:fillRect b="0" l="0" r="0" t="0"/>
          </a:stretch>
        </a:blipFill>
      </p:bgPr>
    </p:bg>
    <p:spTree>
      <p:nvGrpSpPr>
        <p:cNvPr id="1067" name="Shape 1067"/>
        <p:cNvGrpSpPr/>
        <p:nvPr/>
      </p:nvGrpSpPr>
      <p:grpSpPr>
        <a:xfrm>
          <a:off x="0" y="0"/>
          <a:ext cx="0" cy="0"/>
          <a:chOff x="0" y="0"/>
          <a:chExt cx="0" cy="0"/>
        </a:xfrm>
      </p:grpSpPr>
      <p:sp>
        <p:nvSpPr>
          <p:cNvPr id="1068" name="Google Shape;1068;p141"/>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69" name="Google Shape;1069;p141"/>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2">
    <p:bg>
      <p:bgPr>
        <a:blipFill rotWithShape="1">
          <a:blip r:embed="rId2">
            <a:alphaModFix/>
          </a:blip>
          <a:stretch>
            <a:fillRect b="0" l="0" r="0" t="0"/>
          </a:stretch>
        </a:blipFill>
      </p:bgPr>
    </p:bg>
    <p:spTree>
      <p:nvGrpSpPr>
        <p:cNvPr id="1070" name="Shape 1070"/>
        <p:cNvGrpSpPr/>
        <p:nvPr/>
      </p:nvGrpSpPr>
      <p:grpSpPr>
        <a:xfrm>
          <a:off x="0" y="0"/>
          <a:ext cx="0" cy="0"/>
          <a:chOff x="0" y="0"/>
          <a:chExt cx="0" cy="0"/>
        </a:xfrm>
      </p:grpSpPr>
      <p:sp>
        <p:nvSpPr>
          <p:cNvPr id="1071" name="Google Shape;1071;p142"/>
          <p:cNvSpPr txBox="1"/>
          <p:nvPr>
            <p:ph idx="1" type="body"/>
          </p:nvPr>
        </p:nvSpPr>
        <p:spPr>
          <a:xfrm>
            <a:off x="826650" y="1494336"/>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72" name="Google Shape;1072;p14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73" name="Google Shape;1073;p142"/>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2">
    <p:bg>
      <p:bgPr>
        <a:blipFill rotWithShape="1">
          <a:blip r:embed="rId2">
            <a:alphaModFix/>
          </a:blip>
          <a:stretch>
            <a:fillRect b="0" l="0" r="0" t="0"/>
          </a:stretch>
        </a:blipFill>
      </p:bgPr>
    </p:bg>
    <p:spTree>
      <p:nvGrpSpPr>
        <p:cNvPr id="1074" name="Shape 1074"/>
        <p:cNvGrpSpPr/>
        <p:nvPr/>
      </p:nvGrpSpPr>
      <p:grpSpPr>
        <a:xfrm>
          <a:off x="0" y="0"/>
          <a:ext cx="0" cy="0"/>
          <a:chOff x="0" y="0"/>
          <a:chExt cx="0" cy="0"/>
        </a:xfrm>
      </p:grpSpPr>
      <p:pic>
        <p:nvPicPr>
          <p:cNvPr descr="Shape 31" id="1075" name="Google Shape;1075;p143"/>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076" name="Google Shape;1076;p143"/>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77" name="Google Shape;1077;p143"/>
          <p:cNvSpPr txBox="1"/>
          <p:nvPr>
            <p:ph idx="12" type="sldNum"/>
          </p:nvPr>
        </p:nvSpPr>
        <p:spPr>
          <a:xfrm>
            <a:off x="6174057" y="4583311"/>
            <a:ext cx="379200" cy="367800"/>
          </a:xfrm>
          <a:prstGeom prst="rect">
            <a:avLst/>
          </a:prstGeom>
          <a:noFill/>
          <a:ln>
            <a:noFill/>
          </a:ln>
        </p:spPr>
        <p:txBody>
          <a:bodyPr anchorCtr="0" anchor="ctr" bIns="91375" lIns="91375" spcFirstLastPara="1" rIns="91375" wrap="square" tIns="91375">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3">
    <p:bg>
      <p:bgPr>
        <a:blipFill rotWithShape="1">
          <a:blip r:embed="rId2">
            <a:alphaModFix/>
          </a:blip>
          <a:stretch>
            <a:fillRect b="0" l="0" r="0" t="0"/>
          </a:stretch>
        </a:blipFill>
      </p:bgPr>
    </p:bg>
    <p:spTree>
      <p:nvGrpSpPr>
        <p:cNvPr id="1078" name="Shape 1078"/>
        <p:cNvGrpSpPr/>
        <p:nvPr/>
      </p:nvGrpSpPr>
      <p:grpSpPr>
        <a:xfrm>
          <a:off x="0" y="0"/>
          <a:ext cx="0" cy="0"/>
          <a:chOff x="0" y="0"/>
          <a:chExt cx="0" cy="0"/>
        </a:xfrm>
      </p:grpSpPr>
      <p:sp>
        <p:nvSpPr>
          <p:cNvPr id="1079" name="Google Shape;1079;p144"/>
          <p:cNvSpPr txBox="1"/>
          <p:nvPr/>
        </p:nvSpPr>
        <p:spPr>
          <a:xfrm>
            <a:off x="413050" y="4775817"/>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 TECHNICAL OVERVIEW</a:t>
            </a:r>
            <a:endParaRPr/>
          </a:p>
        </p:txBody>
      </p:sp>
      <p:pic>
        <p:nvPicPr>
          <p:cNvPr descr="Shape 16" id="1080" name="Google Shape;1080;p144"/>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081" name="Google Shape;1081;p144"/>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82" name="Google Shape;1082;p14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83" name="Google Shape;1083;p144"/>
          <p:cNvSpPr txBox="1"/>
          <p:nvPr>
            <p:ph idx="12" type="sldNum"/>
          </p:nvPr>
        </p:nvSpPr>
        <p:spPr>
          <a:xfrm>
            <a:off x="103327" y="4740651"/>
            <a:ext cx="393300" cy="3801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3">
    <p:bg>
      <p:bgPr>
        <a:blipFill rotWithShape="1">
          <a:blip r:embed="rId2">
            <a:alphaModFix/>
          </a:blip>
          <a:stretch>
            <a:fillRect b="0" l="0" r="0" t="0"/>
          </a:stretch>
        </a:blipFill>
      </p:bgPr>
    </p:bg>
    <p:spTree>
      <p:nvGrpSpPr>
        <p:cNvPr id="1084" name="Shape 1084"/>
        <p:cNvGrpSpPr/>
        <p:nvPr/>
      </p:nvGrpSpPr>
      <p:grpSpPr>
        <a:xfrm>
          <a:off x="0" y="0"/>
          <a:ext cx="0" cy="0"/>
          <a:chOff x="0" y="0"/>
          <a:chExt cx="0" cy="0"/>
        </a:xfrm>
      </p:grpSpPr>
      <p:pic>
        <p:nvPicPr>
          <p:cNvPr descr="Shape 84" id="1085" name="Google Shape;1085;p14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86" name="Google Shape;1086;p145"/>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Overpass"/>
              <a:buNone/>
              <a:defRPr b="1" i="0" sz="3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87" name="Google Shape;1087;p145"/>
          <p:cNvSpPr txBox="1"/>
          <p:nvPr>
            <p:ph idx="12" type="sldNum"/>
          </p:nvPr>
        </p:nvSpPr>
        <p:spPr>
          <a:xfrm>
            <a:off x="4419600" y="4583288"/>
            <a:ext cx="2133600" cy="367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4">
    <p:bg>
      <p:bgPr>
        <a:blipFill rotWithShape="1">
          <a:blip r:embed="rId2">
            <a:alphaModFix/>
          </a:blip>
          <a:stretch>
            <a:fillRect b="0" l="0" r="0" t="0"/>
          </a:stretch>
        </a:blipFill>
      </p:bgPr>
    </p:bg>
    <p:spTree>
      <p:nvGrpSpPr>
        <p:cNvPr id="1088" name="Shape 1088"/>
        <p:cNvGrpSpPr/>
        <p:nvPr/>
      </p:nvGrpSpPr>
      <p:grpSpPr>
        <a:xfrm>
          <a:off x="0" y="0"/>
          <a:ext cx="0" cy="0"/>
          <a:chOff x="0" y="0"/>
          <a:chExt cx="0" cy="0"/>
        </a:xfrm>
      </p:grpSpPr>
      <p:sp>
        <p:nvSpPr>
          <p:cNvPr id="1089" name="Google Shape;1089;p146"/>
          <p:cNvSpPr txBox="1"/>
          <p:nvPr/>
        </p:nvSpPr>
        <p:spPr>
          <a:xfrm>
            <a:off x="413050" y="4776636"/>
            <a:ext cx="7659300" cy="308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800" u="none" cap="none" strike="noStrike">
                <a:solidFill>
                  <a:srgbClr val="666666"/>
                </a:solidFill>
                <a:latin typeface="Overpass"/>
                <a:ea typeface="Overpass"/>
                <a:cs typeface="Overpass"/>
                <a:sym typeface="Overpass"/>
              </a:rPr>
              <a:t>OPENSHIFT TECHNICAL OVERVIEW</a:t>
            </a:r>
            <a:endParaRPr/>
          </a:p>
        </p:txBody>
      </p:sp>
      <p:pic>
        <p:nvPicPr>
          <p:cNvPr descr="Shape 113" id="1090" name="Google Shape;1090;p14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91" name="Google Shape;1091;p14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
        <p:nvSpPr>
          <p:cNvPr id="1092" name="Google Shape;1092;p146"/>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93" name="Google Shape;1093;p14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0" i="0" sz="28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5" name="Google Shape;65;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 name="Google Shape;66;p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 name="Google Shape;67;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8" name="Google Shape;68;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9" name="Google Shape;69;p1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0" name="Google Shape;70;p15"/>
          <p:cNvSpPr txBox="1"/>
          <p:nvPr>
            <p:ph idx="2"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1" name="Google Shape;71;p1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1098" name="Shape 1098"/>
        <p:cNvGrpSpPr/>
        <p:nvPr/>
      </p:nvGrpSpPr>
      <p:grpSpPr>
        <a:xfrm>
          <a:off x="0" y="0"/>
          <a:ext cx="0" cy="0"/>
          <a:chOff x="0" y="0"/>
          <a:chExt cx="0" cy="0"/>
        </a:xfrm>
      </p:grpSpPr>
      <p:sp>
        <p:nvSpPr>
          <p:cNvPr id="1099" name="Google Shape;1099;p1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100" name="Google Shape;1100;p148"/>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1" name="Google Shape;1101;p148"/>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2" name="Google Shape;1102;p148"/>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3" name="Google Shape;1103;p148"/>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4" name="Google Shape;1104;p148"/>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5" name="Google Shape;1105;p148"/>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6" name="Google Shape;1106;p148"/>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107" name="Google Shape;1107;p148"/>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8" name="Google Shape;1108;p148"/>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9" name="Google Shape;1109;p148"/>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0" name="Google Shape;1110;p148"/>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11" name="Google Shape;1111;p148"/>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2" name="Google Shape;1112;p148"/>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113" name="Google Shape;1113;p148"/>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4" name="Google Shape;1114;p148"/>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15" name="Google Shape;1115;p148"/>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6" name="Google Shape;1116;p1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17" name="Google Shape;1117;p148"/>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118" name="Shape 1118"/>
        <p:cNvGrpSpPr/>
        <p:nvPr/>
      </p:nvGrpSpPr>
      <p:grpSpPr>
        <a:xfrm>
          <a:off x="0" y="0"/>
          <a:ext cx="0" cy="0"/>
          <a:chOff x="0" y="0"/>
          <a:chExt cx="0" cy="0"/>
        </a:xfrm>
      </p:grpSpPr>
      <p:sp>
        <p:nvSpPr>
          <p:cNvPr id="1119" name="Google Shape;1119;p14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1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121" name="Shape 1121"/>
        <p:cNvGrpSpPr/>
        <p:nvPr/>
      </p:nvGrpSpPr>
      <p:grpSpPr>
        <a:xfrm>
          <a:off x="0" y="0"/>
          <a:ext cx="0" cy="0"/>
          <a:chOff x="0" y="0"/>
          <a:chExt cx="0" cy="0"/>
        </a:xfrm>
      </p:grpSpPr>
      <p:sp>
        <p:nvSpPr>
          <p:cNvPr id="1122" name="Google Shape;1122;p1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3" name="Google Shape;1123;p150"/>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124" name="Google Shape;1124;p1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25" name="Google Shape;1125;p150"/>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126" name="Shape 1126"/>
        <p:cNvGrpSpPr/>
        <p:nvPr/>
      </p:nvGrpSpPr>
      <p:grpSpPr>
        <a:xfrm>
          <a:off x="0" y="0"/>
          <a:ext cx="0" cy="0"/>
          <a:chOff x="0" y="0"/>
          <a:chExt cx="0" cy="0"/>
        </a:xfrm>
      </p:grpSpPr>
      <p:sp>
        <p:nvSpPr>
          <p:cNvPr id="1127" name="Google Shape;1127;p1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8" name="Google Shape;1128;p151"/>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29" name="Google Shape;1129;p1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0" name="Google Shape;1130;p15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1131" name="Shape 1131"/>
        <p:cNvGrpSpPr/>
        <p:nvPr/>
      </p:nvGrpSpPr>
      <p:grpSpPr>
        <a:xfrm>
          <a:off x="0" y="0"/>
          <a:ext cx="0" cy="0"/>
          <a:chOff x="0" y="0"/>
          <a:chExt cx="0" cy="0"/>
        </a:xfrm>
      </p:grpSpPr>
      <p:sp>
        <p:nvSpPr>
          <p:cNvPr id="1132" name="Google Shape;1132;p1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3" name="Google Shape;1133;p152"/>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34" name="Google Shape;1134;p1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5" name="Google Shape;1135;p15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1136" name="Shape 1136"/>
        <p:cNvGrpSpPr/>
        <p:nvPr/>
      </p:nvGrpSpPr>
      <p:grpSpPr>
        <a:xfrm>
          <a:off x="0" y="0"/>
          <a:ext cx="0" cy="0"/>
          <a:chOff x="0" y="0"/>
          <a:chExt cx="0" cy="0"/>
        </a:xfrm>
      </p:grpSpPr>
      <p:sp>
        <p:nvSpPr>
          <p:cNvPr id="1137" name="Google Shape;1137;p1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153"/>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39" name="Google Shape;1139;p153"/>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0" name="Google Shape;1140;p153"/>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1" name="Google Shape;1141;p153"/>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2" name="Google Shape;1142;p1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3" name="Google Shape;1143;p153"/>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1144" name="Shape 1144"/>
        <p:cNvGrpSpPr/>
        <p:nvPr/>
      </p:nvGrpSpPr>
      <p:grpSpPr>
        <a:xfrm>
          <a:off x="0" y="0"/>
          <a:ext cx="0" cy="0"/>
          <a:chOff x="0" y="0"/>
          <a:chExt cx="0" cy="0"/>
        </a:xfrm>
      </p:grpSpPr>
      <p:sp>
        <p:nvSpPr>
          <p:cNvPr id="1145" name="Google Shape;1145;p1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46" name="Google Shape;1146;p154"/>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7" name="Google Shape;1147;p154"/>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8" name="Google Shape;1148;p154"/>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9" name="Google Shape;1149;p154"/>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0" name="Google Shape;1150;p1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51" name="Google Shape;1151;p154"/>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152" name="Shape 1152"/>
        <p:cNvGrpSpPr/>
        <p:nvPr/>
      </p:nvGrpSpPr>
      <p:grpSpPr>
        <a:xfrm>
          <a:off x="0" y="0"/>
          <a:ext cx="0" cy="0"/>
          <a:chOff x="0" y="0"/>
          <a:chExt cx="0" cy="0"/>
        </a:xfrm>
      </p:grpSpPr>
      <p:sp>
        <p:nvSpPr>
          <p:cNvPr id="1153" name="Google Shape;1153;p1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4" name="Google Shape;1154;p155"/>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55" name="Google Shape;1155;p155"/>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6" name="Google Shape;1156;p155"/>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57" name="Google Shape;1157;p155"/>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8" name="Google Shape;1158;p155"/>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59" name="Google Shape;1159;p155"/>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60" name="Google Shape;1160;p1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61" name="Google Shape;1161;p155"/>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162" name="Shape 1162"/>
        <p:cNvGrpSpPr/>
        <p:nvPr/>
      </p:nvGrpSpPr>
      <p:grpSpPr>
        <a:xfrm>
          <a:off x="0" y="0"/>
          <a:ext cx="0" cy="0"/>
          <a:chOff x="0" y="0"/>
          <a:chExt cx="0" cy="0"/>
        </a:xfrm>
      </p:grpSpPr>
      <p:sp>
        <p:nvSpPr>
          <p:cNvPr id="1163" name="Google Shape;1163;p1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156"/>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65" name="Google Shape;1165;p156"/>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66" name="Google Shape;1166;p156"/>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67" name="Google Shape;1167;p156"/>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68" name="Google Shape;1168;p156"/>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69" name="Google Shape;1169;p156"/>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70" name="Google Shape;1170;p1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71" name="Google Shape;1171;p156"/>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172" name="Shape 1172"/>
        <p:cNvGrpSpPr/>
        <p:nvPr/>
      </p:nvGrpSpPr>
      <p:grpSpPr>
        <a:xfrm>
          <a:off x="0" y="0"/>
          <a:ext cx="0" cy="0"/>
          <a:chOff x="0" y="0"/>
          <a:chExt cx="0" cy="0"/>
        </a:xfrm>
      </p:grpSpPr>
      <p:sp>
        <p:nvSpPr>
          <p:cNvPr id="1173" name="Google Shape;1173;p1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4" name="Google Shape;1174;p157"/>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75" name="Google Shape;1175;p1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76" name="Google Shape;1176;p15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_4">
    <p:spTree>
      <p:nvGrpSpPr>
        <p:cNvPr id="72" name="Shape 72"/>
        <p:cNvGrpSpPr/>
        <p:nvPr/>
      </p:nvGrpSpPr>
      <p:grpSpPr>
        <a:xfrm>
          <a:off x="0" y="0"/>
          <a:ext cx="0" cy="0"/>
          <a:chOff x="0" y="0"/>
          <a:chExt cx="0" cy="0"/>
        </a:xfrm>
      </p:grpSpPr>
      <p:sp>
        <p:nvSpPr>
          <p:cNvPr id="73" name="Google Shape;73;p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75" name="Google Shape;75;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177" name="Shape 1177"/>
        <p:cNvGrpSpPr/>
        <p:nvPr/>
      </p:nvGrpSpPr>
      <p:grpSpPr>
        <a:xfrm>
          <a:off x="0" y="0"/>
          <a:ext cx="0" cy="0"/>
          <a:chOff x="0" y="0"/>
          <a:chExt cx="0" cy="0"/>
        </a:xfrm>
      </p:grpSpPr>
      <p:sp>
        <p:nvSpPr>
          <p:cNvPr id="1178" name="Google Shape;1178;p1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158"/>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80" name="Google Shape;1180;p1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81" name="Google Shape;1181;p15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182" name="Shape 1182"/>
        <p:cNvGrpSpPr/>
        <p:nvPr/>
      </p:nvGrpSpPr>
      <p:grpSpPr>
        <a:xfrm>
          <a:off x="0" y="0"/>
          <a:ext cx="0" cy="0"/>
          <a:chOff x="0" y="0"/>
          <a:chExt cx="0" cy="0"/>
        </a:xfrm>
      </p:grpSpPr>
      <p:sp>
        <p:nvSpPr>
          <p:cNvPr id="1183" name="Google Shape;1183;p1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4" name="Google Shape;1184;p159"/>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85" name="Google Shape;1185;p1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86" name="Google Shape;1186;p15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187" name="Shape 1187"/>
        <p:cNvGrpSpPr/>
        <p:nvPr/>
      </p:nvGrpSpPr>
      <p:grpSpPr>
        <a:xfrm>
          <a:off x="0" y="0"/>
          <a:ext cx="0" cy="0"/>
          <a:chOff x="0" y="0"/>
          <a:chExt cx="0" cy="0"/>
        </a:xfrm>
      </p:grpSpPr>
      <p:sp>
        <p:nvSpPr>
          <p:cNvPr id="1188" name="Google Shape;1188;p1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9" name="Google Shape;1189;p160"/>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90" name="Google Shape;1190;p16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91" name="Google Shape;1191;p16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192" name="Shape 1192"/>
        <p:cNvGrpSpPr/>
        <p:nvPr/>
      </p:nvGrpSpPr>
      <p:grpSpPr>
        <a:xfrm>
          <a:off x="0" y="0"/>
          <a:ext cx="0" cy="0"/>
          <a:chOff x="0" y="0"/>
          <a:chExt cx="0" cy="0"/>
        </a:xfrm>
      </p:grpSpPr>
      <p:sp>
        <p:nvSpPr>
          <p:cNvPr id="1193" name="Google Shape;1193;p1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4" name="Google Shape;1194;p161"/>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95" name="Google Shape;1195;p1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96" name="Google Shape;1196;p16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197" name="Shape 1197"/>
        <p:cNvGrpSpPr/>
        <p:nvPr/>
      </p:nvGrpSpPr>
      <p:grpSpPr>
        <a:xfrm>
          <a:off x="0" y="0"/>
          <a:ext cx="0" cy="0"/>
          <a:chOff x="0" y="0"/>
          <a:chExt cx="0" cy="0"/>
        </a:xfrm>
      </p:grpSpPr>
      <p:sp>
        <p:nvSpPr>
          <p:cNvPr id="1198" name="Google Shape;1198;p1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162"/>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00" name="Google Shape;1200;p1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01" name="Google Shape;1201;p16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202" name="Shape 1202"/>
        <p:cNvGrpSpPr/>
        <p:nvPr/>
      </p:nvGrpSpPr>
      <p:grpSpPr>
        <a:xfrm>
          <a:off x="0" y="0"/>
          <a:ext cx="0" cy="0"/>
          <a:chOff x="0" y="0"/>
          <a:chExt cx="0" cy="0"/>
        </a:xfrm>
      </p:grpSpPr>
      <p:sp>
        <p:nvSpPr>
          <p:cNvPr id="1203" name="Google Shape;1203;p16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4" name="Google Shape;1204;p163"/>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5" name="Google Shape;1205;p163"/>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206" name="Google Shape;1206;p163"/>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207" name="Google Shape;1207;p16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08" name="Google Shape;1208;p163"/>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_2">
    <p:bg>
      <p:bgPr>
        <a:blipFill>
          <a:blip r:embed="rId2">
            <a:alphaModFix/>
          </a:blip>
          <a:stretch>
            <a:fillRect/>
          </a:stretch>
        </a:blipFill>
      </p:bgPr>
    </p:bg>
    <p:spTree>
      <p:nvGrpSpPr>
        <p:cNvPr id="1209" name="Shape 1209"/>
        <p:cNvGrpSpPr/>
        <p:nvPr/>
      </p:nvGrpSpPr>
      <p:grpSpPr>
        <a:xfrm>
          <a:off x="0" y="0"/>
          <a:ext cx="0" cy="0"/>
          <a:chOff x="0" y="0"/>
          <a:chExt cx="0" cy="0"/>
        </a:xfrm>
      </p:grpSpPr>
      <p:sp>
        <p:nvSpPr>
          <p:cNvPr id="1210" name="Google Shape;1210;p164"/>
          <p:cNvSpPr txBox="1"/>
          <p:nvPr>
            <p:ph type="title"/>
          </p:nvPr>
        </p:nvSpPr>
        <p:spPr>
          <a:xfrm>
            <a:off x="916950" y="1387925"/>
            <a:ext cx="7310100" cy="68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211" name="Google Shape;1211;p164"/>
          <p:cNvSpPr txBox="1"/>
          <p:nvPr>
            <p:ph idx="1" type="subTitle"/>
          </p:nvPr>
        </p:nvSpPr>
        <p:spPr>
          <a:xfrm>
            <a:off x="1188450" y="2253975"/>
            <a:ext cx="6772200" cy="2859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p:txBody>
      </p:sp>
      <p:sp>
        <p:nvSpPr>
          <p:cNvPr id="1212" name="Google Shape;1212;p164"/>
          <p:cNvSpPr txBox="1"/>
          <p:nvPr>
            <p:ph idx="2" type="subTitle"/>
          </p:nvPr>
        </p:nvSpPr>
        <p:spPr>
          <a:xfrm>
            <a:off x="1280675" y="2649700"/>
            <a:ext cx="6570300" cy="12000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p:txBody>
      </p:sp>
      <p:pic>
        <p:nvPicPr>
          <p:cNvPr descr="Logotype_RH_AnsibleAutomation_RGB_White.png" id="1213" name="Google Shape;1213;p164"/>
          <p:cNvPicPr preferRelativeResize="0"/>
          <p:nvPr/>
        </p:nvPicPr>
        <p:blipFill>
          <a:blip r:embed="rId3">
            <a:alphaModFix/>
          </a:blip>
          <a:stretch>
            <a:fillRect/>
          </a:stretch>
        </p:blipFill>
        <p:spPr>
          <a:xfrm>
            <a:off x="152400" y="152400"/>
            <a:ext cx="2891724" cy="121782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Interior">
  <p:cSld name="red_2">
    <p:bg>
      <p:bgPr>
        <a:solidFill>
          <a:srgbClr val="545860"/>
        </a:solidFill>
      </p:bgPr>
    </p:bg>
    <p:spTree>
      <p:nvGrpSpPr>
        <p:cNvPr id="1214" name="Shape 1214"/>
        <p:cNvGrpSpPr/>
        <p:nvPr/>
      </p:nvGrpSpPr>
      <p:grpSpPr>
        <a:xfrm>
          <a:off x="0" y="0"/>
          <a:ext cx="0" cy="0"/>
          <a:chOff x="0" y="0"/>
          <a:chExt cx="0" cy="0"/>
        </a:xfrm>
      </p:grpSpPr>
      <p:pic>
        <p:nvPicPr>
          <p:cNvPr id="1215" name="Google Shape;1215;p165"/>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216" name="Google Shape;1216;p165"/>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2_3">
    <p:spTree>
      <p:nvGrpSpPr>
        <p:cNvPr id="1217" name="Shape 1217"/>
        <p:cNvGrpSpPr/>
        <p:nvPr/>
      </p:nvGrpSpPr>
      <p:grpSpPr>
        <a:xfrm>
          <a:off x="0" y="0"/>
          <a:ext cx="0" cy="0"/>
          <a:chOff x="0" y="0"/>
          <a:chExt cx="0" cy="0"/>
        </a:xfrm>
      </p:grpSpPr>
      <p:sp>
        <p:nvSpPr>
          <p:cNvPr id="1218" name="Google Shape;1218;p166"/>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666666"/>
                </a:solidFill>
                <a:latin typeface="Open Sans"/>
                <a:ea typeface="Open Sans"/>
                <a:cs typeface="Open Sans"/>
                <a:sym typeface="Open Sans"/>
              </a:rPr>
              <a:t>‹#›</a:t>
            </a:fld>
            <a:endParaRPr sz="800">
              <a:solidFill>
                <a:srgbClr val="666666"/>
              </a:solidFill>
              <a:latin typeface="Open Sans"/>
              <a:ea typeface="Open Sans"/>
              <a:cs typeface="Open Sans"/>
              <a:sym typeface="Open Sans"/>
            </a:endParaRPr>
          </a:p>
        </p:txBody>
      </p:sp>
      <p:pic>
        <p:nvPicPr>
          <p:cNvPr descr="master_logo.png" id="1219" name="Google Shape;1219;p166"/>
          <p:cNvPicPr preferRelativeResize="0"/>
          <p:nvPr/>
        </p:nvPicPr>
        <p:blipFill>
          <a:blip r:embed="rId2">
            <a:alphaModFix/>
          </a:blip>
          <a:stretch>
            <a:fillRect/>
          </a:stretch>
        </p:blipFill>
        <p:spPr>
          <a:xfrm>
            <a:off x="8379286" y="4837595"/>
            <a:ext cx="595314" cy="190982"/>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OL-Interior">
  <p:cSld name="red_2_1">
    <p:bg>
      <p:bgPr>
        <a:solidFill>
          <a:srgbClr val="52AAAC"/>
        </a:solidFill>
      </p:bgPr>
    </p:bg>
    <p:spTree>
      <p:nvGrpSpPr>
        <p:cNvPr id="1220" name="Shape 1220"/>
        <p:cNvGrpSpPr/>
        <p:nvPr/>
      </p:nvGrpSpPr>
      <p:grpSpPr>
        <a:xfrm>
          <a:off x="0" y="0"/>
          <a:ext cx="0" cy="0"/>
          <a:chOff x="0" y="0"/>
          <a:chExt cx="0" cy="0"/>
        </a:xfrm>
      </p:grpSpPr>
      <p:pic>
        <p:nvPicPr>
          <p:cNvPr id="1221" name="Google Shape;1221;p167"/>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222" name="Google Shape;1222;p16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5">
    <p:spTree>
      <p:nvGrpSpPr>
        <p:cNvPr id="76" name="Shape 76"/>
        <p:cNvGrpSpPr/>
        <p:nvPr/>
      </p:nvGrpSpPr>
      <p:grpSpPr>
        <a:xfrm>
          <a:off x="0" y="0"/>
          <a:ext cx="0" cy="0"/>
          <a:chOff x="0" y="0"/>
          <a:chExt cx="0" cy="0"/>
        </a:xfrm>
      </p:grpSpPr>
      <p:sp>
        <p:nvSpPr>
          <p:cNvPr id="77" name="Google Shape;77;p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79" name="Google Shape;79;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Y">
  <p:cSld name="CUSTOM_2_2">
    <p:bg>
      <p:bgPr>
        <a:solidFill>
          <a:srgbClr val="545860"/>
        </a:solidFill>
      </p:bgPr>
    </p:bg>
    <p:spTree>
      <p:nvGrpSpPr>
        <p:cNvPr id="1223" name="Shape 1223"/>
        <p:cNvGrpSpPr/>
        <p:nvPr/>
      </p:nvGrpSpPr>
      <p:grpSpPr>
        <a:xfrm>
          <a:off x="0" y="0"/>
          <a:ext cx="0" cy="0"/>
          <a:chOff x="0" y="0"/>
          <a:chExt cx="0" cy="0"/>
        </a:xfrm>
      </p:grpSpPr>
      <p:sp>
        <p:nvSpPr>
          <p:cNvPr id="1224" name="Google Shape;1224;p168"/>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NGO-Interior">
  <p:cSld name="red_2_1_1">
    <p:bg>
      <p:bgPr>
        <a:solidFill>
          <a:srgbClr val="E54F48"/>
        </a:solidFill>
      </p:bgPr>
    </p:bg>
    <p:spTree>
      <p:nvGrpSpPr>
        <p:cNvPr id="1225" name="Shape 1225"/>
        <p:cNvGrpSpPr/>
        <p:nvPr/>
      </p:nvGrpSpPr>
      <p:grpSpPr>
        <a:xfrm>
          <a:off x="0" y="0"/>
          <a:ext cx="0" cy="0"/>
          <a:chOff x="0" y="0"/>
          <a:chExt cx="0" cy="0"/>
        </a:xfrm>
      </p:grpSpPr>
      <p:pic>
        <p:nvPicPr>
          <p:cNvPr id="1226" name="Google Shape;1226;p169"/>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227" name="Google Shape;1227;p169"/>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
        <p:nvSpPr>
          <p:cNvPr id="1228" name="Google Shape;1228;p169"/>
          <p:cNvSpPr txBox="1"/>
          <p:nvPr>
            <p:ph type="title"/>
          </p:nvPr>
        </p:nvSpPr>
        <p:spPr>
          <a:xfrm>
            <a:off x="583825" y="1475350"/>
            <a:ext cx="6785100" cy="1088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169"/>
          <p:cNvSpPr txBox="1"/>
          <p:nvPr>
            <p:ph idx="1" type="subTitle"/>
          </p:nvPr>
        </p:nvSpPr>
        <p:spPr>
          <a:xfrm>
            <a:off x="583825" y="2076000"/>
            <a:ext cx="4836300" cy="1143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200">
                <a:solidFill>
                  <a:srgbClr val="FFFFFF"/>
                </a:solidFill>
                <a:latin typeface="Open Sans"/>
                <a:ea typeface="Open Sans"/>
                <a:cs typeface="Open Sans"/>
                <a:sym typeface="Open Sans"/>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1230" name="Shape 1230"/>
        <p:cNvGrpSpPr/>
        <p:nvPr/>
      </p:nvGrpSpPr>
      <p:grpSpPr>
        <a:xfrm>
          <a:off x="0" y="0"/>
          <a:ext cx="0" cy="0"/>
          <a:chOff x="0" y="0"/>
          <a:chExt cx="0" cy="0"/>
        </a:xfrm>
      </p:grpSpPr>
      <p:sp>
        <p:nvSpPr>
          <p:cNvPr id="1231" name="Google Shape;1231;p170"/>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232" name="Google Shape;1232;p170"/>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p:txBody>
      </p:sp>
      <p:sp>
        <p:nvSpPr>
          <p:cNvPr id="1233" name="Google Shape;1233;p170"/>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p:txBody>
      </p:sp>
      <p:pic>
        <p:nvPicPr>
          <p:cNvPr descr="logo_large.png" id="1234" name="Google Shape;1234;p170"/>
          <p:cNvPicPr preferRelativeResize="0"/>
          <p:nvPr/>
        </p:nvPicPr>
        <p:blipFill>
          <a:blip r:embed="rId3">
            <a:alphaModFix/>
          </a:blip>
          <a:stretch>
            <a:fillRect/>
          </a:stretch>
        </p:blipFill>
        <p:spPr>
          <a:xfrm>
            <a:off x="1342000" y="1505844"/>
            <a:ext cx="1455250" cy="47052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1">
  <p:cSld name="TITLE_1_1_1">
    <p:bg>
      <p:bgPr>
        <a:blipFill>
          <a:blip r:embed="rId2">
            <a:alphaModFix/>
          </a:blip>
          <a:stretch>
            <a:fillRect/>
          </a:stretch>
        </a:blipFill>
      </p:bgPr>
    </p:bg>
    <p:spTree>
      <p:nvGrpSpPr>
        <p:cNvPr id="1235" name="Shape 1235"/>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_3">
    <p:bg>
      <p:bgPr>
        <a:blipFill>
          <a:blip r:embed="rId2">
            <a:alphaModFix/>
          </a:blip>
          <a:stretch>
            <a:fillRect/>
          </a:stretch>
        </a:blipFill>
      </p:bgPr>
    </p:bg>
    <p:spTree>
      <p:nvGrpSpPr>
        <p:cNvPr id="1236" name="Shape 1236"/>
        <p:cNvGrpSpPr/>
        <p:nvPr/>
      </p:nvGrpSpPr>
      <p:grpSpPr>
        <a:xfrm>
          <a:off x="0" y="0"/>
          <a:ext cx="0" cy="0"/>
          <a:chOff x="0" y="0"/>
          <a:chExt cx="0" cy="0"/>
        </a:xfrm>
      </p:grpSpPr>
      <p:sp>
        <p:nvSpPr>
          <p:cNvPr id="1237" name="Google Shape;1237;p17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1238" name="Google Shape;1238;p17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1239" name="Google Shape;1239;p17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1240" name="Google Shape;1240;p17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1241" name="Google Shape;1241;p17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1242" name="Google Shape;1242;p17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243" name="Google Shape;1243;p17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4" name="Google Shape;1244;p17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5" name="Google Shape;1245;p17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6" name="Google Shape;1246;p17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7" name="Google Shape;1247;p17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type="tx">
  <p:cSld name="TITLE_AND_BODY">
    <p:bg>
      <p:bgPr>
        <a:blipFill rotWithShape="1">
          <a:blip r:embed="rId2">
            <a:alphaModFix/>
          </a:blip>
          <a:stretch>
            <a:fillRect b="0" l="0" r="0" t="0"/>
          </a:stretch>
        </a:blipFill>
      </p:bgPr>
    </p:bg>
    <p:spTree>
      <p:nvGrpSpPr>
        <p:cNvPr id="1252" name="Shape 1252"/>
        <p:cNvGrpSpPr/>
        <p:nvPr/>
      </p:nvGrpSpPr>
      <p:grpSpPr>
        <a:xfrm>
          <a:off x="0" y="0"/>
          <a:ext cx="0" cy="0"/>
          <a:chOff x="0" y="0"/>
          <a:chExt cx="0" cy="0"/>
        </a:xfrm>
      </p:grpSpPr>
      <p:pic>
        <p:nvPicPr>
          <p:cNvPr descr="Shape 165" id="1253" name="Google Shape;1253;p174"/>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254" name="Google Shape;1254;p174"/>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5" name="Google Shape;1255;p174"/>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56" name="Google Shape;1256;p17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rotWithShape="1">
          <a:blip r:embed="rId2">
            <a:alphaModFix/>
          </a:blip>
          <a:stretch>
            <a:fillRect b="0" l="0" r="0" t="0"/>
          </a:stretch>
        </a:blipFill>
      </p:bgPr>
    </p:bg>
    <p:spTree>
      <p:nvGrpSpPr>
        <p:cNvPr id="1257" name="Shape 1257"/>
        <p:cNvGrpSpPr/>
        <p:nvPr/>
      </p:nvGrpSpPr>
      <p:grpSpPr>
        <a:xfrm>
          <a:off x="0" y="0"/>
          <a:ext cx="0" cy="0"/>
          <a:chOff x="0" y="0"/>
          <a:chExt cx="0" cy="0"/>
        </a:xfrm>
      </p:grpSpPr>
      <p:sp>
        <p:nvSpPr>
          <p:cNvPr id="1258" name="Google Shape;1258;p17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1259" name="Google Shape;1259;p17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260" name="Google Shape;1260;p17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80" id="1261" name="Google Shape;1261;p17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262" name="Google Shape;1262;p175"/>
          <p:cNvSpPr txBox="1"/>
          <p:nvPr>
            <p:ph type="title"/>
          </p:nvPr>
        </p:nvSpPr>
        <p:spPr>
          <a:xfrm>
            <a:off x="792000" y="25648"/>
            <a:ext cx="7560000" cy="65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5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63" name="Google Shape;1263;p175"/>
          <p:cNvSpPr txBox="1"/>
          <p:nvPr>
            <p:ph idx="1" type="body"/>
          </p:nvPr>
        </p:nvSpPr>
        <p:spPr>
          <a:xfrm>
            <a:off x="826700" y="1244924"/>
            <a:ext cx="7490700" cy="335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64" name="Google Shape;1264;p175"/>
          <p:cNvSpPr txBox="1"/>
          <p:nvPr>
            <p:ph idx="12" type="sldNum"/>
          </p:nvPr>
        </p:nvSpPr>
        <p:spPr>
          <a:xfrm>
            <a:off x="103327" y="4731366"/>
            <a:ext cx="393300" cy="3987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bg>
      <p:bgPr>
        <a:blipFill rotWithShape="1">
          <a:blip r:embed="rId2">
            <a:alphaModFix/>
          </a:blip>
          <a:stretch>
            <a:fillRect b="0" l="0" r="0" t="0"/>
          </a:stretch>
        </a:blipFill>
      </p:bgPr>
    </p:bg>
    <p:spTree>
      <p:nvGrpSpPr>
        <p:cNvPr id="1265" name="Shape 1265"/>
        <p:cNvGrpSpPr/>
        <p:nvPr/>
      </p:nvGrpSpPr>
      <p:grpSpPr>
        <a:xfrm>
          <a:off x="0" y="0"/>
          <a:ext cx="0" cy="0"/>
          <a:chOff x="0" y="0"/>
          <a:chExt cx="0" cy="0"/>
        </a:xfrm>
      </p:grpSpPr>
      <p:sp>
        <p:nvSpPr>
          <p:cNvPr id="1266" name="Google Shape;1266;p176"/>
          <p:cNvSpPr txBox="1"/>
          <p:nvPr/>
        </p:nvSpPr>
        <p:spPr>
          <a:xfrm>
            <a:off x="413050" y="4781296"/>
            <a:ext cx="7659300" cy="298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700" u="none" cap="none" strike="noStrike">
                <a:solidFill>
                  <a:srgbClr val="666666"/>
                </a:solidFill>
                <a:latin typeface="Overpass"/>
                <a:ea typeface="Overpass"/>
                <a:cs typeface="Overpass"/>
                <a:sym typeface="Overpass"/>
              </a:rPr>
              <a:t>Management and Automation Architect Workshop -- EMEA Partner Enablement</a:t>
            </a:r>
            <a:endParaRPr/>
          </a:p>
        </p:txBody>
      </p:sp>
      <p:pic>
        <p:nvPicPr>
          <p:cNvPr descr="Shape 9" id="1267" name="Google Shape;1267;p17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68" name="Google Shape;1268;p176"/>
          <p:cNvSpPr txBox="1"/>
          <p:nvPr>
            <p:ph idx="12" type="sldNum"/>
          </p:nvPr>
        </p:nvSpPr>
        <p:spPr>
          <a:xfrm>
            <a:off x="155366" y="4775817"/>
            <a:ext cx="308700" cy="3099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269" name="Google Shape;1269;p176"/>
          <p:cNvSpPr txBox="1"/>
          <p:nvPr>
            <p:ph idx="1" type="body"/>
          </p:nvPr>
        </p:nvSpPr>
        <p:spPr>
          <a:xfrm>
            <a:off x="826700" y="1625924"/>
            <a:ext cx="74907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70" name="Google Shape;1270;p17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two column 4">
  <p:cSld name="Interior: two column 4">
    <p:bg>
      <p:bgPr>
        <a:blipFill rotWithShape="1">
          <a:blip r:embed="rId2">
            <a:alphaModFix/>
          </a:blip>
          <a:stretch>
            <a:fillRect b="0" l="0" r="0" t="0"/>
          </a:stretch>
        </a:blipFill>
      </p:bgPr>
    </p:bg>
    <p:spTree>
      <p:nvGrpSpPr>
        <p:cNvPr id="1271" name="Shape 1271"/>
        <p:cNvGrpSpPr/>
        <p:nvPr/>
      </p:nvGrpSpPr>
      <p:grpSpPr>
        <a:xfrm>
          <a:off x="0" y="0"/>
          <a:ext cx="0" cy="0"/>
          <a:chOff x="0" y="0"/>
          <a:chExt cx="0" cy="0"/>
        </a:xfrm>
      </p:grpSpPr>
      <p:sp>
        <p:nvSpPr>
          <p:cNvPr id="1272" name="Google Shape;1272;p177"/>
          <p:cNvSpPr txBox="1"/>
          <p:nvPr/>
        </p:nvSpPr>
        <p:spPr>
          <a:xfrm>
            <a:off x="413050" y="4781296"/>
            <a:ext cx="7659300" cy="298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700" u="none" cap="none" strike="noStrike">
                <a:solidFill>
                  <a:srgbClr val="666666"/>
                </a:solidFill>
                <a:latin typeface="Overpass"/>
                <a:ea typeface="Overpass"/>
                <a:cs typeface="Overpass"/>
                <a:sym typeface="Overpass"/>
              </a:rPr>
              <a:t>Management and Automation Architect Workshop -- EMEA Partner Enablement</a:t>
            </a:r>
            <a:endParaRPr/>
          </a:p>
        </p:txBody>
      </p:sp>
      <p:pic>
        <p:nvPicPr>
          <p:cNvPr descr="Shape 9" id="1273" name="Google Shape;1273;p17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74" name="Google Shape;1274;p177"/>
          <p:cNvSpPr txBox="1"/>
          <p:nvPr>
            <p:ph idx="12" type="sldNum"/>
          </p:nvPr>
        </p:nvSpPr>
        <p:spPr>
          <a:xfrm>
            <a:off x="181343" y="4778756"/>
            <a:ext cx="293400" cy="294600"/>
          </a:xfrm>
          <a:prstGeom prst="rect">
            <a:avLst/>
          </a:prstGeom>
          <a:noFill/>
          <a:ln>
            <a:noFill/>
          </a:ln>
        </p:spPr>
        <p:txBody>
          <a:bodyPr anchorCtr="0" anchor="ctr" bIns="83825" lIns="83825" spcFirstLastPara="1" rIns="83825" wrap="square" tIns="83825">
            <a:noAutofit/>
          </a:bodyPr>
          <a:lstStyle>
            <a:lvl1pPr indent="0" lvl="0"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275" name="Google Shape;1275;p177"/>
          <p:cNvSpPr txBox="1"/>
          <p:nvPr>
            <p:ph type="title"/>
          </p:nvPr>
        </p:nvSpPr>
        <p:spPr>
          <a:xfrm>
            <a:off x="311699" y="448343"/>
            <a:ext cx="8520600" cy="5727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24041"/>
              </a:buClr>
              <a:buSzPts val="1400"/>
              <a:buFont typeface="Proxima Nova"/>
              <a:buNone/>
              <a:defRPr b="1" i="0" sz="2400" u="none" cap="none" strike="noStrike">
                <a:solidFill>
                  <a:srgbClr val="42404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76" name="Google Shape;1276;p177"/>
          <p:cNvSpPr txBox="1"/>
          <p:nvPr>
            <p:ph idx="1" type="body"/>
          </p:nvPr>
        </p:nvSpPr>
        <p:spPr>
          <a:xfrm>
            <a:off x="295650" y="916975"/>
            <a:ext cx="8552700" cy="393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2">
    <p:bg>
      <p:bgPr>
        <a:blipFill rotWithShape="1">
          <a:blip r:embed="rId2">
            <a:alphaModFix/>
          </a:blip>
          <a:stretch>
            <a:fillRect b="0" l="0" r="0" t="0"/>
          </a:stretch>
        </a:blipFill>
      </p:bgPr>
    </p:bg>
    <p:spTree>
      <p:nvGrpSpPr>
        <p:cNvPr id="1277" name="Shape 1277"/>
        <p:cNvGrpSpPr/>
        <p:nvPr/>
      </p:nvGrpSpPr>
      <p:grpSpPr>
        <a:xfrm>
          <a:off x="0" y="0"/>
          <a:ext cx="0" cy="0"/>
          <a:chOff x="0" y="0"/>
          <a:chExt cx="0" cy="0"/>
        </a:xfrm>
      </p:grpSpPr>
      <p:sp>
        <p:nvSpPr>
          <p:cNvPr id="1278" name="Google Shape;1278;p178"/>
          <p:cNvSpPr txBox="1"/>
          <p:nvPr/>
        </p:nvSpPr>
        <p:spPr>
          <a:xfrm>
            <a:off x="413050" y="4776636"/>
            <a:ext cx="7659300" cy="308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800" u="none" cap="none" strike="noStrike">
                <a:solidFill>
                  <a:srgbClr val="666666"/>
                </a:solidFill>
                <a:latin typeface="Overpass"/>
                <a:ea typeface="Overpass"/>
                <a:cs typeface="Overpass"/>
                <a:sym typeface="Overpass"/>
              </a:rPr>
              <a:t>OPENSHIFT TECHNICAL OVERVIEW</a:t>
            </a:r>
            <a:endParaRPr/>
          </a:p>
        </p:txBody>
      </p:sp>
      <p:pic>
        <p:nvPicPr>
          <p:cNvPr descr="Shape 113" id="1279" name="Google Shape;1279;p17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80" name="Google Shape;1280;p17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
        <p:nvSpPr>
          <p:cNvPr id="1281" name="Google Shape;1281;p178"/>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82" name="Google Shape;1282;p17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0" i="0" sz="28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6">
    <p:spTree>
      <p:nvGrpSpPr>
        <p:cNvPr id="80" name="Shape 80"/>
        <p:cNvGrpSpPr/>
        <p:nvPr/>
      </p:nvGrpSpPr>
      <p:grpSpPr>
        <a:xfrm>
          <a:off x="0" y="0"/>
          <a:ext cx="0" cy="0"/>
          <a:chOff x="0" y="0"/>
          <a:chExt cx="0" cy="0"/>
        </a:xfrm>
      </p:grpSpPr>
      <p:sp>
        <p:nvSpPr>
          <p:cNvPr id="81" name="Google Shape;81;p1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8"/>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83" name="Google Shape;83;p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1283" name="Shape 1283"/>
        <p:cNvGrpSpPr/>
        <p:nvPr/>
      </p:nvGrpSpPr>
      <p:grpSpPr>
        <a:xfrm>
          <a:off x="0" y="0"/>
          <a:ext cx="0" cy="0"/>
          <a:chOff x="0" y="0"/>
          <a:chExt cx="0" cy="0"/>
        </a:xfrm>
      </p:grpSpPr>
      <p:pic>
        <p:nvPicPr>
          <p:cNvPr descr="Shape 179" id="1284" name="Google Shape;1284;p17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285" name="Google Shape;1285;p179"/>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206" id="1286" name="Google Shape;1286;p179"/>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207" id="1287" name="Google Shape;1287;p179"/>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208" id="1288" name="Google Shape;1288;p179"/>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209" id="1289" name="Google Shape;1289;p179"/>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210" id="1290" name="Google Shape;1290;p179"/>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291" name="Google Shape;1291;p179"/>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92" name="Google Shape;1292;p17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93" name="Shape 1293"/>
        <p:cNvGrpSpPr/>
        <p:nvPr/>
      </p:nvGrpSpPr>
      <p:grpSpPr>
        <a:xfrm>
          <a:off x="0" y="0"/>
          <a:ext cx="0" cy="0"/>
          <a:chOff x="0" y="0"/>
          <a:chExt cx="0" cy="0"/>
        </a:xfrm>
      </p:grpSpPr>
      <p:sp>
        <p:nvSpPr>
          <p:cNvPr id="1294" name="Google Shape;1294;p180"/>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95" name="Google Shape;1295;p180"/>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96" name="Google Shape;1296;p18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297" name="Shape 1297"/>
        <p:cNvGrpSpPr/>
        <p:nvPr/>
      </p:nvGrpSpPr>
      <p:grpSpPr>
        <a:xfrm>
          <a:off x="0" y="0"/>
          <a:ext cx="0" cy="0"/>
          <a:chOff x="0" y="0"/>
          <a:chExt cx="0" cy="0"/>
        </a:xfrm>
      </p:grpSpPr>
      <p:sp>
        <p:nvSpPr>
          <p:cNvPr id="1298" name="Google Shape;1298;p181"/>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99" name="Google Shape;1299;p18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1300" name="Shape 1300"/>
        <p:cNvGrpSpPr/>
        <p:nvPr/>
      </p:nvGrpSpPr>
      <p:grpSpPr>
        <a:xfrm>
          <a:off x="0" y="0"/>
          <a:ext cx="0" cy="0"/>
          <a:chOff x="0" y="0"/>
          <a:chExt cx="0" cy="0"/>
        </a:xfrm>
      </p:grpSpPr>
      <p:sp>
        <p:nvSpPr>
          <p:cNvPr id="1301" name="Google Shape;1301;p182"/>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02" name="Google Shape;1302;p182"/>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3" name="Google Shape;1303;p18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1304" name="Shape 1304"/>
        <p:cNvGrpSpPr/>
        <p:nvPr/>
      </p:nvGrpSpPr>
      <p:grpSpPr>
        <a:xfrm>
          <a:off x="0" y="0"/>
          <a:ext cx="0" cy="0"/>
          <a:chOff x="0" y="0"/>
          <a:chExt cx="0" cy="0"/>
        </a:xfrm>
      </p:grpSpPr>
      <p:sp>
        <p:nvSpPr>
          <p:cNvPr id="1305" name="Google Shape;1305;p18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06" name="Google Shape;1306;p183"/>
          <p:cNvSpPr txBox="1"/>
          <p:nvPr>
            <p:ph idx="1" type="body"/>
          </p:nvPr>
        </p:nvSpPr>
        <p:spPr>
          <a:xfrm>
            <a:off x="311699"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1pPr>
            <a:lvl2pPr indent="-317500" lvl="1" marL="9144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2pPr>
            <a:lvl3pPr indent="-317500" lvl="2" marL="13716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3pPr>
            <a:lvl4pPr indent="-317500" lvl="3" marL="18288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4pPr>
            <a:lvl5pPr indent="-317500" lvl="4" marL="22860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7" name="Google Shape;1307;p183"/>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8" name="Google Shape;1308;p18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309" name="Shape 1309"/>
        <p:cNvGrpSpPr/>
        <p:nvPr/>
      </p:nvGrpSpPr>
      <p:grpSpPr>
        <a:xfrm>
          <a:off x="0" y="0"/>
          <a:ext cx="0" cy="0"/>
          <a:chOff x="0" y="0"/>
          <a:chExt cx="0" cy="0"/>
        </a:xfrm>
      </p:grpSpPr>
      <p:sp>
        <p:nvSpPr>
          <p:cNvPr id="1310" name="Google Shape;1310;p184"/>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1" name="Google Shape;1311;p184"/>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312" name="Shape 1312"/>
        <p:cNvGrpSpPr/>
        <p:nvPr/>
      </p:nvGrpSpPr>
      <p:grpSpPr>
        <a:xfrm>
          <a:off x="0" y="0"/>
          <a:ext cx="0" cy="0"/>
          <a:chOff x="0" y="0"/>
          <a:chExt cx="0" cy="0"/>
        </a:xfrm>
      </p:grpSpPr>
      <p:sp>
        <p:nvSpPr>
          <p:cNvPr id="1313" name="Google Shape;1313;p185"/>
          <p:cNvSpPr txBox="1"/>
          <p:nvPr>
            <p:ph type="title"/>
          </p:nvPr>
        </p:nvSpPr>
        <p:spPr>
          <a:xfrm>
            <a:off x="311699"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4" name="Google Shape;1314;p185"/>
          <p:cNvSpPr txBox="1"/>
          <p:nvPr>
            <p:ph idx="1" type="body"/>
          </p:nvPr>
        </p:nvSpPr>
        <p:spPr>
          <a:xfrm>
            <a:off x="311699" y="1389599"/>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1pPr>
            <a:lvl2pPr indent="-304800" lvl="1" marL="9144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2pPr>
            <a:lvl3pPr indent="-304800" lvl="2" marL="13716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3pPr>
            <a:lvl4pPr indent="-304800" lvl="3" marL="18288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4pPr>
            <a:lvl5pPr indent="-304800" lvl="4" marL="22860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15" name="Google Shape;1315;p18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1316" name="Shape 1316"/>
        <p:cNvGrpSpPr/>
        <p:nvPr/>
      </p:nvGrpSpPr>
      <p:grpSpPr>
        <a:xfrm>
          <a:off x="0" y="0"/>
          <a:ext cx="0" cy="0"/>
          <a:chOff x="0" y="0"/>
          <a:chExt cx="0" cy="0"/>
        </a:xfrm>
      </p:grpSpPr>
      <p:sp>
        <p:nvSpPr>
          <p:cNvPr id="1317" name="Google Shape;1317;p186"/>
          <p:cNvSpPr txBox="1"/>
          <p:nvPr>
            <p:ph type="title"/>
          </p:nvPr>
        </p:nvSpPr>
        <p:spPr>
          <a:xfrm>
            <a:off x="490250" y="450149"/>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4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8" name="Google Shape;1318;p18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319" name="Shape 1319"/>
        <p:cNvGrpSpPr/>
        <p:nvPr/>
      </p:nvGrpSpPr>
      <p:grpSpPr>
        <a:xfrm>
          <a:off x="0" y="0"/>
          <a:ext cx="0" cy="0"/>
          <a:chOff x="0" y="0"/>
          <a:chExt cx="0" cy="0"/>
        </a:xfrm>
      </p:grpSpPr>
      <p:sp>
        <p:nvSpPr>
          <p:cNvPr id="1320" name="Google Shape;1320;p187"/>
          <p:cNvSpPr/>
          <p:nvPr/>
        </p:nvSpPr>
        <p:spPr>
          <a:xfrm>
            <a:off x="4572000" y="-125"/>
            <a:ext cx="4572000" cy="5143500"/>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8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4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22" name="Google Shape;1322;p187"/>
          <p:cNvSpPr txBox="1"/>
          <p:nvPr>
            <p:ph idx="1" type="body"/>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3" name="Google Shape;1323;p187"/>
          <p:cNvSpPr txBox="1"/>
          <p:nvPr>
            <p:ph idx="2" type="body"/>
          </p:nvPr>
        </p:nvSpPr>
        <p:spPr>
          <a:xfrm>
            <a:off x="4939500" y="724074"/>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4" name="Google Shape;1324;p18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325" name="Shape 1325"/>
        <p:cNvGrpSpPr/>
        <p:nvPr/>
      </p:nvGrpSpPr>
      <p:grpSpPr>
        <a:xfrm>
          <a:off x="0" y="0"/>
          <a:ext cx="0" cy="0"/>
          <a:chOff x="0" y="0"/>
          <a:chExt cx="0" cy="0"/>
        </a:xfrm>
      </p:grpSpPr>
      <p:sp>
        <p:nvSpPr>
          <p:cNvPr id="1326" name="Google Shape;1326;p188"/>
          <p:cNvSpPr txBox="1"/>
          <p:nvPr>
            <p:ph idx="1" type="body"/>
          </p:nvPr>
        </p:nvSpPr>
        <p:spPr>
          <a:xfrm>
            <a:off x="311699"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7" name="Google Shape;1327;p18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CUSTOM_1_7">
    <p:spTree>
      <p:nvGrpSpPr>
        <p:cNvPr id="84" name="Shape 84"/>
        <p:cNvGrpSpPr/>
        <p:nvPr/>
      </p:nvGrpSpPr>
      <p:grpSpPr>
        <a:xfrm>
          <a:off x="0" y="0"/>
          <a:ext cx="0" cy="0"/>
          <a:chOff x="0" y="0"/>
          <a:chExt cx="0" cy="0"/>
        </a:xfrm>
      </p:grpSpPr>
      <p:sp>
        <p:nvSpPr>
          <p:cNvPr id="85" name="Google Shape;85;p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9"/>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87" name="Google Shape;87;p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328" name="Shape 1328"/>
        <p:cNvGrpSpPr/>
        <p:nvPr/>
      </p:nvGrpSpPr>
      <p:grpSpPr>
        <a:xfrm>
          <a:off x="0" y="0"/>
          <a:ext cx="0" cy="0"/>
          <a:chOff x="0" y="0"/>
          <a:chExt cx="0" cy="0"/>
        </a:xfrm>
      </p:grpSpPr>
      <p:sp>
        <p:nvSpPr>
          <p:cNvPr id="1329" name="Google Shape;1329;p189"/>
          <p:cNvSpPr txBox="1"/>
          <p:nvPr>
            <p:ph type="title"/>
          </p:nvPr>
        </p:nvSpPr>
        <p:spPr>
          <a:xfrm>
            <a:off x="311699"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2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30" name="Google Shape;1330;p189"/>
          <p:cNvSpPr txBox="1"/>
          <p:nvPr>
            <p:ph idx="1" type="body"/>
          </p:nvPr>
        </p:nvSpPr>
        <p:spPr>
          <a:xfrm>
            <a:off x="311699"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1" name="Google Shape;1331;p18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32" name="Shape 1332"/>
        <p:cNvGrpSpPr/>
        <p:nvPr/>
      </p:nvGrpSpPr>
      <p:grpSpPr>
        <a:xfrm>
          <a:off x="0" y="0"/>
          <a:ext cx="0" cy="0"/>
          <a:chOff x="0" y="0"/>
          <a:chExt cx="0" cy="0"/>
        </a:xfrm>
      </p:grpSpPr>
      <p:sp>
        <p:nvSpPr>
          <p:cNvPr id="1333" name="Google Shape;1333;p19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rotWithShape="1">
          <a:blip r:embed="rId2">
            <a:alphaModFix/>
          </a:blip>
          <a:stretch>
            <a:fillRect b="0" l="0" r="0" t="0"/>
          </a:stretch>
        </a:blipFill>
      </p:bgPr>
    </p:bg>
    <p:spTree>
      <p:nvGrpSpPr>
        <p:cNvPr id="1334" name="Shape 1334"/>
        <p:cNvGrpSpPr/>
        <p:nvPr/>
      </p:nvGrpSpPr>
      <p:grpSpPr>
        <a:xfrm>
          <a:off x="0" y="0"/>
          <a:ext cx="0" cy="0"/>
          <a:chOff x="0" y="0"/>
          <a:chExt cx="0" cy="0"/>
        </a:xfrm>
      </p:grpSpPr>
      <p:pic>
        <p:nvPicPr>
          <p:cNvPr descr="Shape 53" id="1335" name="Google Shape;1335;p19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36" name="Google Shape;1336;p19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37" name="Google Shape;1337;p191"/>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8" name="Google Shape;1338;p19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39" name="Google Shape;1339;p191"/>
          <p:cNvSpPr txBox="1"/>
          <p:nvPr>
            <p:ph idx="12" type="sldNum"/>
          </p:nvPr>
        </p:nvSpPr>
        <p:spPr>
          <a:xfrm>
            <a:off x="103327" y="4731367"/>
            <a:ext cx="393300" cy="3987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bg>
      <p:bgPr>
        <a:blipFill rotWithShape="1">
          <a:blip r:embed="rId2">
            <a:alphaModFix/>
          </a:blip>
          <a:stretch>
            <a:fillRect b="0" l="0" r="0" t="0"/>
          </a:stretch>
        </a:blipFill>
      </p:bgPr>
    </p:bg>
    <p:spTree>
      <p:nvGrpSpPr>
        <p:cNvPr id="1340" name="Shape 1340"/>
        <p:cNvGrpSpPr/>
        <p:nvPr/>
      </p:nvGrpSpPr>
      <p:grpSpPr>
        <a:xfrm>
          <a:off x="0" y="0"/>
          <a:ext cx="0" cy="0"/>
          <a:chOff x="0" y="0"/>
          <a:chExt cx="0" cy="0"/>
        </a:xfrm>
      </p:grpSpPr>
      <p:pic>
        <p:nvPicPr>
          <p:cNvPr descr="Shape 53" id="1341" name="Google Shape;1341;p19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42" name="Google Shape;1342;p19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43" name="Google Shape;1343;p192"/>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44" name="Google Shape;1344;p19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3">
    <p:bg>
      <p:bgPr>
        <a:blipFill rotWithShape="1">
          <a:blip r:embed="rId2">
            <a:alphaModFix/>
          </a:blip>
          <a:stretch>
            <a:fillRect b="0" l="0" r="0" t="0"/>
          </a:stretch>
        </a:blipFill>
      </p:bgPr>
    </p:bg>
    <p:spTree>
      <p:nvGrpSpPr>
        <p:cNvPr id="1345" name="Shape 1345"/>
        <p:cNvGrpSpPr/>
        <p:nvPr/>
      </p:nvGrpSpPr>
      <p:grpSpPr>
        <a:xfrm>
          <a:off x="0" y="0"/>
          <a:ext cx="0" cy="0"/>
          <a:chOff x="0" y="0"/>
          <a:chExt cx="0" cy="0"/>
        </a:xfrm>
      </p:grpSpPr>
      <p:pic>
        <p:nvPicPr>
          <p:cNvPr descr="Shape 53" id="1346" name="Google Shape;1346;p19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47" name="Google Shape;1347;p19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48" name="Google Shape;1348;p193"/>
          <p:cNvSpPr txBox="1"/>
          <p:nvPr>
            <p:ph idx="1" type="body"/>
          </p:nvPr>
        </p:nvSpPr>
        <p:spPr>
          <a:xfrm>
            <a:off x="826700" y="1241650"/>
            <a:ext cx="7490700" cy="306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49" name="Google Shape;1349;p19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50" name="Google Shape;1350;p19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bg>
      <p:bgPr>
        <a:blipFill rotWithShape="1">
          <a:blip r:embed="rId2">
            <a:alphaModFix/>
          </a:blip>
          <a:stretch>
            <a:fillRect b="0" l="0" r="0" t="0"/>
          </a:stretch>
        </a:blipFill>
      </p:bgPr>
    </p:bg>
    <p:spTree>
      <p:nvGrpSpPr>
        <p:cNvPr id="1351" name="Shape 1351"/>
        <p:cNvGrpSpPr/>
        <p:nvPr/>
      </p:nvGrpSpPr>
      <p:grpSpPr>
        <a:xfrm>
          <a:off x="0" y="0"/>
          <a:ext cx="0" cy="0"/>
          <a:chOff x="0" y="0"/>
          <a:chExt cx="0" cy="0"/>
        </a:xfrm>
      </p:grpSpPr>
      <p:pic>
        <p:nvPicPr>
          <p:cNvPr descr="Shape 53" id="1352" name="Google Shape;1352;p19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53" name="Google Shape;1353;p19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54" name="Google Shape;1354;p194"/>
          <p:cNvSpPr txBox="1"/>
          <p:nvPr>
            <p:ph idx="1" type="body"/>
          </p:nvPr>
        </p:nvSpPr>
        <p:spPr>
          <a:xfrm>
            <a:off x="826700" y="1244924"/>
            <a:ext cx="3585000" cy="321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55" name="Google Shape;1355;p19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56" name="Google Shape;1356;p19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bg>
      <p:bgPr>
        <a:blipFill rotWithShape="1">
          <a:blip r:embed="rId2">
            <a:alphaModFix/>
          </a:blip>
          <a:stretch>
            <a:fillRect b="0" l="0" r="0" t="0"/>
          </a:stretch>
        </a:blipFill>
      </p:bgPr>
    </p:bg>
    <p:spTree>
      <p:nvGrpSpPr>
        <p:cNvPr id="1357" name="Shape 1357"/>
        <p:cNvGrpSpPr/>
        <p:nvPr/>
      </p:nvGrpSpPr>
      <p:grpSpPr>
        <a:xfrm>
          <a:off x="0" y="0"/>
          <a:ext cx="0" cy="0"/>
          <a:chOff x="0" y="0"/>
          <a:chExt cx="0" cy="0"/>
        </a:xfrm>
      </p:grpSpPr>
      <p:pic>
        <p:nvPicPr>
          <p:cNvPr descr="Shape 53" id="1358" name="Google Shape;1358;p19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59" name="Google Shape;1359;p19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60" name="Google Shape;1360;p195"/>
          <p:cNvSpPr txBox="1"/>
          <p:nvPr>
            <p:ph idx="1" type="body"/>
          </p:nvPr>
        </p:nvSpPr>
        <p:spPr>
          <a:xfrm>
            <a:off x="4732349" y="1244924"/>
            <a:ext cx="3585000" cy="320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1" name="Google Shape;1361;p19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62" name="Google Shape;1362;p19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bg>
      <p:bgPr>
        <a:blipFill rotWithShape="1">
          <a:blip r:embed="rId2">
            <a:alphaModFix/>
          </a:blip>
          <a:stretch>
            <a:fillRect b="0" l="0" r="0" t="0"/>
          </a:stretch>
        </a:blipFill>
      </p:bgPr>
    </p:bg>
    <p:spTree>
      <p:nvGrpSpPr>
        <p:cNvPr id="1363" name="Shape 1363"/>
        <p:cNvGrpSpPr/>
        <p:nvPr/>
      </p:nvGrpSpPr>
      <p:grpSpPr>
        <a:xfrm>
          <a:off x="0" y="0"/>
          <a:ext cx="0" cy="0"/>
          <a:chOff x="0" y="0"/>
          <a:chExt cx="0" cy="0"/>
        </a:xfrm>
      </p:grpSpPr>
      <p:pic>
        <p:nvPicPr>
          <p:cNvPr descr="Shape 53" id="1364" name="Google Shape;1364;p19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65" name="Google Shape;1365;p19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66" name="Google Shape;1366;p196"/>
          <p:cNvSpPr txBox="1"/>
          <p:nvPr>
            <p:ph idx="1" type="body"/>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7" name="Google Shape;1367;p196"/>
          <p:cNvSpPr txBox="1"/>
          <p:nvPr>
            <p:ph idx="2" type="body"/>
          </p:nvPr>
        </p:nvSpPr>
        <p:spPr>
          <a:xfrm>
            <a:off x="4968349"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8" name="Google Shape;1368;p196"/>
          <p:cNvSpPr txBox="1"/>
          <p:nvPr>
            <p:ph idx="3"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9" name="Google Shape;1369;p19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70" name="Google Shape;1370;p19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bg>
      <p:bgPr>
        <a:blipFill rotWithShape="1">
          <a:blip r:embed="rId2">
            <a:alphaModFix/>
          </a:blip>
          <a:stretch>
            <a:fillRect b="0" l="0" r="0" t="0"/>
          </a:stretch>
        </a:blipFill>
      </p:bgPr>
    </p:bg>
    <p:spTree>
      <p:nvGrpSpPr>
        <p:cNvPr id="1371" name="Shape 1371"/>
        <p:cNvGrpSpPr/>
        <p:nvPr/>
      </p:nvGrpSpPr>
      <p:grpSpPr>
        <a:xfrm>
          <a:off x="0" y="0"/>
          <a:ext cx="0" cy="0"/>
          <a:chOff x="0" y="0"/>
          <a:chExt cx="0" cy="0"/>
        </a:xfrm>
      </p:grpSpPr>
      <p:pic>
        <p:nvPicPr>
          <p:cNvPr descr="Shape 53" id="1372" name="Google Shape;1372;p19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73" name="Google Shape;1373;p19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74" name="Google Shape;1374;p197"/>
          <p:cNvSpPr txBox="1"/>
          <p:nvPr>
            <p:ph idx="1" type="body"/>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5" name="Google Shape;1375;p197"/>
          <p:cNvSpPr txBox="1"/>
          <p:nvPr>
            <p:ph idx="2" type="body"/>
          </p:nvPr>
        </p:nvSpPr>
        <p:spPr>
          <a:xfrm>
            <a:off x="4968349"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6" name="Google Shape;1376;p197"/>
          <p:cNvSpPr txBox="1"/>
          <p:nvPr>
            <p:ph idx="3"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7" name="Google Shape;1377;p19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78" name="Google Shape;1378;p19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bg>
      <p:bgPr>
        <a:blipFill rotWithShape="1">
          <a:blip r:embed="rId2">
            <a:alphaModFix/>
          </a:blip>
          <a:stretch>
            <a:fillRect b="0" l="0" r="0" t="0"/>
          </a:stretch>
        </a:blipFill>
      </p:bgPr>
    </p:bg>
    <p:spTree>
      <p:nvGrpSpPr>
        <p:cNvPr id="1379" name="Shape 1379"/>
        <p:cNvGrpSpPr/>
        <p:nvPr/>
      </p:nvGrpSpPr>
      <p:grpSpPr>
        <a:xfrm>
          <a:off x="0" y="0"/>
          <a:ext cx="0" cy="0"/>
          <a:chOff x="0" y="0"/>
          <a:chExt cx="0" cy="0"/>
        </a:xfrm>
      </p:grpSpPr>
      <p:pic>
        <p:nvPicPr>
          <p:cNvPr descr="Shape 53" id="1380" name="Google Shape;1380;p19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81" name="Google Shape;1381;p19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82" name="Google Shape;1382;p198"/>
          <p:cNvSpPr txBox="1"/>
          <p:nvPr>
            <p:ph idx="1" type="body"/>
          </p:nvPr>
        </p:nvSpPr>
        <p:spPr>
          <a:xfrm>
            <a:off x="826650" y="2644930"/>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3" name="Google Shape;1383;p198"/>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4" name="Google Shape;1384;p198"/>
          <p:cNvSpPr txBox="1"/>
          <p:nvPr>
            <p:ph idx="3"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5" name="Google Shape;1385;p198"/>
          <p:cNvSpPr txBox="1"/>
          <p:nvPr>
            <p:ph idx="4" type="body"/>
          </p:nvPr>
        </p:nvSpPr>
        <p:spPr>
          <a:xfrm>
            <a:off x="6108736"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6" name="Google Shape;1386;p19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87" name="Google Shape;1387;p19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3">
    <p:spTree>
      <p:nvGrpSpPr>
        <p:cNvPr id="88" name="Shape 88"/>
        <p:cNvGrpSpPr/>
        <p:nvPr/>
      </p:nvGrpSpPr>
      <p:grpSpPr>
        <a:xfrm>
          <a:off x="0" y="0"/>
          <a:ext cx="0" cy="0"/>
          <a:chOff x="0" y="0"/>
          <a:chExt cx="0" cy="0"/>
        </a:xfrm>
      </p:grpSpPr>
      <p:sp>
        <p:nvSpPr>
          <p:cNvPr id="89" name="Google Shape;89;p2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0" name="Google Shape;90;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1" name="Google Shape;91;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2" name="Google Shape;92;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2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5" name="Google Shape;95;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6" name="Google Shape;96;p2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bg>
      <p:bgPr>
        <a:blipFill rotWithShape="1">
          <a:blip r:embed="rId2">
            <a:alphaModFix/>
          </a:blip>
          <a:stretch>
            <a:fillRect b="0" l="0" r="0" t="0"/>
          </a:stretch>
        </a:blipFill>
      </p:bgPr>
    </p:bg>
    <p:spTree>
      <p:nvGrpSpPr>
        <p:cNvPr id="1388" name="Shape 1388"/>
        <p:cNvGrpSpPr/>
        <p:nvPr/>
      </p:nvGrpSpPr>
      <p:grpSpPr>
        <a:xfrm>
          <a:off x="0" y="0"/>
          <a:ext cx="0" cy="0"/>
          <a:chOff x="0" y="0"/>
          <a:chExt cx="0" cy="0"/>
        </a:xfrm>
      </p:grpSpPr>
      <p:pic>
        <p:nvPicPr>
          <p:cNvPr descr="Shape 53" id="1389" name="Google Shape;1389;p19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90" name="Google Shape;1390;p19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91" name="Google Shape;1391;p199"/>
          <p:cNvSpPr txBox="1"/>
          <p:nvPr>
            <p:ph idx="1" type="body"/>
          </p:nvPr>
        </p:nvSpPr>
        <p:spPr>
          <a:xfrm>
            <a:off x="826650" y="1809824"/>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2" name="Google Shape;1392;p199"/>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3" name="Google Shape;1393;p199"/>
          <p:cNvSpPr txBox="1"/>
          <p:nvPr>
            <p:ph idx="3"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4" name="Google Shape;1394;p199"/>
          <p:cNvSpPr txBox="1"/>
          <p:nvPr>
            <p:ph idx="4" type="body"/>
          </p:nvPr>
        </p:nvSpPr>
        <p:spPr>
          <a:xfrm>
            <a:off x="6108736"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5" name="Google Shape;1395;p19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96" name="Google Shape;1396;p199"/>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bg>
      <p:bgPr>
        <a:blipFill rotWithShape="1">
          <a:blip r:embed="rId2">
            <a:alphaModFix/>
          </a:blip>
          <a:stretch>
            <a:fillRect b="0" l="0" r="0" t="0"/>
          </a:stretch>
        </a:blipFill>
      </p:bgPr>
    </p:bg>
    <p:spTree>
      <p:nvGrpSpPr>
        <p:cNvPr id="1397" name="Shape 1397"/>
        <p:cNvGrpSpPr/>
        <p:nvPr/>
      </p:nvGrpSpPr>
      <p:grpSpPr>
        <a:xfrm>
          <a:off x="0" y="0"/>
          <a:ext cx="0" cy="0"/>
          <a:chOff x="0" y="0"/>
          <a:chExt cx="0" cy="0"/>
        </a:xfrm>
      </p:grpSpPr>
      <p:pic>
        <p:nvPicPr>
          <p:cNvPr descr="Shape 53" id="1398" name="Google Shape;1398;p20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99" name="Google Shape;1399;p20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00" name="Google Shape;1400;p200"/>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01" name="Google Shape;1401;p20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02" name="Google Shape;1402;p20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bg>
      <p:bgPr>
        <a:blipFill rotWithShape="1">
          <a:blip r:embed="rId2">
            <a:alphaModFix/>
          </a:blip>
          <a:stretch>
            <a:fillRect b="0" l="0" r="0" t="0"/>
          </a:stretch>
        </a:blipFill>
      </p:bgPr>
    </p:bg>
    <p:spTree>
      <p:nvGrpSpPr>
        <p:cNvPr id="1403" name="Shape 1403"/>
        <p:cNvGrpSpPr/>
        <p:nvPr/>
      </p:nvGrpSpPr>
      <p:grpSpPr>
        <a:xfrm>
          <a:off x="0" y="0"/>
          <a:ext cx="0" cy="0"/>
          <a:chOff x="0" y="0"/>
          <a:chExt cx="0" cy="0"/>
        </a:xfrm>
      </p:grpSpPr>
      <p:pic>
        <p:nvPicPr>
          <p:cNvPr descr="Shape 53" id="1404" name="Google Shape;1404;p20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05" name="Google Shape;1405;p20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06" name="Google Shape;1406;p201"/>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07" name="Google Shape;1407;p20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08" name="Google Shape;1408;p20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409" name="Shape 1409"/>
        <p:cNvGrpSpPr/>
        <p:nvPr/>
      </p:nvGrpSpPr>
      <p:grpSpPr>
        <a:xfrm>
          <a:off x="0" y="0"/>
          <a:ext cx="0" cy="0"/>
          <a:chOff x="0" y="0"/>
          <a:chExt cx="0" cy="0"/>
        </a:xfrm>
      </p:grpSpPr>
      <p:pic>
        <p:nvPicPr>
          <p:cNvPr descr="Shape 53" id="1410" name="Google Shape;1410;p20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11" name="Google Shape;1411;p20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12" name="Google Shape;1412;p202"/>
          <p:cNvSpPr txBox="1"/>
          <p:nvPr>
            <p:ph idx="1" type="body"/>
          </p:nvPr>
        </p:nvSpPr>
        <p:spPr>
          <a:xfrm>
            <a:off x="826650" y="1512055"/>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13" name="Google Shape;1413;p20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14" name="Google Shape;1414;p20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415" name="Shape 1415"/>
        <p:cNvGrpSpPr/>
        <p:nvPr/>
      </p:nvGrpSpPr>
      <p:grpSpPr>
        <a:xfrm>
          <a:off x="0" y="0"/>
          <a:ext cx="0" cy="0"/>
          <a:chOff x="0" y="0"/>
          <a:chExt cx="0" cy="0"/>
        </a:xfrm>
      </p:grpSpPr>
      <p:pic>
        <p:nvPicPr>
          <p:cNvPr descr="Shape 53" id="1416" name="Google Shape;1416;p20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17" name="Google Shape;1417;p20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18" name="Google Shape;1418;p203"/>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19" name="Google Shape;1419;p20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20" name="Google Shape;1420;p20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421" name="Shape 1421"/>
        <p:cNvGrpSpPr/>
        <p:nvPr/>
      </p:nvGrpSpPr>
      <p:grpSpPr>
        <a:xfrm>
          <a:off x="0" y="0"/>
          <a:ext cx="0" cy="0"/>
          <a:chOff x="0" y="0"/>
          <a:chExt cx="0" cy="0"/>
        </a:xfrm>
      </p:grpSpPr>
      <p:pic>
        <p:nvPicPr>
          <p:cNvPr descr="Shape 53" id="1422" name="Google Shape;1422;p20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23" name="Google Shape;1423;p20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24" name="Google Shape;1424;p204"/>
          <p:cNvSpPr txBox="1"/>
          <p:nvPr>
            <p:ph idx="1" type="body"/>
          </p:nvPr>
        </p:nvSpPr>
        <p:spPr>
          <a:xfrm>
            <a:off x="826700" y="1625924"/>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25" name="Google Shape;1425;p20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26" name="Google Shape;1426;p20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427" name="Shape 1427"/>
        <p:cNvGrpSpPr/>
        <p:nvPr/>
      </p:nvGrpSpPr>
      <p:grpSpPr>
        <a:xfrm>
          <a:off x="0" y="0"/>
          <a:ext cx="0" cy="0"/>
          <a:chOff x="0" y="0"/>
          <a:chExt cx="0" cy="0"/>
        </a:xfrm>
      </p:grpSpPr>
      <p:pic>
        <p:nvPicPr>
          <p:cNvPr descr="Shape 53" id="1428" name="Google Shape;1428;p20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29" name="Google Shape;1429;p20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30" name="Google Shape;1430;p205"/>
          <p:cNvSpPr txBox="1"/>
          <p:nvPr>
            <p:ph idx="1" type="body"/>
          </p:nvPr>
        </p:nvSpPr>
        <p:spPr>
          <a:xfrm>
            <a:off x="4732349" y="1625924"/>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1" name="Google Shape;1431;p20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32" name="Google Shape;1432;p20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433" name="Shape 1433"/>
        <p:cNvGrpSpPr/>
        <p:nvPr/>
      </p:nvGrpSpPr>
      <p:grpSpPr>
        <a:xfrm>
          <a:off x="0" y="0"/>
          <a:ext cx="0" cy="0"/>
          <a:chOff x="0" y="0"/>
          <a:chExt cx="0" cy="0"/>
        </a:xfrm>
      </p:grpSpPr>
      <p:pic>
        <p:nvPicPr>
          <p:cNvPr descr="Shape 53" id="1434" name="Google Shape;1434;p20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35" name="Google Shape;1435;p20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36" name="Google Shape;1436;p206"/>
          <p:cNvSpPr txBox="1"/>
          <p:nvPr>
            <p:ph idx="1" type="body"/>
          </p:nvPr>
        </p:nvSpPr>
        <p:spPr>
          <a:xfrm>
            <a:off x="4934725" y="2048924"/>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7" name="Google Shape;1437;p20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38" name="Google Shape;1438;p20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p:bg>
      <p:bgPr>
        <a:blipFill rotWithShape="1">
          <a:blip r:embed="rId2">
            <a:alphaModFix/>
          </a:blip>
          <a:stretch>
            <a:fillRect b="0" l="0" r="0" t="0"/>
          </a:stretch>
        </a:blipFill>
      </p:bgPr>
    </p:bg>
    <p:spTree>
      <p:nvGrpSpPr>
        <p:cNvPr id="1439" name="Shape 1439"/>
        <p:cNvGrpSpPr/>
        <p:nvPr/>
      </p:nvGrpSpPr>
      <p:grpSpPr>
        <a:xfrm>
          <a:off x="0" y="0"/>
          <a:ext cx="0" cy="0"/>
          <a:chOff x="0" y="0"/>
          <a:chExt cx="0" cy="0"/>
        </a:xfrm>
      </p:grpSpPr>
      <p:pic>
        <p:nvPicPr>
          <p:cNvPr descr="Shape 165" id="1440" name="Google Shape;1440;p20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41" name="Google Shape;1441;p207"/>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42" name="Google Shape;1442;p207"/>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43" name="Google Shape;1443;p20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p:bg>
      <p:bgPr>
        <a:blipFill rotWithShape="1">
          <a:blip r:embed="rId2">
            <a:alphaModFix/>
          </a:blip>
          <a:stretch>
            <a:fillRect b="0" l="0" r="0" t="0"/>
          </a:stretch>
        </a:blipFill>
      </p:bgPr>
    </p:bg>
    <p:spTree>
      <p:nvGrpSpPr>
        <p:cNvPr id="1444" name="Shape 1444"/>
        <p:cNvGrpSpPr/>
        <p:nvPr/>
      </p:nvGrpSpPr>
      <p:grpSpPr>
        <a:xfrm>
          <a:off x="0" y="0"/>
          <a:ext cx="0" cy="0"/>
          <a:chOff x="0" y="0"/>
          <a:chExt cx="0" cy="0"/>
        </a:xfrm>
      </p:grpSpPr>
      <p:pic>
        <p:nvPicPr>
          <p:cNvPr descr="Shape 165" id="1445" name="Google Shape;1445;p208"/>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46" name="Google Shape;1446;p208"/>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47" name="Google Shape;1447;p208"/>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48" name="Google Shape;1448;p20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2" name="Google Shape;102;p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3" name="Google Shape;103;p2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04" name="Google Shape;104;p2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05" name="Google Shape;105;p2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06" name="Google Shape;106;p2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7" name="Google Shape;107;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8" name="Google Shape;108;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2">
    <p:bg>
      <p:bgPr>
        <a:blipFill rotWithShape="1">
          <a:blip r:embed="rId2">
            <a:alphaModFix/>
          </a:blip>
          <a:stretch>
            <a:fillRect b="0" l="0" r="0" t="0"/>
          </a:stretch>
        </a:blipFill>
      </p:bgPr>
    </p:bg>
    <p:spTree>
      <p:nvGrpSpPr>
        <p:cNvPr id="1449" name="Shape 1449"/>
        <p:cNvGrpSpPr/>
        <p:nvPr/>
      </p:nvGrpSpPr>
      <p:grpSpPr>
        <a:xfrm>
          <a:off x="0" y="0"/>
          <a:ext cx="0" cy="0"/>
          <a:chOff x="0" y="0"/>
          <a:chExt cx="0" cy="0"/>
        </a:xfrm>
      </p:grpSpPr>
      <p:pic>
        <p:nvPicPr>
          <p:cNvPr descr="Shape 179" id="1450" name="Google Shape;1450;p20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51" name="Google Shape;1451;p209"/>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82" id="1452" name="Google Shape;1452;p209"/>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83" id="1453" name="Google Shape;1453;p209"/>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84" id="1454" name="Google Shape;1454;p209"/>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85" id="1455" name="Google Shape;1455;p209"/>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86" id="1456" name="Google Shape;1456;p209"/>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457" name="Google Shape;1457;p209"/>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58" name="Google Shape;1458;p20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2">
    <p:bg>
      <p:bgPr>
        <a:blipFill rotWithShape="1">
          <a:blip r:embed="rId2">
            <a:alphaModFix/>
          </a:blip>
          <a:stretch>
            <a:fillRect b="0" l="0" r="0" t="0"/>
          </a:stretch>
        </a:blipFill>
      </p:bgPr>
    </p:bg>
    <p:spTree>
      <p:nvGrpSpPr>
        <p:cNvPr id="1459" name="Shape 1459"/>
        <p:cNvGrpSpPr/>
        <p:nvPr/>
      </p:nvGrpSpPr>
      <p:grpSpPr>
        <a:xfrm>
          <a:off x="0" y="0"/>
          <a:ext cx="0" cy="0"/>
          <a:chOff x="0" y="0"/>
          <a:chExt cx="0" cy="0"/>
        </a:xfrm>
      </p:grpSpPr>
      <p:pic>
        <p:nvPicPr>
          <p:cNvPr descr="Shape 179" id="1460" name="Google Shape;1460;p210"/>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61" name="Google Shape;1461;p210"/>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94" id="1462" name="Google Shape;1462;p210"/>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95" id="1463" name="Google Shape;1463;p210"/>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96" id="1464" name="Google Shape;1464;p210"/>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97" id="1465" name="Google Shape;1465;p210"/>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98" id="1466" name="Google Shape;1466;p210"/>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467" name="Google Shape;1467;p210"/>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68" name="Google Shape;1468;p21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4">
    <p:bg>
      <p:bgPr>
        <a:blipFill rotWithShape="1">
          <a:blip r:embed="rId2">
            <a:alphaModFix/>
          </a:blip>
          <a:stretch>
            <a:fillRect b="0" l="0" r="0" t="0"/>
          </a:stretch>
        </a:blipFill>
      </p:bgPr>
    </p:bg>
    <p:spTree>
      <p:nvGrpSpPr>
        <p:cNvPr id="1469" name="Shape 1469"/>
        <p:cNvGrpSpPr/>
        <p:nvPr/>
      </p:nvGrpSpPr>
      <p:grpSpPr>
        <a:xfrm>
          <a:off x="0" y="0"/>
          <a:ext cx="0" cy="0"/>
          <a:chOff x="0" y="0"/>
          <a:chExt cx="0" cy="0"/>
        </a:xfrm>
      </p:grpSpPr>
      <p:pic>
        <p:nvPicPr>
          <p:cNvPr descr="Shape 219" id="1470" name="Google Shape;1470;p211"/>
          <p:cNvPicPr preferRelativeResize="0"/>
          <p:nvPr/>
        </p:nvPicPr>
        <p:blipFill rotWithShape="1">
          <a:blip r:embed="rId3">
            <a:alphaModFix/>
          </a:blip>
          <a:srcRect b="0" l="0" r="0" t="0"/>
          <a:stretch/>
        </p:blipFill>
        <p:spPr>
          <a:xfrm>
            <a:off x="8382000" y="4781550"/>
            <a:ext cx="572400" cy="228600"/>
          </a:xfrm>
          <a:prstGeom prst="rect">
            <a:avLst/>
          </a:prstGeom>
          <a:noFill/>
          <a:ln>
            <a:noFill/>
          </a:ln>
        </p:spPr>
      </p:pic>
      <p:sp>
        <p:nvSpPr>
          <p:cNvPr id="1471" name="Google Shape;1471;p21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72" name="Google Shape;1472;p211"/>
          <p:cNvSpPr txBox="1"/>
          <p:nvPr>
            <p:ph idx="1" type="body"/>
          </p:nvPr>
        </p:nvSpPr>
        <p:spPr>
          <a:xfrm>
            <a:off x="685800" y="1292611"/>
            <a:ext cx="7772400" cy="32748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2pPr>
            <a:lvl3pPr indent="-355600" lvl="2" marL="13716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3pPr>
            <a:lvl4pPr indent="-355600" lvl="3" marL="18288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4pPr>
            <a:lvl5pPr indent="-355600" lvl="4" marL="22860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73" name="Google Shape;1473;p211"/>
          <p:cNvSpPr txBox="1"/>
          <p:nvPr>
            <p:ph idx="12" type="sldNum"/>
          </p:nvPr>
        </p:nvSpPr>
        <p:spPr>
          <a:xfrm>
            <a:off x="330199" y="4874050"/>
            <a:ext cx="126900" cy="126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2">
    <p:bg>
      <p:bgPr>
        <a:blipFill rotWithShape="1">
          <a:blip r:embed="rId2">
            <a:alphaModFix/>
          </a:blip>
          <a:stretch>
            <a:fillRect b="0" l="0" r="0" t="0"/>
          </a:stretch>
        </a:blipFill>
      </p:bgPr>
    </p:bg>
    <p:spTree>
      <p:nvGrpSpPr>
        <p:cNvPr id="1474" name="Shape 1474"/>
        <p:cNvGrpSpPr/>
        <p:nvPr/>
      </p:nvGrpSpPr>
      <p:grpSpPr>
        <a:xfrm>
          <a:off x="0" y="0"/>
          <a:ext cx="0" cy="0"/>
          <a:chOff x="0" y="0"/>
          <a:chExt cx="0" cy="0"/>
        </a:xfrm>
      </p:grpSpPr>
      <p:sp>
        <p:nvSpPr>
          <p:cNvPr id="1475" name="Google Shape;1475;p212"/>
          <p:cNvSpPr txBox="1"/>
          <p:nvPr>
            <p:ph idx="12" type="sldNum"/>
          </p:nvPr>
        </p:nvSpPr>
        <p:spPr>
          <a:xfrm>
            <a:off x="1177576"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476" name="Google Shape;1476;p212"/>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1pPr>
            <a:lvl2pPr indent="-228600" lvl="1" marL="9144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2pPr>
            <a:lvl3pPr indent="-228600" lvl="2" marL="13716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3pPr>
            <a:lvl4pPr indent="-228600" lvl="3" marL="18288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4pPr>
            <a:lvl5pPr indent="-228600" lvl="4" marL="22860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77" name="Google Shape;1477;p21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2">
    <p:bg>
      <p:bgPr>
        <a:blipFill rotWithShape="1">
          <a:blip r:embed="rId2">
            <a:alphaModFix/>
          </a:blip>
          <a:stretch>
            <a:fillRect b="0" l="0" r="0" t="0"/>
          </a:stretch>
        </a:blipFill>
      </p:bgPr>
    </p:bg>
    <p:spTree>
      <p:nvGrpSpPr>
        <p:cNvPr id="1478" name="Shape 1478"/>
        <p:cNvGrpSpPr/>
        <p:nvPr/>
      </p:nvGrpSpPr>
      <p:grpSpPr>
        <a:xfrm>
          <a:off x="0" y="0"/>
          <a:ext cx="0" cy="0"/>
          <a:chOff x="0" y="0"/>
          <a:chExt cx="0" cy="0"/>
        </a:xfrm>
      </p:grpSpPr>
      <p:sp>
        <p:nvSpPr>
          <p:cNvPr id="1479" name="Google Shape;1479;p213"/>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80" name="Google Shape;1480;p213"/>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bg>
      <p:bgPr>
        <a:blipFill rotWithShape="1">
          <a:blip r:embed="rId2">
            <a:alphaModFix/>
          </a:blip>
          <a:stretch>
            <a:fillRect b="0" l="0" r="0" t="0"/>
          </a:stretch>
        </a:blipFill>
      </p:bgPr>
    </p:bg>
    <p:spTree>
      <p:nvGrpSpPr>
        <p:cNvPr id="1481" name="Shape 1481"/>
        <p:cNvGrpSpPr/>
        <p:nvPr/>
      </p:nvGrpSpPr>
      <p:grpSpPr>
        <a:xfrm>
          <a:off x="0" y="0"/>
          <a:ext cx="0" cy="0"/>
          <a:chOff x="0" y="0"/>
          <a:chExt cx="0" cy="0"/>
        </a:xfrm>
      </p:grpSpPr>
      <p:sp>
        <p:nvSpPr>
          <p:cNvPr id="1482" name="Google Shape;1482;p214"/>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1483" name="Google Shape;1483;p214"/>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84" name="Google Shape;1484;p214"/>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85" name="Google Shape;1485;p214"/>
          <p:cNvSpPr txBox="1"/>
          <p:nvPr>
            <p:ph idx="12" type="sldNum"/>
          </p:nvPr>
        </p:nvSpPr>
        <p:spPr>
          <a:xfrm>
            <a:off x="6279584" y="4635104"/>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2">
    <p:bg>
      <p:bgPr>
        <a:blipFill rotWithShape="1">
          <a:blip r:embed="rId2">
            <a:alphaModFix/>
          </a:blip>
          <a:stretch>
            <a:fillRect b="0" l="0" r="0" t="0"/>
          </a:stretch>
        </a:blipFill>
      </p:bgPr>
    </p:bg>
    <p:spTree>
      <p:nvGrpSpPr>
        <p:cNvPr id="1486" name="Shape 1486"/>
        <p:cNvGrpSpPr/>
        <p:nvPr/>
      </p:nvGrpSpPr>
      <p:grpSpPr>
        <a:xfrm>
          <a:off x="0" y="0"/>
          <a:ext cx="0" cy="0"/>
          <a:chOff x="0" y="0"/>
          <a:chExt cx="0" cy="0"/>
        </a:xfrm>
      </p:grpSpPr>
      <p:sp>
        <p:nvSpPr>
          <p:cNvPr id="1487" name="Google Shape;1487;p215"/>
          <p:cNvSpPr txBox="1"/>
          <p:nvPr>
            <p:ph idx="1" type="body"/>
          </p:nvPr>
        </p:nvSpPr>
        <p:spPr>
          <a:xfrm>
            <a:off x="826650" y="1494336"/>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88" name="Google Shape;1488;p21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89" name="Google Shape;1489;p215"/>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2">
    <p:bg>
      <p:bgPr>
        <a:blipFill rotWithShape="1">
          <a:blip r:embed="rId2">
            <a:alphaModFix/>
          </a:blip>
          <a:stretch>
            <a:fillRect b="0" l="0" r="0" t="0"/>
          </a:stretch>
        </a:blipFill>
      </p:bgPr>
    </p:bg>
    <p:spTree>
      <p:nvGrpSpPr>
        <p:cNvPr id="1490" name="Shape 1490"/>
        <p:cNvGrpSpPr/>
        <p:nvPr/>
      </p:nvGrpSpPr>
      <p:grpSpPr>
        <a:xfrm>
          <a:off x="0" y="0"/>
          <a:ext cx="0" cy="0"/>
          <a:chOff x="0" y="0"/>
          <a:chExt cx="0" cy="0"/>
        </a:xfrm>
      </p:grpSpPr>
      <p:pic>
        <p:nvPicPr>
          <p:cNvPr descr="Shape 31" id="1491" name="Google Shape;1491;p216"/>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92" name="Google Shape;1492;p216"/>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93" name="Google Shape;1493;p216"/>
          <p:cNvSpPr txBox="1"/>
          <p:nvPr>
            <p:ph idx="12" type="sldNum"/>
          </p:nvPr>
        </p:nvSpPr>
        <p:spPr>
          <a:xfrm>
            <a:off x="6174057" y="4583311"/>
            <a:ext cx="379200" cy="367800"/>
          </a:xfrm>
          <a:prstGeom prst="rect">
            <a:avLst/>
          </a:prstGeom>
          <a:noFill/>
          <a:ln>
            <a:noFill/>
          </a:ln>
        </p:spPr>
        <p:txBody>
          <a:bodyPr anchorCtr="0" anchor="ctr" bIns="91375" lIns="91375" spcFirstLastPara="1" rIns="91375" wrap="square" tIns="91375">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5">
    <p:bg>
      <p:bgPr>
        <a:blipFill rotWithShape="1">
          <a:blip r:embed="rId2">
            <a:alphaModFix/>
          </a:blip>
          <a:stretch>
            <a:fillRect b="0" l="0" r="0" t="0"/>
          </a:stretch>
        </a:blipFill>
      </p:bgPr>
    </p:bg>
    <p:spTree>
      <p:nvGrpSpPr>
        <p:cNvPr id="1494" name="Shape 1494"/>
        <p:cNvGrpSpPr/>
        <p:nvPr/>
      </p:nvGrpSpPr>
      <p:grpSpPr>
        <a:xfrm>
          <a:off x="0" y="0"/>
          <a:ext cx="0" cy="0"/>
          <a:chOff x="0" y="0"/>
          <a:chExt cx="0" cy="0"/>
        </a:xfrm>
      </p:grpSpPr>
      <p:sp>
        <p:nvSpPr>
          <p:cNvPr id="1495" name="Google Shape;1495;p217"/>
          <p:cNvSpPr txBox="1"/>
          <p:nvPr/>
        </p:nvSpPr>
        <p:spPr>
          <a:xfrm>
            <a:off x="413050" y="4775817"/>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 TECHNICAL OVERVIEW</a:t>
            </a:r>
            <a:endParaRPr/>
          </a:p>
        </p:txBody>
      </p:sp>
      <p:pic>
        <p:nvPicPr>
          <p:cNvPr descr="Shape 16" id="1496" name="Google Shape;1496;p217"/>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97" name="Google Shape;1497;p217"/>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98" name="Google Shape;1498;p2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99" name="Google Shape;1499;p217"/>
          <p:cNvSpPr txBox="1"/>
          <p:nvPr>
            <p:ph idx="12" type="sldNum"/>
          </p:nvPr>
        </p:nvSpPr>
        <p:spPr>
          <a:xfrm>
            <a:off x="103327" y="4740651"/>
            <a:ext cx="393300" cy="3801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3">
    <p:bg>
      <p:bgPr>
        <a:blipFill rotWithShape="1">
          <a:blip r:embed="rId2">
            <a:alphaModFix/>
          </a:blip>
          <a:stretch>
            <a:fillRect b="0" l="0" r="0" t="0"/>
          </a:stretch>
        </a:blipFill>
      </p:bgPr>
    </p:bg>
    <p:spTree>
      <p:nvGrpSpPr>
        <p:cNvPr id="1500" name="Shape 1500"/>
        <p:cNvGrpSpPr/>
        <p:nvPr/>
      </p:nvGrpSpPr>
      <p:grpSpPr>
        <a:xfrm>
          <a:off x="0" y="0"/>
          <a:ext cx="0" cy="0"/>
          <a:chOff x="0" y="0"/>
          <a:chExt cx="0" cy="0"/>
        </a:xfrm>
      </p:grpSpPr>
      <p:pic>
        <p:nvPicPr>
          <p:cNvPr descr="Shape 84" id="1501" name="Google Shape;1501;p21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502" name="Google Shape;1502;p218"/>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Overpass"/>
              <a:buNone/>
              <a:defRPr b="1" i="0" sz="3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503" name="Google Shape;1503;p218"/>
          <p:cNvSpPr txBox="1"/>
          <p:nvPr>
            <p:ph idx="12" type="sldNum"/>
          </p:nvPr>
        </p:nvSpPr>
        <p:spPr>
          <a:xfrm>
            <a:off x="4419600" y="4583288"/>
            <a:ext cx="2133600" cy="367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11" name="Google Shape;111;p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2" name="Google Shape;112;p2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13" name="Google Shape;113;p2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14" name="Google Shape;114;p23"/>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15" name="Google Shape;115;p23"/>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16" name="Google Shape;116;p23"/>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17" name="Google Shape;117;p23"/>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18" name="Google Shape;118;p2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19" name="Google Shape;119;p2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20" name="Google Shape;120;p2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21" name="Google Shape;121;p2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22" name="Google Shape;122;p2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23" name="Google Shape;123;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4" name="Google Shape;124;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27" name="Google Shape;127;p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28" name="Google Shape;128;p2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29" name="Google Shape;129;p2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30" name="Google Shape;130;p2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31" name="Google Shape;131;p2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32" name="Google Shape;132;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3" name="Google Shape;133;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36" name="Google Shape;136;p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37" name="Google Shape;137;p2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38" name="Google Shape;138;p2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39" name="Google Shape;139;p2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40" name="Google Shape;140;p2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41" name="Google Shape;141;p2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42" name="Google Shape;142;p2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43" name="Google Shape;143;p2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44" name="Google Shape;144;p25"/>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45" name="Google Shape;145;p25"/>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46" name="Google Shape;146;p25"/>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47" name="Google Shape;147;p25"/>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48" name="Google Shape;148;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 name="Google Shape;149;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52" name="Google Shape;152;p2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3" name="Google Shape;153;p2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4" name="Google Shape;154;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5" name="Google Shape;155;p2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56" name="Google Shape;156;p26"/>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57" name="Google Shape;157;p2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58" name="Google Shape;158;p2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1" name="Google Shape;161;p2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62" name="Google Shape;162;p2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63" name="Google Shape;163;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4" name="Google Shape;164;p2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65" name="Google Shape;165;p2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66" name="Google Shape;166;p2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67" name="Google Shape;167;p27"/>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68" name="Google Shape;168;p27"/>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69" name="Google Shape;169;p27"/>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70" name="Google Shape;170;p27"/>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71" name="Google Shape;171;p2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72" name="Google Shape;172;p2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73" name="Google Shape;173;p2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74" name="Google Shape;174;p2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77" name="Google Shape;177;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8" name="Google Shape;178;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9" name="Google Shape;179;p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0" name="Google Shape;180;p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81" name="Google Shape;181;p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82" name="Google Shape;182;p2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83" name="Google Shape;183;p2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2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86" name="Google Shape;186;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7" name="Google Shape;187;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8" name="Google Shape;188;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9" name="Google Shape;189;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90" name="Google Shape;190;p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91" name="Google Shape;191;p2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92" name="Google Shape;192;p2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95" name="Google Shape;195;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 name="Google Shape;196;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7" name="Google Shape;197;p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8" name="Google Shape;198;p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99" name="Google Shape;199;p3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0" name="Google Shape;200;p3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01" name="Google Shape;201;p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02" name="Google Shape;202;p30"/>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05" name="Google Shape;205;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6" name="Google Shape;206;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3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08" name="Google Shape;208;p3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09" name="Google Shape;209;p3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12" name="Google Shape;212;p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3" name="Google Shape;213;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4" name="Google Shape;214;p3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5" name="Google Shape;215;p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216" name="Google Shape;216;p3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17" name="Google Shape;217;p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8" name="Google Shape;218;p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33"/>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21" name="Google Shape;221;p3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22" name="Google Shape;222;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3" name="Google Shape;223;p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24" name="Google Shape;224;p3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25" name="Google Shape;225;p33"/>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226" name="Shape 226"/>
        <p:cNvGrpSpPr/>
        <p:nvPr/>
      </p:nvGrpSpPr>
      <p:grpSpPr>
        <a:xfrm>
          <a:off x="0" y="0"/>
          <a:ext cx="0" cy="0"/>
          <a:chOff x="0" y="0"/>
          <a:chExt cx="0" cy="0"/>
        </a:xfrm>
      </p:grpSpPr>
      <p:sp>
        <p:nvSpPr>
          <p:cNvPr id="227" name="Google Shape;227;p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8" name="Google Shape;228;p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9" name="Google Shape;229;p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0" name="Google Shape;230;p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1" name="Google Shape;231;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2" name="Google Shape;232;p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3" name="Google Shape;233;p3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234" name="Shape 234"/>
        <p:cNvGrpSpPr/>
        <p:nvPr/>
      </p:nvGrpSpPr>
      <p:grpSpPr>
        <a:xfrm>
          <a:off x="0" y="0"/>
          <a:ext cx="0" cy="0"/>
          <a:chOff x="0" y="0"/>
          <a:chExt cx="0" cy="0"/>
        </a:xfrm>
      </p:grpSpPr>
      <p:sp>
        <p:nvSpPr>
          <p:cNvPr id="235" name="Google Shape;235;p3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36" name="Google Shape;236;p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7" name="Google Shape;237;p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38" name="Google Shape;238;p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9" name="Google Shape;239;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40" name="Google Shape;240;p3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41" name="Google Shape;241;p3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42" name="Google Shape;242;p35"/>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3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48" name="Google Shape;248;p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49" name="Google Shape;249;p3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50" name="Google Shape;250;p3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251" name="Google Shape;251;p3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252" name="Google Shape;252;p3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53" name="Google Shape;253;p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4" name="Google Shape;254;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3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57" name="Google Shape;257;p3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58" name="Google Shape;258;p3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59" name="Google Shape;259;p3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60" name="Google Shape;260;p38"/>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61" name="Google Shape;261;p38"/>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62" name="Google Shape;262;p38"/>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63" name="Google Shape;263;p38"/>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64" name="Google Shape;264;p3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65" name="Google Shape;265;p3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66" name="Google Shape;266;p3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67" name="Google Shape;267;p3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68" name="Google Shape;268;p3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69" name="Google Shape;269;p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0" name="Google Shape;270;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3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73" name="Google Shape;273;p3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74" name="Google Shape;274;p3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275" name="Google Shape;275;p3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76" name="Google Shape;276;p3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77" name="Google Shape;277;p3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78" name="Google Shape;278;p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9" name="Google Shape;279;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4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82" name="Google Shape;282;p4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83" name="Google Shape;283;p4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84" name="Google Shape;284;p40"/>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85" name="Google Shape;285;p4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286" name="Google Shape;286;p4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287" name="Google Shape;287;p4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288" name="Google Shape;288;p4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289" name="Google Shape;289;p4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90" name="Google Shape;290;p40"/>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91" name="Google Shape;291;p40"/>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92" name="Google Shape;292;p40"/>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93" name="Google Shape;293;p40"/>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94" name="Google Shape;294;p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5" name="Google Shape;295;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4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98" name="Google Shape;298;p4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99" name="Google Shape;299;p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00" name="Google Shape;300;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1" name="Google Shape;301;p41"/>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302" name="Google Shape;302;p41"/>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303" name="Google Shape;303;p41"/>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304" name="Google Shape;304;p41"/>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4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07" name="Google Shape;307;p4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08" name="Google Shape;308;p4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09" name="Google Shape;309;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0" name="Google Shape;310;p42"/>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311" name="Google Shape;311;p4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312" name="Google Shape;312;p42"/>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313" name="Google Shape;313;p42"/>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314" name="Google Shape;314;p42"/>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315" name="Google Shape;315;p42"/>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316" name="Google Shape;316;p42"/>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317" name="Google Shape;317;p42"/>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318" name="Google Shape;318;p42"/>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319" name="Google Shape;319;p42"/>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320" name="Google Shape;320;p42"/>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4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323" name="Google Shape;323;p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4" name="Google Shape;324;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25" name="Google Shape;325;p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6" name="Google Shape;326;p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327" name="Google Shape;327;p4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328" name="Google Shape;328;p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no subtitle top">
  <p:cSld name="CUSTOM_2_2">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4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331" name="Google Shape;331;p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2" name="Google Shape;332;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33" name="Google Shape;333;p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34" name="Google Shape;334;p44"/>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335" name="Google Shape;335;p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4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38" name="Google Shape;338;p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9" name="Google Shape;339;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40" name="Google Shape;340;p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1" name="Google Shape;341;p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42" name="Google Shape;342;p4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43" name="Google Shape;343;p4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44" name="Google Shape;344;p4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4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47" name="Google Shape;347;p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8" name="Google Shape;348;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49" name="Google Shape;349;p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0" name="Google Shape;350;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51" name="Google Shape;351;p4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52" name="Google Shape;352;p4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53" name="Google Shape;353;p4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354" name="Google Shape;354;p4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4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357" name="Google Shape;357;p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8" name="Google Shape;358;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9" name="Google Shape;359;p4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60" name="Google Shape;360;p4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61" name="Google Shape;361;p4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362" name="Google Shape;362;p4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363" name="Shape 363"/>
        <p:cNvGrpSpPr/>
        <p:nvPr/>
      </p:nvGrpSpPr>
      <p:grpSpPr>
        <a:xfrm>
          <a:off x="0" y="0"/>
          <a:ext cx="0" cy="0"/>
          <a:chOff x="0" y="0"/>
          <a:chExt cx="0" cy="0"/>
        </a:xfrm>
      </p:grpSpPr>
      <p:sp>
        <p:nvSpPr>
          <p:cNvPr id="364" name="Google Shape;364;p4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65" name="Google Shape;365;p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6" name="Google Shape;366;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7" name="Google Shape;367;p4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68" name="Google Shape;368;p4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369" name="Google Shape;369;p4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70" name="Google Shape;370;p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1" name="Google Shape;371;p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4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74" name="Google Shape;374;p4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75" name="Google Shape;375;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6" name="Google Shape;376;p4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77" name="Google Shape;377;p4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378" name="Shape 378"/>
        <p:cNvGrpSpPr/>
        <p:nvPr/>
      </p:nvGrpSpPr>
      <p:grpSpPr>
        <a:xfrm>
          <a:off x="0" y="0"/>
          <a:ext cx="0" cy="0"/>
          <a:chOff x="0" y="0"/>
          <a:chExt cx="0" cy="0"/>
        </a:xfrm>
      </p:grpSpPr>
      <p:sp>
        <p:nvSpPr>
          <p:cNvPr id="379" name="Google Shape;379;p5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0" name="Google Shape;380;p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1" name="Google Shape;381;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82" name="Google Shape;382;p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3" name="Google Shape;383;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5" name="Google Shape;385;p5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386" name="Shape 386"/>
        <p:cNvGrpSpPr/>
        <p:nvPr/>
      </p:nvGrpSpPr>
      <p:grpSpPr>
        <a:xfrm>
          <a:off x="0" y="0"/>
          <a:ext cx="0" cy="0"/>
          <a:chOff x="0" y="0"/>
          <a:chExt cx="0" cy="0"/>
        </a:xfrm>
      </p:grpSpPr>
      <p:sp>
        <p:nvSpPr>
          <p:cNvPr id="387" name="Google Shape;387;p5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388" name="Google Shape;388;p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9" name="Google Shape;389;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390" name="Google Shape;390;p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1" name="Google Shape;391;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92" name="Google Shape;392;p5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93" name="Google Shape;393;p5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394" name="Google Shape;394;p51"/>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5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00" name="Google Shape;400;p5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01" name="Google Shape;401;p5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402" name="Google Shape;402;p5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403" name="Google Shape;403;p5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04" name="Google Shape;404;p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5" name="Google Shape;405;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5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08" name="Google Shape;408;p5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09" name="Google Shape;409;p5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10" name="Google Shape;410;p54"/>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411" name="Google Shape;411;p54"/>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412" name="Google Shape;412;p54"/>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413" name="Google Shape;413;p54"/>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414" name="Google Shape;414;p5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415" name="Google Shape;415;p5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416" name="Google Shape;416;p5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417" name="Google Shape;417;p5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418" name="Google Shape;418;p5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419" name="Google Shape;419;p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0" name="Google Shape;420;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421" name="Shape 421"/>
        <p:cNvGrpSpPr/>
        <p:nvPr/>
      </p:nvGrpSpPr>
      <p:grpSpPr>
        <a:xfrm>
          <a:off x="0" y="0"/>
          <a:ext cx="0" cy="0"/>
          <a:chOff x="0" y="0"/>
          <a:chExt cx="0" cy="0"/>
        </a:xfrm>
      </p:grpSpPr>
      <p:sp>
        <p:nvSpPr>
          <p:cNvPr id="422" name="Google Shape;422;p5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423" name="Google Shape;423;p5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424" name="Google Shape;424;p5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425" name="Google Shape;425;p5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426" name="Google Shape;426;p5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27" name="Google Shape;427;p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8" name="Google Shape;428;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429" name="Shape 429"/>
        <p:cNvGrpSpPr/>
        <p:nvPr/>
      </p:nvGrpSpPr>
      <p:grpSpPr>
        <a:xfrm>
          <a:off x="0" y="0"/>
          <a:ext cx="0" cy="0"/>
          <a:chOff x="0" y="0"/>
          <a:chExt cx="0" cy="0"/>
        </a:xfrm>
      </p:grpSpPr>
      <p:sp>
        <p:nvSpPr>
          <p:cNvPr id="430" name="Google Shape;430;p5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431" name="Google Shape;431;p5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432" name="Google Shape;432;p5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433" name="Google Shape;433;p5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434" name="Google Shape;434;p5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435" name="Google Shape;435;p5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436" name="Google Shape;436;p5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437" name="Google Shape;437;p5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438" name="Google Shape;438;p56"/>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439" name="Google Shape;439;p56"/>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440" name="Google Shape;440;p56"/>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441" name="Google Shape;441;p56"/>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442" name="Google Shape;442;p5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3" name="Google Shape;443;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444" name="Shape 444"/>
        <p:cNvGrpSpPr/>
        <p:nvPr/>
      </p:nvGrpSpPr>
      <p:grpSpPr>
        <a:xfrm>
          <a:off x="0" y="0"/>
          <a:ext cx="0" cy="0"/>
          <a:chOff x="0" y="0"/>
          <a:chExt cx="0" cy="0"/>
        </a:xfrm>
      </p:grpSpPr>
      <p:pic>
        <p:nvPicPr>
          <p:cNvPr id="445" name="Google Shape;445;p5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46" name="Google Shape;446;p5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47" name="Google Shape;447;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48" name="Google Shape;448;p5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49" name="Google Shape;449;p5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50" name="Google Shape;450;p5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51" name="Google Shape;451;p5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452" name="Shape 452"/>
        <p:cNvGrpSpPr/>
        <p:nvPr/>
      </p:nvGrpSpPr>
      <p:grpSpPr>
        <a:xfrm>
          <a:off x="0" y="0"/>
          <a:ext cx="0" cy="0"/>
          <a:chOff x="0" y="0"/>
          <a:chExt cx="0" cy="0"/>
        </a:xfrm>
      </p:grpSpPr>
      <p:pic>
        <p:nvPicPr>
          <p:cNvPr id="453" name="Google Shape;453;p5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54" name="Google Shape;454;p5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55" name="Google Shape;455;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56" name="Google Shape;456;p5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457" name="Google Shape;457;p5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458" name="Google Shape;458;p5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459" name="Google Shape;459;p58"/>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460" name="Google Shape;460;p58"/>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461" name="Google Shape;461;p58"/>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462" name="Google Shape;462;p58"/>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463" name="Google Shape;463;p5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64" name="Google Shape;464;p5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65" name="Google Shape;465;p5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66" name="Google Shape;466;p5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5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469" name="Google Shape;469;p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0" name="Google Shape;470;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71" name="Google Shape;471;p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2" name="Google Shape;472;p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473" name="Google Shape;473;p5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474" name="Google Shape;474;p5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6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77" name="Google Shape;477;p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79" name="Google Shape;479;p6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0" name="Google Shape;480;p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81" name="Google Shape;481;p6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82" name="Google Shape;482;p6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483" name="Shape 483"/>
        <p:cNvGrpSpPr/>
        <p:nvPr/>
      </p:nvGrpSpPr>
      <p:grpSpPr>
        <a:xfrm>
          <a:off x="0" y="0"/>
          <a:ext cx="0" cy="0"/>
          <a:chOff x="0" y="0"/>
          <a:chExt cx="0" cy="0"/>
        </a:xfrm>
      </p:grpSpPr>
      <p:sp>
        <p:nvSpPr>
          <p:cNvPr id="484" name="Google Shape;484;p6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85" name="Google Shape;485;p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6" name="Google Shape;486;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87" name="Google Shape;487;p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8" name="Google Shape;488;p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89" name="Google Shape;489;p6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90" name="Google Shape;490;p6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91" name="Google Shape;491;p6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492" name="Shape 492"/>
        <p:cNvGrpSpPr/>
        <p:nvPr/>
      </p:nvGrpSpPr>
      <p:grpSpPr>
        <a:xfrm>
          <a:off x="0" y="0"/>
          <a:ext cx="0" cy="0"/>
          <a:chOff x="0" y="0"/>
          <a:chExt cx="0" cy="0"/>
        </a:xfrm>
      </p:grpSpPr>
      <p:sp>
        <p:nvSpPr>
          <p:cNvPr id="493" name="Google Shape;493;p6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494" name="Google Shape;494;p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5" name="Google Shape;495;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6" name="Google Shape;496;p6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97" name="Google Shape;497;p6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98" name="Google Shape;498;p6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499" name="Shape 499"/>
        <p:cNvGrpSpPr/>
        <p:nvPr/>
      </p:nvGrpSpPr>
      <p:grpSpPr>
        <a:xfrm>
          <a:off x="0" y="0"/>
          <a:ext cx="0" cy="0"/>
          <a:chOff x="0" y="0"/>
          <a:chExt cx="0" cy="0"/>
        </a:xfrm>
      </p:grpSpPr>
      <p:sp>
        <p:nvSpPr>
          <p:cNvPr id="500" name="Google Shape;500;p6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01" name="Google Shape;501;p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2" name="Google Shape;502;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3" name="Google Shape;503;p6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04" name="Google Shape;504;p6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05" name="Google Shape;505;p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06" name="Google Shape;506;p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6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09" name="Google Shape;509;p6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10" name="Google Shape;510;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1" name="Google Shape;511;p6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12" name="Google Shape;512;p6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513" name="Shape 513"/>
        <p:cNvGrpSpPr/>
        <p:nvPr/>
      </p:nvGrpSpPr>
      <p:grpSpPr>
        <a:xfrm>
          <a:off x="0" y="0"/>
          <a:ext cx="0" cy="0"/>
          <a:chOff x="0" y="0"/>
          <a:chExt cx="0" cy="0"/>
        </a:xfrm>
      </p:grpSpPr>
      <p:sp>
        <p:nvSpPr>
          <p:cNvPr id="514" name="Google Shape;514;p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15" name="Google Shape;515;p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6" name="Google Shape;516;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17" name="Google Shape;517;p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8" name="Google Shape;518;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9" name="Google Shape;519;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0" name="Google Shape;520;p6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521" name="Shape 521"/>
        <p:cNvGrpSpPr/>
        <p:nvPr/>
      </p:nvGrpSpPr>
      <p:grpSpPr>
        <a:xfrm>
          <a:off x="0" y="0"/>
          <a:ext cx="0" cy="0"/>
          <a:chOff x="0" y="0"/>
          <a:chExt cx="0" cy="0"/>
        </a:xfrm>
      </p:grpSpPr>
      <p:sp>
        <p:nvSpPr>
          <p:cNvPr id="522" name="Google Shape;522;p6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523" name="Google Shape;523;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24" name="Google Shape;524;p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525" name="Google Shape;525;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6" name="Google Shape;526;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7" name="Google Shape;527;p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528" name="Google Shape;528;p66"/>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6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34" name="Google Shape;534;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35" name="Google Shape;535;p6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36" name="Google Shape;536;p6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37" name="Google Shape;537;p6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38" name="Google Shape;538;p6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39" name="Google Shape;539;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40" name="Google Shape;540;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6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43" name="Google Shape;543;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44" name="Google Shape;544;p6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45" name="Google Shape;545;p6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546" name="Google Shape;546;p6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547" name="Google Shape;547;p6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548" name="Google Shape;548;p6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549" name="Google Shape;549;p6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550" name="Google Shape;550;p6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551" name="Google Shape;551;p6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552" name="Google Shape;552;p6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553" name="Google Shape;553;p6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554" name="Google Shape;554;p6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55" name="Google Shape;555;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56" name="Google Shape;556;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557" name="Shape 557"/>
        <p:cNvGrpSpPr/>
        <p:nvPr/>
      </p:nvGrpSpPr>
      <p:grpSpPr>
        <a:xfrm>
          <a:off x="0" y="0"/>
          <a:ext cx="0" cy="0"/>
          <a:chOff x="0" y="0"/>
          <a:chExt cx="0" cy="0"/>
        </a:xfrm>
      </p:grpSpPr>
      <p:sp>
        <p:nvSpPr>
          <p:cNvPr id="558" name="Google Shape;558;p7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559" name="Google Shape;559;p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60" name="Google Shape;560;p7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561" name="Google Shape;561;p7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562" name="Google Shape;562;p7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563" name="Google Shape;563;p7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64" name="Google Shape;564;p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65" name="Google Shape;565;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7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568" name="Google Shape;568;p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69" name="Google Shape;569;p7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570" name="Google Shape;570;p7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71" name="Google Shape;571;p7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572" name="Google Shape;572;p7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573" name="Google Shape;573;p7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574" name="Google Shape;574;p7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575" name="Google Shape;575;p7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576" name="Google Shape;576;p7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577" name="Google Shape;577;p7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578" name="Google Shape;578;p7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579" name="Google Shape;579;p7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580" name="Google Shape;580;p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1" name="Google Shape;581;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582" name="Shape 582"/>
        <p:cNvGrpSpPr/>
        <p:nvPr/>
      </p:nvGrpSpPr>
      <p:grpSpPr>
        <a:xfrm>
          <a:off x="0" y="0"/>
          <a:ext cx="0" cy="0"/>
          <a:chOff x="0" y="0"/>
          <a:chExt cx="0" cy="0"/>
        </a:xfrm>
      </p:grpSpPr>
      <p:sp>
        <p:nvSpPr>
          <p:cNvPr id="583" name="Google Shape;583;p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84" name="Google Shape;584;p7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85" name="Google Shape;585;p7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86" name="Google Shape;586;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7" name="Google Shape;587;p7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588" name="Google Shape;588;p7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589" name="Google Shape;589;p7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590" name="Google Shape;590;p7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591" name="Shape 591"/>
        <p:cNvGrpSpPr/>
        <p:nvPr/>
      </p:nvGrpSpPr>
      <p:grpSpPr>
        <a:xfrm>
          <a:off x="0" y="0"/>
          <a:ext cx="0" cy="0"/>
          <a:chOff x="0" y="0"/>
          <a:chExt cx="0" cy="0"/>
        </a:xfrm>
      </p:grpSpPr>
      <p:sp>
        <p:nvSpPr>
          <p:cNvPr id="592" name="Google Shape;592;p7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93" name="Google Shape;593;p7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4" name="Google Shape;594;p7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95" name="Google Shape;595;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96" name="Google Shape;596;p7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97" name="Google Shape;597;p7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98" name="Google Shape;598;p7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99" name="Google Shape;599;p7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600" name="Google Shape;600;p7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601" name="Google Shape;601;p7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02" name="Google Shape;602;p7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03" name="Google Shape;603;p7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04" name="Google Shape;604;p7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05" name="Google Shape;605;p7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06" name="Google Shape;606;p7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607" name="Shape 607"/>
        <p:cNvGrpSpPr/>
        <p:nvPr/>
      </p:nvGrpSpPr>
      <p:grpSpPr>
        <a:xfrm>
          <a:off x="0" y="0"/>
          <a:ext cx="0" cy="0"/>
          <a:chOff x="0" y="0"/>
          <a:chExt cx="0" cy="0"/>
        </a:xfrm>
      </p:grpSpPr>
      <p:sp>
        <p:nvSpPr>
          <p:cNvPr id="608" name="Google Shape;608;p7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609" name="Google Shape;609;p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0" name="Google Shape;610;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11" name="Google Shape;611;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12" name="Google Shape;612;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613" name="Google Shape;613;p7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614" name="Google Shape;614;p7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615" name="Google Shape;615;p7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616" name="Shape 616"/>
        <p:cNvGrpSpPr/>
        <p:nvPr/>
      </p:nvGrpSpPr>
      <p:grpSpPr>
        <a:xfrm>
          <a:off x="0" y="0"/>
          <a:ext cx="0" cy="0"/>
          <a:chOff x="0" y="0"/>
          <a:chExt cx="0" cy="0"/>
        </a:xfrm>
      </p:grpSpPr>
      <p:sp>
        <p:nvSpPr>
          <p:cNvPr id="617" name="Google Shape;617;p7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18" name="Google Shape;618;p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9" name="Google Shape;619;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20" name="Google Shape;620;p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21" name="Google Shape;621;p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22" name="Google Shape;622;p7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23" name="Google Shape;623;p7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24" name="Google Shape;624;p7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625" name="Shape 625"/>
        <p:cNvGrpSpPr/>
        <p:nvPr/>
      </p:nvGrpSpPr>
      <p:grpSpPr>
        <a:xfrm>
          <a:off x="0" y="0"/>
          <a:ext cx="0" cy="0"/>
          <a:chOff x="0" y="0"/>
          <a:chExt cx="0" cy="0"/>
        </a:xfrm>
      </p:grpSpPr>
      <p:sp>
        <p:nvSpPr>
          <p:cNvPr id="626" name="Google Shape;626;p7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27" name="Google Shape;627;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8" name="Google Shape;628;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29" name="Google Shape;629;p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30" name="Google Shape;630;p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31" name="Google Shape;631;p7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32" name="Google Shape;632;p7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33" name="Google Shape;633;p7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634" name="Google Shape;634;p7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p7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637" name="Google Shape;637;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8" name="Google Shape;638;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9" name="Google Shape;639;p7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40" name="Google Shape;640;p7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41" name="Google Shape;641;p7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642" name="Google Shape;642;p7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7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45" name="Google Shape;645;p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46" name="Google Shape;646;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47" name="Google Shape;647;p7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48" name="Google Shape;648;p7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649" name="Google Shape;649;p7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50" name="Google Shape;650;p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51" name="Google Shape;651;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652" name="Shape 652"/>
        <p:cNvGrpSpPr/>
        <p:nvPr/>
      </p:nvGrpSpPr>
      <p:grpSpPr>
        <a:xfrm>
          <a:off x="0" y="0"/>
          <a:ext cx="0" cy="0"/>
          <a:chOff x="0" y="0"/>
          <a:chExt cx="0" cy="0"/>
        </a:xfrm>
      </p:grpSpPr>
      <p:sp>
        <p:nvSpPr>
          <p:cNvPr id="653" name="Google Shape;653;p7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54" name="Google Shape;654;p7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55" name="Google Shape;655;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56" name="Google Shape;656;p7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57" name="Google Shape;657;p7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58" name="Google Shape;658;p7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659" name="Shape 659"/>
        <p:cNvGrpSpPr/>
        <p:nvPr/>
      </p:nvGrpSpPr>
      <p:grpSpPr>
        <a:xfrm>
          <a:off x="0" y="0"/>
          <a:ext cx="0" cy="0"/>
          <a:chOff x="0" y="0"/>
          <a:chExt cx="0" cy="0"/>
        </a:xfrm>
      </p:grpSpPr>
      <p:sp>
        <p:nvSpPr>
          <p:cNvPr id="660" name="Google Shape;660;p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61" name="Google Shape;661;p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2" name="Google Shape;662;p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63" name="Google Shape;663;p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4" name="Google Shape;664;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65" name="Google Shape;665;p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6" name="Google Shape;666;p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667" name="Shape 667"/>
        <p:cNvGrpSpPr/>
        <p:nvPr/>
      </p:nvGrpSpPr>
      <p:grpSpPr>
        <a:xfrm>
          <a:off x="0" y="0"/>
          <a:ext cx="0" cy="0"/>
          <a:chOff x="0" y="0"/>
          <a:chExt cx="0" cy="0"/>
        </a:xfrm>
      </p:grpSpPr>
      <p:sp>
        <p:nvSpPr>
          <p:cNvPr id="668" name="Google Shape;668;p8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669" name="Google Shape;669;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70" name="Google Shape;670;p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671" name="Google Shape;671;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2" name="Google Shape;672;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73" name="Google Shape;673;p8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74" name="Google Shape;674;p8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675" name="Google Shape;675;p81"/>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676" name="Shape 676"/>
        <p:cNvGrpSpPr/>
        <p:nvPr/>
      </p:nvGrpSpPr>
      <p:grpSpPr>
        <a:xfrm>
          <a:off x="0" y="0"/>
          <a:ext cx="0" cy="0"/>
          <a:chOff x="0" y="0"/>
          <a:chExt cx="0" cy="0"/>
        </a:xfrm>
      </p:grpSpPr>
      <p:sp>
        <p:nvSpPr>
          <p:cNvPr id="677" name="Google Shape;677;p8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78" name="Google Shape;678;p8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79" name="Google Shape;67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80" name="Shape 680"/>
        <p:cNvGrpSpPr/>
        <p:nvPr/>
      </p:nvGrpSpPr>
      <p:grpSpPr>
        <a:xfrm>
          <a:off x="0" y="0"/>
          <a:ext cx="0" cy="0"/>
          <a:chOff x="0" y="0"/>
          <a:chExt cx="0" cy="0"/>
        </a:xfrm>
      </p:grpSpPr>
      <p:sp>
        <p:nvSpPr>
          <p:cNvPr id="681" name="Google Shape;681;p83"/>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682" name="Google Shape;682;p83"/>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683" name="Google Shape;683;p83"/>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84" name="Shape 684"/>
        <p:cNvGrpSpPr/>
        <p:nvPr/>
      </p:nvGrpSpPr>
      <p:grpSpPr>
        <a:xfrm>
          <a:off x="0" y="0"/>
          <a:ext cx="0" cy="0"/>
          <a:chOff x="0" y="0"/>
          <a:chExt cx="0" cy="0"/>
        </a:xfrm>
      </p:grpSpPr>
      <p:sp>
        <p:nvSpPr>
          <p:cNvPr id="685" name="Google Shape;685;p84"/>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686" name="Google Shape;686;p84"/>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87" name="Google Shape;687;p84"/>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688" name="Shape 688"/>
        <p:cNvGrpSpPr/>
        <p:nvPr/>
      </p:nvGrpSpPr>
      <p:grpSpPr>
        <a:xfrm>
          <a:off x="0" y="0"/>
          <a:ext cx="0" cy="0"/>
          <a:chOff x="0" y="0"/>
          <a:chExt cx="0" cy="0"/>
        </a:xfrm>
      </p:grpSpPr>
      <p:sp>
        <p:nvSpPr>
          <p:cNvPr id="689" name="Google Shape;689;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690" name="Shape 690"/>
        <p:cNvGrpSpPr/>
        <p:nvPr/>
      </p:nvGrpSpPr>
      <p:grpSpPr>
        <a:xfrm>
          <a:off x="0" y="0"/>
          <a:ext cx="0" cy="0"/>
          <a:chOff x="0" y="0"/>
          <a:chExt cx="0" cy="0"/>
        </a:xfrm>
      </p:grpSpPr>
      <p:sp>
        <p:nvSpPr>
          <p:cNvPr id="691" name="Google Shape;691;p8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92" name="Google Shape;692;p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93" name="Google Shape;693;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94" name="Google Shape;694;p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95" name="Google Shape;695;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6" name="Google Shape;696;p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00" name="Shape 700"/>
        <p:cNvGrpSpPr/>
        <p:nvPr/>
      </p:nvGrpSpPr>
      <p:grpSpPr>
        <a:xfrm>
          <a:off x="0" y="0"/>
          <a:ext cx="0" cy="0"/>
          <a:chOff x="0" y="0"/>
          <a:chExt cx="0" cy="0"/>
        </a:xfrm>
      </p:grpSpPr>
      <p:sp>
        <p:nvSpPr>
          <p:cNvPr id="701" name="Google Shape;701;p8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02" name="Google Shape;702;p8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03" name="Google Shape;703;p8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704" name="Google Shape;704;p8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705" name="Google Shape;705;p8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706" name="Google Shape;706;p8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07" name="Google Shape;707;p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08" name="Google Shape;708;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709" name="Shape 709"/>
        <p:cNvGrpSpPr/>
        <p:nvPr/>
      </p:nvGrpSpPr>
      <p:grpSpPr>
        <a:xfrm>
          <a:off x="0" y="0"/>
          <a:ext cx="0" cy="0"/>
          <a:chOff x="0" y="0"/>
          <a:chExt cx="0" cy="0"/>
        </a:xfrm>
      </p:grpSpPr>
      <p:sp>
        <p:nvSpPr>
          <p:cNvPr id="710" name="Google Shape;710;p8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11" name="Google Shape;711;p8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12" name="Google Shape;712;p8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13" name="Google Shape;713;p8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14" name="Google Shape;714;p8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715" name="Google Shape;715;p8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716" name="Google Shape;716;p8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17" name="Google Shape;717;p8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18" name="Google Shape;718;p8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19" name="Google Shape;719;p8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20" name="Google Shape;720;p8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21" name="Google Shape;721;p8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22" name="Google Shape;722;p8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23" name="Google Shape;723;p8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24" name="Google Shape;724;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9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727" name="Google Shape;727;p9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28" name="Google Shape;728;p9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729" name="Google Shape;729;p9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730" name="Google Shape;730;p9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731" name="Google Shape;731;p9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32" name="Google Shape;732;p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3" name="Google Shape;733;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734" name="Shape 734"/>
        <p:cNvGrpSpPr/>
        <p:nvPr/>
      </p:nvGrpSpPr>
      <p:grpSpPr>
        <a:xfrm>
          <a:off x="0" y="0"/>
          <a:ext cx="0" cy="0"/>
          <a:chOff x="0" y="0"/>
          <a:chExt cx="0" cy="0"/>
        </a:xfrm>
      </p:grpSpPr>
      <p:sp>
        <p:nvSpPr>
          <p:cNvPr id="735" name="Google Shape;735;p9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736" name="Google Shape;736;p9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37" name="Google Shape;737;p9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38" name="Google Shape;738;p9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39" name="Google Shape;739;p9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40" name="Google Shape;740;p9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41" name="Google Shape;741;p9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42" name="Google Shape;742;p9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43" name="Google Shape;743;p9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44" name="Google Shape;744;p9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45" name="Google Shape;745;p9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46" name="Google Shape;746;p9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47" name="Google Shape;747;p9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48" name="Google Shape;748;p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49" name="Google Shape;749;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50" name="Shape 750"/>
        <p:cNvGrpSpPr/>
        <p:nvPr/>
      </p:nvGrpSpPr>
      <p:grpSpPr>
        <a:xfrm>
          <a:off x="0" y="0"/>
          <a:ext cx="0" cy="0"/>
          <a:chOff x="0" y="0"/>
          <a:chExt cx="0" cy="0"/>
        </a:xfrm>
      </p:grpSpPr>
      <p:sp>
        <p:nvSpPr>
          <p:cNvPr id="751" name="Google Shape;751;p9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52" name="Google Shape;752;p9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53" name="Google Shape;753;p9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54" name="Google Shape;754;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55" name="Google Shape;755;p9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56" name="Google Shape;756;p9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57" name="Google Shape;757;p9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58" name="Google Shape;758;p9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759" name="Shape 759"/>
        <p:cNvGrpSpPr/>
        <p:nvPr/>
      </p:nvGrpSpPr>
      <p:grpSpPr>
        <a:xfrm>
          <a:off x="0" y="0"/>
          <a:ext cx="0" cy="0"/>
          <a:chOff x="0" y="0"/>
          <a:chExt cx="0" cy="0"/>
        </a:xfrm>
      </p:grpSpPr>
      <p:sp>
        <p:nvSpPr>
          <p:cNvPr id="760" name="Google Shape;760;p9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61" name="Google Shape;761;p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62" name="Google Shape;762;p9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63" name="Google Shape;763;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64" name="Google Shape;764;p9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65" name="Google Shape;765;p9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66" name="Google Shape;766;p9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67" name="Google Shape;767;p9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68" name="Google Shape;768;p9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69" name="Google Shape;769;p9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70" name="Google Shape;770;p9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71" name="Google Shape;771;p9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72" name="Google Shape;772;p9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73" name="Google Shape;773;p9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74" name="Google Shape;774;p9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775" name="Shape 775"/>
        <p:cNvGrpSpPr/>
        <p:nvPr/>
      </p:nvGrpSpPr>
      <p:grpSpPr>
        <a:xfrm>
          <a:off x="0" y="0"/>
          <a:ext cx="0" cy="0"/>
          <a:chOff x="0" y="0"/>
          <a:chExt cx="0" cy="0"/>
        </a:xfrm>
      </p:grpSpPr>
      <p:sp>
        <p:nvSpPr>
          <p:cNvPr id="776" name="Google Shape;776;p9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77" name="Google Shape;777;p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8" name="Google Shape;778;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79" name="Google Shape;779;p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0" name="Google Shape;780;p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781" name="Google Shape;781;p9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82" name="Google Shape;782;p9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no subtitle top">
  <p:cSld name="CUSTOM_2_2">
    <p:bg>
      <p:bgPr>
        <a:blipFill>
          <a:blip r:embed="rId2">
            <a:alphaModFix/>
          </a:blip>
          <a:stretch>
            <a:fillRect/>
          </a:stretch>
        </a:blipFill>
      </p:bgPr>
    </p:bg>
    <p:spTree>
      <p:nvGrpSpPr>
        <p:cNvPr id="783" name="Shape 783"/>
        <p:cNvGrpSpPr/>
        <p:nvPr/>
      </p:nvGrpSpPr>
      <p:grpSpPr>
        <a:xfrm>
          <a:off x="0" y="0"/>
          <a:ext cx="0" cy="0"/>
          <a:chOff x="0" y="0"/>
          <a:chExt cx="0" cy="0"/>
        </a:xfrm>
      </p:grpSpPr>
      <p:sp>
        <p:nvSpPr>
          <p:cNvPr id="784" name="Google Shape;784;p9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85" name="Google Shape;785;p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86" name="Google Shape;786;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87" name="Google Shape;787;p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8" name="Google Shape;788;p95"/>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89" name="Google Shape;789;p9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790" name="Shape 790"/>
        <p:cNvGrpSpPr/>
        <p:nvPr/>
      </p:nvGrpSpPr>
      <p:grpSpPr>
        <a:xfrm>
          <a:off x="0" y="0"/>
          <a:ext cx="0" cy="0"/>
          <a:chOff x="0" y="0"/>
          <a:chExt cx="0" cy="0"/>
        </a:xfrm>
      </p:grpSpPr>
      <p:sp>
        <p:nvSpPr>
          <p:cNvPr id="791" name="Google Shape;791;p9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92" name="Google Shape;792;p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3" name="Google Shape;793;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94" name="Google Shape;794;p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95" name="Google Shape;795;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96" name="Google Shape;796;p9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97" name="Google Shape;797;p9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98" name="Google Shape;798;p9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9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01" name="Google Shape;801;p9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2" name="Google Shape;802;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03" name="Google Shape;803;p9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04" name="Google Shape;804;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05" name="Google Shape;805;p9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06" name="Google Shape;806;p9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07" name="Google Shape;807;p9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808" name="Google Shape;808;p9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809" name="Shape 809"/>
        <p:cNvGrpSpPr/>
        <p:nvPr/>
      </p:nvGrpSpPr>
      <p:grpSpPr>
        <a:xfrm>
          <a:off x="0" y="0"/>
          <a:ext cx="0" cy="0"/>
          <a:chOff x="0" y="0"/>
          <a:chExt cx="0" cy="0"/>
        </a:xfrm>
      </p:grpSpPr>
      <p:sp>
        <p:nvSpPr>
          <p:cNvPr id="810" name="Google Shape;810;p9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811" name="Google Shape;811;p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2" name="Google Shape;812;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3" name="Google Shape;813;p9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14" name="Google Shape;814;p9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15" name="Google Shape;815;p9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816" name="Google Shape;816;p9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817" name="Shape 817"/>
        <p:cNvGrpSpPr/>
        <p:nvPr/>
      </p:nvGrpSpPr>
      <p:grpSpPr>
        <a:xfrm>
          <a:off x="0" y="0"/>
          <a:ext cx="0" cy="0"/>
          <a:chOff x="0" y="0"/>
          <a:chExt cx="0" cy="0"/>
        </a:xfrm>
      </p:grpSpPr>
      <p:sp>
        <p:nvSpPr>
          <p:cNvPr id="818" name="Google Shape;818;p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19" name="Google Shape;819;p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0" name="Google Shape;820;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21" name="Google Shape;821;p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22" name="Google Shape;822;p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823" name="Google Shape;823;p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24" name="Google Shape;824;p9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5" name="Google Shape;825;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826" name="Shape 826"/>
        <p:cNvGrpSpPr/>
        <p:nvPr/>
      </p:nvGrpSpPr>
      <p:grpSpPr>
        <a:xfrm>
          <a:off x="0" y="0"/>
          <a:ext cx="0" cy="0"/>
          <a:chOff x="0" y="0"/>
          <a:chExt cx="0" cy="0"/>
        </a:xfrm>
      </p:grpSpPr>
      <p:sp>
        <p:nvSpPr>
          <p:cNvPr id="827" name="Google Shape;827;p10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28" name="Google Shape;828;p10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29" name="Google Shape;829;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0" name="Google Shape;830;p10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31" name="Google Shape;831;p10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32" name="Shape 832"/>
        <p:cNvGrpSpPr/>
        <p:nvPr/>
      </p:nvGrpSpPr>
      <p:grpSpPr>
        <a:xfrm>
          <a:off x="0" y="0"/>
          <a:ext cx="0" cy="0"/>
          <a:chOff x="0" y="0"/>
          <a:chExt cx="0" cy="0"/>
        </a:xfrm>
      </p:grpSpPr>
      <p:sp>
        <p:nvSpPr>
          <p:cNvPr id="833" name="Google Shape;833;p10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34" name="Google Shape;834;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35" name="Google Shape;835;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36" name="Google Shape;836;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37" name="Google Shape;837;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8" name="Google Shape;838;p1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839" name="Google Shape;839;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40" name="Google Shape;840;p10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841" name="Shape 841"/>
        <p:cNvGrpSpPr/>
        <p:nvPr/>
      </p:nvGrpSpPr>
      <p:grpSpPr>
        <a:xfrm>
          <a:off x="0" y="0"/>
          <a:ext cx="0" cy="0"/>
          <a:chOff x="0" y="0"/>
          <a:chExt cx="0" cy="0"/>
        </a:xfrm>
      </p:grpSpPr>
      <p:sp>
        <p:nvSpPr>
          <p:cNvPr id="842" name="Google Shape;842;p10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43" name="Google Shape;843;p1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4" name="Google Shape;844;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45" name="Google Shape;845;p1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6" name="Google Shape;846;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7" name="Google Shape;847;p10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48" name="Google Shape;848;p10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49" name="Google Shape;849;p10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type="tx">
  <p:cSld name="TITLE_AND_BODY">
    <p:bg>
      <p:bgPr>
        <a:blipFill rotWithShape="1">
          <a:blip r:embed="rId2">
            <a:alphaModFix/>
          </a:blip>
          <a:stretch>
            <a:fillRect b="0" l="0" r="0" t="0"/>
          </a:stretch>
        </a:blipFill>
      </p:bgPr>
    </p:bg>
    <p:spTree>
      <p:nvGrpSpPr>
        <p:cNvPr id="854" name="Shape 854"/>
        <p:cNvGrpSpPr/>
        <p:nvPr/>
      </p:nvGrpSpPr>
      <p:grpSpPr>
        <a:xfrm>
          <a:off x="0" y="0"/>
          <a:ext cx="0" cy="0"/>
          <a:chOff x="0" y="0"/>
          <a:chExt cx="0" cy="0"/>
        </a:xfrm>
      </p:grpSpPr>
      <p:pic>
        <p:nvPicPr>
          <p:cNvPr descr="Shape 165" id="855" name="Google Shape;855;p104"/>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856" name="Google Shape;856;p104"/>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57" name="Google Shape;857;p104"/>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58" name="Google Shape;858;p10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rotWithShape="1">
          <a:blip r:embed="rId2">
            <a:alphaModFix/>
          </a:blip>
          <a:stretch>
            <a:fillRect b="0" l="0" r="0" t="0"/>
          </a:stretch>
        </a:blipFill>
      </p:bgPr>
    </p:bg>
    <p:spTree>
      <p:nvGrpSpPr>
        <p:cNvPr id="859" name="Shape 859"/>
        <p:cNvGrpSpPr/>
        <p:nvPr/>
      </p:nvGrpSpPr>
      <p:grpSpPr>
        <a:xfrm>
          <a:off x="0" y="0"/>
          <a:ext cx="0" cy="0"/>
          <a:chOff x="0" y="0"/>
          <a:chExt cx="0" cy="0"/>
        </a:xfrm>
      </p:grpSpPr>
      <p:sp>
        <p:nvSpPr>
          <p:cNvPr id="860" name="Google Shape;860;p10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861" name="Google Shape;861;p10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62" name="Google Shape;862;p10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80" id="863" name="Google Shape;863;p10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64" name="Google Shape;864;p105"/>
          <p:cNvSpPr txBox="1"/>
          <p:nvPr>
            <p:ph type="title"/>
          </p:nvPr>
        </p:nvSpPr>
        <p:spPr>
          <a:xfrm>
            <a:off x="792000" y="25648"/>
            <a:ext cx="7560000" cy="65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5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65" name="Google Shape;865;p105"/>
          <p:cNvSpPr txBox="1"/>
          <p:nvPr>
            <p:ph idx="1" type="body"/>
          </p:nvPr>
        </p:nvSpPr>
        <p:spPr>
          <a:xfrm>
            <a:off x="826700" y="1244924"/>
            <a:ext cx="7490700" cy="335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66" name="Google Shape;866;p105"/>
          <p:cNvSpPr txBox="1"/>
          <p:nvPr>
            <p:ph idx="12" type="sldNum"/>
          </p:nvPr>
        </p:nvSpPr>
        <p:spPr>
          <a:xfrm>
            <a:off x="103327" y="4731366"/>
            <a:ext cx="393300" cy="3987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bg>
      <p:bgPr>
        <a:blipFill rotWithShape="1">
          <a:blip r:embed="rId2">
            <a:alphaModFix/>
          </a:blip>
          <a:stretch>
            <a:fillRect b="0" l="0" r="0" t="0"/>
          </a:stretch>
        </a:blipFill>
      </p:bgPr>
    </p:bg>
    <p:spTree>
      <p:nvGrpSpPr>
        <p:cNvPr id="867" name="Shape 867"/>
        <p:cNvGrpSpPr/>
        <p:nvPr/>
      </p:nvGrpSpPr>
      <p:grpSpPr>
        <a:xfrm>
          <a:off x="0" y="0"/>
          <a:ext cx="0" cy="0"/>
          <a:chOff x="0" y="0"/>
          <a:chExt cx="0" cy="0"/>
        </a:xfrm>
      </p:grpSpPr>
      <p:sp>
        <p:nvSpPr>
          <p:cNvPr id="868" name="Google Shape;868;p106"/>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869" name="Google Shape;869;p106"/>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70" name="Google Shape;870;p106"/>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71" name="Google Shape;871;p106"/>
          <p:cNvSpPr txBox="1"/>
          <p:nvPr>
            <p:ph idx="12" type="sldNum"/>
          </p:nvPr>
        </p:nvSpPr>
        <p:spPr>
          <a:xfrm>
            <a:off x="6279584" y="4635104"/>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theme" Target="../theme/theme1.xml"/><Relationship Id="rId14" Type="http://schemas.openxmlformats.org/officeDocument/2006/relationships/slideLayout" Target="../slideLayouts/slideLayout3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6" Type="http://schemas.openxmlformats.org/officeDocument/2006/relationships/theme" Target="../theme/theme4.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theme" Target="../theme/theme7.xml"/><Relationship Id="rId14" Type="http://schemas.openxmlformats.org/officeDocument/2006/relationships/slideLayout" Target="../slideLayouts/slideLayout6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1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2.xml"/><Relationship Id="rId10" Type="http://schemas.openxmlformats.org/officeDocument/2006/relationships/slideLayout" Target="../slideLayouts/slideLayout91.xml"/><Relationship Id="rId13" Type="http://schemas.openxmlformats.org/officeDocument/2006/relationships/slideLayout" Target="../slideLayouts/slideLayout94.xml"/><Relationship Id="rId12" Type="http://schemas.openxmlformats.org/officeDocument/2006/relationships/slideLayout" Target="../slideLayouts/slideLayout93.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6" Type="http://schemas.openxmlformats.org/officeDocument/2006/relationships/theme" Target="../theme/theme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136.xml"/><Relationship Id="rId20" Type="http://schemas.openxmlformats.org/officeDocument/2006/relationships/slideLayout" Target="../slideLayouts/slideLayout116.xml"/><Relationship Id="rId42" Type="http://schemas.openxmlformats.org/officeDocument/2006/relationships/slideLayout" Target="../slideLayouts/slideLayout138.xml"/><Relationship Id="rId41" Type="http://schemas.openxmlformats.org/officeDocument/2006/relationships/slideLayout" Target="../slideLayouts/slideLayout137.xml"/><Relationship Id="rId22" Type="http://schemas.openxmlformats.org/officeDocument/2006/relationships/slideLayout" Target="../slideLayouts/slideLayout118.xml"/><Relationship Id="rId44" Type="http://schemas.openxmlformats.org/officeDocument/2006/relationships/theme" Target="../theme/theme3.xml"/><Relationship Id="rId21" Type="http://schemas.openxmlformats.org/officeDocument/2006/relationships/slideLayout" Target="../slideLayouts/slideLayout117.xml"/><Relationship Id="rId43" Type="http://schemas.openxmlformats.org/officeDocument/2006/relationships/slideLayout" Target="../slideLayouts/slideLayout139.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29" Type="http://schemas.openxmlformats.org/officeDocument/2006/relationships/slideLayout" Target="../slideLayouts/slideLayout125.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31" Type="http://schemas.openxmlformats.org/officeDocument/2006/relationships/slideLayout" Target="../slideLayouts/slideLayout127.xml"/><Relationship Id="rId30" Type="http://schemas.openxmlformats.org/officeDocument/2006/relationships/slideLayout" Target="../slideLayouts/slideLayout126.xml"/><Relationship Id="rId11" Type="http://schemas.openxmlformats.org/officeDocument/2006/relationships/slideLayout" Target="../slideLayouts/slideLayout107.xml"/><Relationship Id="rId33" Type="http://schemas.openxmlformats.org/officeDocument/2006/relationships/slideLayout" Target="../slideLayouts/slideLayout129.xml"/><Relationship Id="rId10" Type="http://schemas.openxmlformats.org/officeDocument/2006/relationships/slideLayout" Target="../slideLayouts/slideLayout106.xml"/><Relationship Id="rId32" Type="http://schemas.openxmlformats.org/officeDocument/2006/relationships/slideLayout" Target="../slideLayouts/slideLayout128.xml"/><Relationship Id="rId13" Type="http://schemas.openxmlformats.org/officeDocument/2006/relationships/slideLayout" Target="../slideLayouts/slideLayout109.xml"/><Relationship Id="rId35" Type="http://schemas.openxmlformats.org/officeDocument/2006/relationships/slideLayout" Target="../slideLayouts/slideLayout131.xml"/><Relationship Id="rId12" Type="http://schemas.openxmlformats.org/officeDocument/2006/relationships/slideLayout" Target="../slideLayouts/slideLayout108.xml"/><Relationship Id="rId34" Type="http://schemas.openxmlformats.org/officeDocument/2006/relationships/slideLayout" Target="../slideLayouts/slideLayout130.xml"/><Relationship Id="rId15" Type="http://schemas.openxmlformats.org/officeDocument/2006/relationships/slideLayout" Target="../slideLayouts/slideLayout111.xml"/><Relationship Id="rId37" Type="http://schemas.openxmlformats.org/officeDocument/2006/relationships/slideLayout" Target="../slideLayouts/slideLayout133.xml"/><Relationship Id="rId14" Type="http://schemas.openxmlformats.org/officeDocument/2006/relationships/slideLayout" Target="../slideLayouts/slideLayout110.xml"/><Relationship Id="rId36" Type="http://schemas.openxmlformats.org/officeDocument/2006/relationships/slideLayout" Target="../slideLayouts/slideLayout132.xml"/><Relationship Id="rId17" Type="http://schemas.openxmlformats.org/officeDocument/2006/relationships/slideLayout" Target="../slideLayouts/slideLayout113.xml"/><Relationship Id="rId39" Type="http://schemas.openxmlformats.org/officeDocument/2006/relationships/slideLayout" Target="../slideLayouts/slideLayout135.xml"/><Relationship Id="rId16" Type="http://schemas.openxmlformats.org/officeDocument/2006/relationships/slideLayout" Target="../slideLayouts/slideLayout112.xml"/><Relationship Id="rId38" Type="http://schemas.openxmlformats.org/officeDocument/2006/relationships/slideLayout" Target="../slideLayouts/slideLayout134.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58.xml"/><Relationship Id="rId22" Type="http://schemas.openxmlformats.org/officeDocument/2006/relationships/slideLayout" Target="../slideLayouts/slideLayout160.xml"/><Relationship Id="rId21" Type="http://schemas.openxmlformats.org/officeDocument/2006/relationships/slideLayout" Target="../slideLayouts/slideLayout159.xml"/><Relationship Id="rId24" Type="http://schemas.openxmlformats.org/officeDocument/2006/relationships/slideLayout" Target="../slideLayouts/slideLayout162.xml"/><Relationship Id="rId23" Type="http://schemas.openxmlformats.org/officeDocument/2006/relationships/slideLayout" Target="../slideLayouts/slideLayout161.xml"/><Relationship Id="rId1" Type="http://schemas.openxmlformats.org/officeDocument/2006/relationships/image" Target="../media/image147.png"/><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26" Type="http://schemas.openxmlformats.org/officeDocument/2006/relationships/slideLayout" Target="../slideLayouts/slideLayout164.xml"/><Relationship Id="rId25" Type="http://schemas.openxmlformats.org/officeDocument/2006/relationships/slideLayout" Target="../slideLayouts/slideLayout163.xml"/><Relationship Id="rId27" Type="http://schemas.openxmlformats.org/officeDocument/2006/relationships/theme" Target="../theme/theme6.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3" Type="http://schemas.openxmlformats.org/officeDocument/2006/relationships/slideLayout" Target="../slideLayouts/slideLayout151.xml"/><Relationship Id="rId12" Type="http://schemas.openxmlformats.org/officeDocument/2006/relationships/slideLayout" Target="../slideLayouts/slideLayout150.xml"/><Relationship Id="rId15" Type="http://schemas.openxmlformats.org/officeDocument/2006/relationships/slideLayout" Target="../slideLayouts/slideLayout153.xml"/><Relationship Id="rId14" Type="http://schemas.openxmlformats.org/officeDocument/2006/relationships/slideLayout" Target="../slideLayouts/slideLayout152.xml"/><Relationship Id="rId17" Type="http://schemas.openxmlformats.org/officeDocument/2006/relationships/slideLayout" Target="../slideLayouts/slideLayout155.xml"/><Relationship Id="rId16" Type="http://schemas.openxmlformats.org/officeDocument/2006/relationships/slideLayout" Target="../slideLayouts/slideLayout154.xml"/><Relationship Id="rId19" Type="http://schemas.openxmlformats.org/officeDocument/2006/relationships/slideLayout" Target="../slideLayouts/slideLayout157.xml"/><Relationship Id="rId18"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204.xml"/><Relationship Id="rId20" Type="http://schemas.openxmlformats.org/officeDocument/2006/relationships/slideLayout" Target="../slideLayouts/slideLayout184.xml"/><Relationship Id="rId42" Type="http://schemas.openxmlformats.org/officeDocument/2006/relationships/slideLayout" Target="../slideLayouts/slideLayout206.xml"/><Relationship Id="rId41" Type="http://schemas.openxmlformats.org/officeDocument/2006/relationships/slideLayout" Target="../slideLayouts/slideLayout205.xml"/><Relationship Id="rId22" Type="http://schemas.openxmlformats.org/officeDocument/2006/relationships/slideLayout" Target="../slideLayouts/slideLayout186.xml"/><Relationship Id="rId44" Type="http://schemas.openxmlformats.org/officeDocument/2006/relationships/slideLayout" Target="../slideLayouts/slideLayout208.xml"/><Relationship Id="rId21" Type="http://schemas.openxmlformats.org/officeDocument/2006/relationships/slideLayout" Target="../slideLayouts/slideLayout185.xml"/><Relationship Id="rId43" Type="http://schemas.openxmlformats.org/officeDocument/2006/relationships/slideLayout" Target="../slideLayouts/slideLayout207.xml"/><Relationship Id="rId24" Type="http://schemas.openxmlformats.org/officeDocument/2006/relationships/slideLayout" Target="../slideLayouts/slideLayout188.xml"/><Relationship Id="rId46" Type="http://schemas.openxmlformats.org/officeDocument/2006/relationships/theme" Target="../theme/theme8.xml"/><Relationship Id="rId23" Type="http://schemas.openxmlformats.org/officeDocument/2006/relationships/slideLayout" Target="../slideLayouts/slideLayout187.xml"/><Relationship Id="rId45" Type="http://schemas.openxmlformats.org/officeDocument/2006/relationships/slideLayout" Target="../slideLayouts/slideLayout209.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26" Type="http://schemas.openxmlformats.org/officeDocument/2006/relationships/slideLayout" Target="../slideLayouts/slideLayout190.xml"/><Relationship Id="rId25" Type="http://schemas.openxmlformats.org/officeDocument/2006/relationships/slideLayout" Target="../slideLayouts/slideLayout189.xml"/><Relationship Id="rId28" Type="http://schemas.openxmlformats.org/officeDocument/2006/relationships/slideLayout" Target="../slideLayouts/slideLayout192.xml"/><Relationship Id="rId27" Type="http://schemas.openxmlformats.org/officeDocument/2006/relationships/slideLayout" Target="../slideLayouts/slideLayout191.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29" Type="http://schemas.openxmlformats.org/officeDocument/2006/relationships/slideLayout" Target="../slideLayouts/slideLayout193.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31" Type="http://schemas.openxmlformats.org/officeDocument/2006/relationships/slideLayout" Target="../slideLayouts/slideLayout195.xml"/><Relationship Id="rId30" Type="http://schemas.openxmlformats.org/officeDocument/2006/relationships/slideLayout" Target="../slideLayouts/slideLayout194.xml"/><Relationship Id="rId11" Type="http://schemas.openxmlformats.org/officeDocument/2006/relationships/slideLayout" Target="../slideLayouts/slideLayout175.xml"/><Relationship Id="rId33" Type="http://schemas.openxmlformats.org/officeDocument/2006/relationships/slideLayout" Target="../slideLayouts/slideLayout197.xml"/><Relationship Id="rId10" Type="http://schemas.openxmlformats.org/officeDocument/2006/relationships/slideLayout" Target="../slideLayouts/slideLayout174.xml"/><Relationship Id="rId32" Type="http://schemas.openxmlformats.org/officeDocument/2006/relationships/slideLayout" Target="../slideLayouts/slideLayout196.xml"/><Relationship Id="rId13" Type="http://schemas.openxmlformats.org/officeDocument/2006/relationships/slideLayout" Target="../slideLayouts/slideLayout177.xml"/><Relationship Id="rId35" Type="http://schemas.openxmlformats.org/officeDocument/2006/relationships/slideLayout" Target="../slideLayouts/slideLayout199.xml"/><Relationship Id="rId12" Type="http://schemas.openxmlformats.org/officeDocument/2006/relationships/slideLayout" Target="../slideLayouts/slideLayout176.xml"/><Relationship Id="rId34" Type="http://schemas.openxmlformats.org/officeDocument/2006/relationships/slideLayout" Target="../slideLayouts/slideLayout198.xml"/><Relationship Id="rId15" Type="http://schemas.openxmlformats.org/officeDocument/2006/relationships/slideLayout" Target="../slideLayouts/slideLayout179.xml"/><Relationship Id="rId37" Type="http://schemas.openxmlformats.org/officeDocument/2006/relationships/slideLayout" Target="../slideLayouts/slideLayout201.xml"/><Relationship Id="rId14" Type="http://schemas.openxmlformats.org/officeDocument/2006/relationships/slideLayout" Target="../slideLayouts/slideLayout178.xml"/><Relationship Id="rId36" Type="http://schemas.openxmlformats.org/officeDocument/2006/relationships/slideLayout" Target="../slideLayouts/slideLayout200.xml"/><Relationship Id="rId17" Type="http://schemas.openxmlformats.org/officeDocument/2006/relationships/slideLayout" Target="../slideLayouts/slideLayout181.xml"/><Relationship Id="rId39" Type="http://schemas.openxmlformats.org/officeDocument/2006/relationships/slideLayout" Target="../slideLayouts/slideLayout203.xml"/><Relationship Id="rId16" Type="http://schemas.openxmlformats.org/officeDocument/2006/relationships/slideLayout" Target="../slideLayouts/slideLayout180.xml"/><Relationship Id="rId38" Type="http://schemas.openxmlformats.org/officeDocument/2006/relationships/slideLayout" Target="../slideLayouts/slideLayout202.xml"/><Relationship Id="rId19" Type="http://schemas.openxmlformats.org/officeDocument/2006/relationships/slideLayout" Target="../slideLayouts/slideLayout183.xml"/><Relationship Id="rId18"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2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99" name="Google Shape;99;p2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397" name="Google Shape;397;p5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29" name="Shape 529"/>
        <p:cNvGrpSpPr/>
        <p:nvPr/>
      </p:nvGrpSpPr>
      <p:grpSpPr>
        <a:xfrm>
          <a:off x="0" y="0"/>
          <a:ext cx="0" cy="0"/>
          <a:chOff x="0" y="0"/>
          <a:chExt cx="0" cy="0"/>
        </a:xfrm>
      </p:grpSpPr>
      <p:sp>
        <p:nvSpPr>
          <p:cNvPr id="530" name="Google Shape;530;p6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31" name="Google Shape;531;p6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97" name="Shape 697"/>
        <p:cNvGrpSpPr/>
        <p:nvPr/>
      </p:nvGrpSpPr>
      <p:grpSpPr>
        <a:xfrm>
          <a:off x="0" y="0"/>
          <a:ext cx="0" cy="0"/>
          <a:chOff x="0" y="0"/>
          <a:chExt cx="0" cy="0"/>
        </a:xfrm>
      </p:grpSpPr>
      <p:sp>
        <p:nvSpPr>
          <p:cNvPr id="698" name="Google Shape;698;p8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699" name="Google Shape;699;p8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0" name="Shape 850"/>
        <p:cNvGrpSpPr/>
        <p:nvPr/>
      </p:nvGrpSpPr>
      <p:grpSpPr>
        <a:xfrm>
          <a:off x="0" y="0"/>
          <a:ext cx="0" cy="0"/>
          <a:chOff x="0" y="0"/>
          <a:chExt cx="0" cy="0"/>
        </a:xfrm>
      </p:grpSpPr>
      <p:sp>
        <p:nvSpPr>
          <p:cNvPr id="851" name="Google Shape;851;p10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52" name="Google Shape;852;p103"/>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53" name="Google Shape;853;p10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094" name="Shape 1094"/>
        <p:cNvGrpSpPr/>
        <p:nvPr/>
      </p:nvGrpSpPr>
      <p:grpSpPr>
        <a:xfrm>
          <a:off x="0" y="0"/>
          <a:ext cx="0" cy="0"/>
          <a:chOff x="0" y="0"/>
          <a:chExt cx="0" cy="0"/>
        </a:xfrm>
      </p:grpSpPr>
      <p:sp>
        <p:nvSpPr>
          <p:cNvPr id="1095" name="Google Shape;1095;p147"/>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1096" name="Google Shape;1096;p14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14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48" name="Shape 1248"/>
        <p:cNvGrpSpPr/>
        <p:nvPr/>
      </p:nvGrpSpPr>
      <p:grpSpPr>
        <a:xfrm>
          <a:off x="0" y="0"/>
          <a:ext cx="0" cy="0"/>
          <a:chOff x="0" y="0"/>
          <a:chExt cx="0" cy="0"/>
        </a:xfrm>
      </p:grpSpPr>
      <p:sp>
        <p:nvSpPr>
          <p:cNvPr id="1249" name="Google Shape;1249;p17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0" name="Google Shape;1250;p173"/>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51" name="Google Shape;1251;p17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7" r:id="rId36"/>
    <p:sldLayoutId id="2147483848" r:id="rId37"/>
    <p:sldLayoutId id="2147483849" r:id="rId38"/>
    <p:sldLayoutId id="2147483850" r:id="rId39"/>
    <p:sldLayoutId id="2147483851" r:id="rId40"/>
    <p:sldLayoutId id="2147483852" r:id="rId41"/>
    <p:sldLayoutId id="2147483853" r:id="rId42"/>
    <p:sldLayoutId id="2147483854" r:id="rId43"/>
    <p:sldLayoutId id="2147483855" r:id="rId44"/>
    <p:sldLayoutId id="214748385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 Id="rId3" Type="http://schemas.openxmlformats.org/officeDocument/2006/relationships/image" Target="../media/image2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 Id="rId3" Type="http://schemas.openxmlformats.org/officeDocument/2006/relationships/image" Target="../media/image2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 Id="rId3" Type="http://schemas.openxmlformats.org/officeDocument/2006/relationships/image" Target="../media/image26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 Id="rId3" Type="http://schemas.openxmlformats.org/officeDocument/2006/relationships/image" Target="../media/image276.png"/><Relationship Id="rId4" Type="http://schemas.openxmlformats.org/officeDocument/2006/relationships/image" Target="../media/image279.png"/><Relationship Id="rId5" Type="http://schemas.openxmlformats.org/officeDocument/2006/relationships/image" Target="../media/image26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26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 Id="rId3" Type="http://schemas.openxmlformats.org/officeDocument/2006/relationships/image" Target="../media/image281.png"/><Relationship Id="rId4" Type="http://schemas.openxmlformats.org/officeDocument/2006/relationships/image" Target="../media/image282.png"/><Relationship Id="rId5" Type="http://schemas.openxmlformats.org/officeDocument/2006/relationships/image" Target="../media/image26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 Id="rId3" Type="http://schemas.openxmlformats.org/officeDocument/2006/relationships/image" Target="../media/image26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26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2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0.xml"/><Relationship Id="rId3" Type="http://schemas.openxmlformats.org/officeDocument/2006/relationships/image" Target="../media/image275.png"/><Relationship Id="rId4" Type="http://schemas.openxmlformats.org/officeDocument/2006/relationships/image" Target="../media/image268.png"/><Relationship Id="rId5" Type="http://schemas.openxmlformats.org/officeDocument/2006/relationships/image" Target="../media/image2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1.xml"/><Relationship Id="rId3" Type="http://schemas.openxmlformats.org/officeDocument/2006/relationships/image" Target="../media/image270.png"/><Relationship Id="rId4" Type="http://schemas.openxmlformats.org/officeDocument/2006/relationships/image" Target="../media/image266.png"/><Relationship Id="rId5" Type="http://schemas.openxmlformats.org/officeDocument/2006/relationships/image" Target="../media/image265.png"/><Relationship Id="rId6" Type="http://schemas.openxmlformats.org/officeDocument/2006/relationships/image" Target="../media/image269.png"/><Relationship Id="rId7" Type="http://schemas.openxmlformats.org/officeDocument/2006/relationships/image" Target="../media/image280.png"/><Relationship Id="rId8" Type="http://schemas.openxmlformats.org/officeDocument/2006/relationships/image" Target="../media/image2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2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3.xml"/><Relationship Id="rId3" Type="http://schemas.openxmlformats.org/officeDocument/2006/relationships/image" Target="../media/image2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5.xml"/><Relationship Id="rId3" Type="http://schemas.openxmlformats.org/officeDocument/2006/relationships/image" Target="../media/image212.png"/><Relationship Id="rId4" Type="http://schemas.openxmlformats.org/officeDocument/2006/relationships/image" Target="../media/image2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6.xml"/><Relationship Id="rId3" Type="http://schemas.openxmlformats.org/officeDocument/2006/relationships/image" Target="../media/image212.png"/><Relationship Id="rId4" Type="http://schemas.openxmlformats.org/officeDocument/2006/relationships/image" Target="../media/image2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7.xml"/><Relationship Id="rId3" Type="http://schemas.openxmlformats.org/officeDocument/2006/relationships/image" Target="../media/image212.png"/><Relationship Id="rId4" Type="http://schemas.openxmlformats.org/officeDocument/2006/relationships/image" Target="../media/image2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28.xml"/><Relationship Id="rId3" Type="http://schemas.openxmlformats.org/officeDocument/2006/relationships/image" Target="../media/image215.png"/><Relationship Id="rId4" Type="http://schemas.openxmlformats.org/officeDocument/2006/relationships/image" Target="../media/image217.png"/><Relationship Id="rId9" Type="http://schemas.openxmlformats.org/officeDocument/2006/relationships/image" Target="../media/image222.png"/><Relationship Id="rId5" Type="http://schemas.openxmlformats.org/officeDocument/2006/relationships/image" Target="../media/image216.png"/><Relationship Id="rId6" Type="http://schemas.openxmlformats.org/officeDocument/2006/relationships/image" Target="../media/image219.png"/><Relationship Id="rId7" Type="http://schemas.openxmlformats.org/officeDocument/2006/relationships/image" Target="../media/image218.png"/><Relationship Id="rId8" Type="http://schemas.openxmlformats.org/officeDocument/2006/relationships/image" Target="../media/image2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29.xml"/><Relationship Id="rId3" Type="http://schemas.openxmlformats.org/officeDocument/2006/relationships/image" Target="../media/image221.png"/><Relationship Id="rId4" Type="http://schemas.openxmlformats.org/officeDocument/2006/relationships/image" Target="../media/image223.png"/><Relationship Id="rId9" Type="http://schemas.openxmlformats.org/officeDocument/2006/relationships/image" Target="../media/image226.png"/><Relationship Id="rId5" Type="http://schemas.openxmlformats.org/officeDocument/2006/relationships/image" Target="../media/image231.png"/><Relationship Id="rId6" Type="http://schemas.openxmlformats.org/officeDocument/2006/relationships/image" Target="../media/image225.png"/><Relationship Id="rId7" Type="http://schemas.openxmlformats.org/officeDocument/2006/relationships/image" Target="../media/image228.png"/><Relationship Id="rId8" Type="http://schemas.openxmlformats.org/officeDocument/2006/relationships/image" Target="../media/image229.png"/><Relationship Id="rId11" Type="http://schemas.openxmlformats.org/officeDocument/2006/relationships/image" Target="../media/image227.png"/><Relationship Id="rId10" Type="http://schemas.openxmlformats.org/officeDocument/2006/relationships/image" Target="../media/image232.png"/><Relationship Id="rId13" Type="http://schemas.openxmlformats.org/officeDocument/2006/relationships/image" Target="../media/image236.png"/><Relationship Id="rId12" Type="http://schemas.openxmlformats.org/officeDocument/2006/relationships/image" Target="../media/image2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 Id="rId3" Type="http://schemas.openxmlformats.org/officeDocument/2006/relationships/image" Target="../media/image19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30.xml"/><Relationship Id="rId3" Type="http://schemas.openxmlformats.org/officeDocument/2006/relationships/image" Target="../media/image2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1.xml"/><Relationship Id="rId3" Type="http://schemas.openxmlformats.org/officeDocument/2006/relationships/image" Target="../media/image2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4.xml"/><Relationship Id="rId3" Type="http://schemas.openxmlformats.org/officeDocument/2006/relationships/image" Target="../media/image2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6.xml"/><Relationship Id="rId3" Type="http://schemas.openxmlformats.org/officeDocument/2006/relationships/image" Target="../media/image212.png"/><Relationship Id="rId4" Type="http://schemas.openxmlformats.org/officeDocument/2006/relationships/image" Target="../media/image2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0.xml"/><Relationship Id="rId3" Type="http://schemas.openxmlformats.org/officeDocument/2006/relationships/image" Target="../media/image212.png"/><Relationship Id="rId4" Type="http://schemas.openxmlformats.org/officeDocument/2006/relationships/image" Target="../media/image2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4.xml"/><Relationship Id="rId3" Type="http://schemas.openxmlformats.org/officeDocument/2006/relationships/image" Target="../media/image212.png"/><Relationship Id="rId4" Type="http://schemas.openxmlformats.org/officeDocument/2006/relationships/image" Target="../media/image2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5.xml"/><Relationship Id="rId3" Type="http://schemas.openxmlformats.org/officeDocument/2006/relationships/image" Target="../media/image2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243.png"/><Relationship Id="rId4" Type="http://schemas.openxmlformats.org/officeDocument/2006/relationships/image" Target="../media/image2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201.png"/><Relationship Id="rId4" Type="http://schemas.openxmlformats.org/officeDocument/2006/relationships/image" Target="../media/image203.png"/><Relationship Id="rId9" Type="http://schemas.openxmlformats.org/officeDocument/2006/relationships/image" Target="../media/image207.png"/><Relationship Id="rId5" Type="http://schemas.openxmlformats.org/officeDocument/2006/relationships/image" Target="../media/image202.png"/><Relationship Id="rId6" Type="http://schemas.openxmlformats.org/officeDocument/2006/relationships/image" Target="../media/image205.png"/><Relationship Id="rId7" Type="http://schemas.openxmlformats.org/officeDocument/2006/relationships/image" Target="../media/image204.png"/><Relationship Id="rId8" Type="http://schemas.openxmlformats.org/officeDocument/2006/relationships/image" Target="../media/image20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6.xml"/><Relationship Id="rId3" Type="http://schemas.openxmlformats.org/officeDocument/2006/relationships/image" Target="../media/image246.png"/><Relationship Id="rId4" Type="http://schemas.openxmlformats.org/officeDocument/2006/relationships/image" Target="../media/image2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7.xml"/><Relationship Id="rId3" Type="http://schemas.openxmlformats.org/officeDocument/2006/relationships/image" Target="../media/image245.png"/><Relationship Id="rId4" Type="http://schemas.openxmlformats.org/officeDocument/2006/relationships/image" Target="../media/image239.png"/><Relationship Id="rId5" Type="http://schemas.openxmlformats.org/officeDocument/2006/relationships/image" Target="../media/image244.png"/><Relationship Id="rId6" Type="http://schemas.openxmlformats.org/officeDocument/2006/relationships/image" Target="../media/image2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8.xml"/><Relationship Id="rId3" Type="http://schemas.openxmlformats.org/officeDocument/2006/relationships/image" Target="../media/image2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9.xml"/><Relationship Id="rId3" Type="http://schemas.openxmlformats.org/officeDocument/2006/relationships/image" Target="../media/image240.png"/><Relationship Id="rId4" Type="http://schemas.openxmlformats.org/officeDocument/2006/relationships/image" Target="../media/image238.png"/><Relationship Id="rId5" Type="http://schemas.openxmlformats.org/officeDocument/2006/relationships/image" Target="../media/image2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27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 Id="rId3" Type="http://schemas.openxmlformats.org/officeDocument/2006/relationships/image" Target="../media/image2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 Id="rId3" Type="http://schemas.openxmlformats.org/officeDocument/2006/relationships/image" Target="../media/image2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9.xml"/><Relationship Id="rId3" Type="http://schemas.openxmlformats.org/officeDocument/2006/relationships/image" Target="../media/image257.png"/><Relationship Id="rId4" Type="http://schemas.openxmlformats.org/officeDocument/2006/relationships/image" Target="../media/image254.png"/><Relationship Id="rId5" Type="http://schemas.openxmlformats.org/officeDocument/2006/relationships/image" Target="../media/image2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0.xml"/><Relationship Id="rId3" Type="http://schemas.openxmlformats.org/officeDocument/2006/relationships/image" Target="../media/image247.png"/><Relationship Id="rId4" Type="http://schemas.openxmlformats.org/officeDocument/2006/relationships/image" Target="../media/image2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1.xml"/><Relationship Id="rId3" Type="http://schemas.openxmlformats.org/officeDocument/2006/relationships/image" Target="../media/image2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3.xml"/><Relationship Id="rId3" Type="http://schemas.openxmlformats.org/officeDocument/2006/relationships/image" Target="../media/image2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4.xml"/><Relationship Id="rId3" Type="http://schemas.openxmlformats.org/officeDocument/2006/relationships/image" Target="../media/image2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6.xml"/><Relationship Id="rId3" Type="http://schemas.openxmlformats.org/officeDocument/2006/relationships/image" Target="../media/image252.png"/><Relationship Id="rId4" Type="http://schemas.openxmlformats.org/officeDocument/2006/relationships/image" Target="../media/image253.png"/><Relationship Id="rId5" Type="http://schemas.openxmlformats.org/officeDocument/2006/relationships/image" Target="../media/image2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2.xml"/><Relationship Id="rId3" Type="http://schemas.openxmlformats.org/officeDocument/2006/relationships/image" Target="../media/image2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3.xml"/><Relationship Id="rId3" Type="http://schemas.openxmlformats.org/officeDocument/2006/relationships/image" Target="../media/image2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6.xml"/><Relationship Id="rId3" Type="http://schemas.openxmlformats.org/officeDocument/2006/relationships/image" Target="../media/image2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7.xml"/><Relationship Id="rId3" Type="http://schemas.openxmlformats.org/officeDocument/2006/relationships/image" Target="../media/image258.png"/><Relationship Id="rId4" Type="http://schemas.openxmlformats.org/officeDocument/2006/relationships/image" Target="../media/image2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8.xml"/><Relationship Id="rId3" Type="http://schemas.openxmlformats.org/officeDocument/2006/relationships/image" Target="../media/image258.png"/><Relationship Id="rId4" Type="http://schemas.openxmlformats.org/officeDocument/2006/relationships/image" Target="../media/image2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274.png"/><Relationship Id="rId4" Type="http://schemas.openxmlformats.org/officeDocument/2006/relationships/image" Target="../media/image271.png"/><Relationship Id="rId5" Type="http://schemas.openxmlformats.org/officeDocument/2006/relationships/image" Target="../media/image2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 Id="rId3" Type="http://schemas.openxmlformats.org/officeDocument/2006/relationships/image" Target="../media/image267.png"/><Relationship Id="rId4" Type="http://schemas.openxmlformats.org/officeDocument/2006/relationships/image" Target="../media/image273.png"/><Relationship Id="rId5" Type="http://schemas.openxmlformats.org/officeDocument/2006/relationships/image" Target="../media/image2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2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 Id="rId3" Type="http://schemas.openxmlformats.org/officeDocument/2006/relationships/image" Target="../media/image2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 Id="rId3" Type="http://schemas.openxmlformats.org/officeDocument/2006/relationships/image" Target="../media/image26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 Id="rId3" Type="http://schemas.openxmlformats.org/officeDocument/2006/relationships/image" Target="../media/image2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2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7.xml"/><Relationship Id="rId3" Type="http://schemas.openxmlformats.org/officeDocument/2006/relationships/image" Target="../media/image2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8.xml"/><Relationship Id="rId3" Type="http://schemas.openxmlformats.org/officeDocument/2006/relationships/image" Target="../media/image26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 Id="rId3" Type="http://schemas.openxmlformats.org/officeDocument/2006/relationships/image" Target="../media/image272.png"/><Relationship Id="rId4" Type="http://schemas.openxmlformats.org/officeDocument/2006/relationships/image" Target="../media/image2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219"/>
          <p:cNvSpPr txBox="1"/>
          <p:nvPr>
            <p:ph idx="2" type="subTitle"/>
          </p:nvPr>
        </p:nvSpPr>
        <p:spPr>
          <a:xfrm>
            <a:off x="4245394" y="2920600"/>
            <a:ext cx="3334800" cy="114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TECHNICAL OVERVIEW</a:t>
            </a:r>
            <a:endParaRPr/>
          </a:p>
        </p:txBody>
      </p:sp>
      <p:sp>
        <p:nvSpPr>
          <p:cNvPr id="1509" name="Google Shape;1509;p2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10" name="Google Shape;1510;p219"/>
          <p:cNvSpPr txBox="1"/>
          <p:nvPr>
            <p:ph type="title"/>
          </p:nvPr>
        </p:nvSpPr>
        <p:spPr>
          <a:xfrm>
            <a:off x="4245394" y="1355420"/>
            <a:ext cx="4302300" cy="14469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a:t>OPENSHIFT CONTAINER PLATFORM</a:t>
            </a:r>
            <a:endParaRPr/>
          </a:p>
        </p:txBody>
      </p:sp>
      <p:sp>
        <p:nvSpPr>
          <p:cNvPr id="1511" name="Google Shape;1511;p21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p>
            <a:pPr indent="0" lvl="0" marL="0" rtl="0" algn="l">
              <a:spcBef>
                <a:spcPts val="0"/>
              </a:spcBef>
              <a:spcAft>
                <a:spcPts val="0"/>
              </a:spcAft>
              <a:buNone/>
            </a:pPr>
            <a:r>
              <a:t/>
            </a:r>
            <a:endParaRPr/>
          </a:p>
        </p:txBody>
      </p:sp>
      <p:sp>
        <p:nvSpPr>
          <p:cNvPr id="1512" name="Google Shape;1512;p219"/>
          <p:cNvSpPr txBox="1"/>
          <p:nvPr/>
        </p:nvSpPr>
        <p:spPr>
          <a:xfrm>
            <a:off x="4245391" y="4292800"/>
            <a:ext cx="3253200" cy="88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Overpass Light"/>
                <a:ea typeface="Overpass Light"/>
                <a:cs typeface="Overpass Light"/>
                <a:sym typeface="Overpass Light"/>
              </a:rPr>
              <a:t>PRESENTER NAME</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PRESENTER TITLE</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DATE</a:t>
            </a:r>
            <a:endParaRPr>
              <a:latin typeface="Overpass Light"/>
              <a:ea typeface="Overpass Light"/>
              <a:cs typeface="Overpass Light"/>
              <a:sym typeface="Overpas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2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81" name="Google Shape;1681;p2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2" name="Google Shape;1682;p228"/>
          <p:cNvSpPr/>
          <p:nvPr/>
        </p:nvSpPr>
        <p:spPr>
          <a:xfrm>
            <a:off x="2127387" y="2142850"/>
            <a:ext cx="2488500" cy="19824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683" name="Google Shape;1683;p228"/>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 images are stored in </a:t>
            </a:r>
            <a:br>
              <a:rPr lang="en" sz="2800">
                <a:latin typeface="Overpass"/>
                <a:ea typeface="Overpass"/>
                <a:cs typeface="Overpass"/>
                <a:sym typeface="Overpass"/>
              </a:rPr>
            </a:br>
            <a:r>
              <a:rPr lang="en" sz="2800">
                <a:latin typeface="Overpass"/>
                <a:ea typeface="Overpass"/>
                <a:cs typeface="Overpass"/>
                <a:sym typeface="Overpass"/>
              </a:rPr>
              <a:t>an image registry</a:t>
            </a:r>
            <a:endParaRPr sz="2800">
              <a:latin typeface="Overpass"/>
              <a:ea typeface="Overpass"/>
              <a:cs typeface="Overpass"/>
              <a:sym typeface="Overpass"/>
            </a:endParaRPr>
          </a:p>
        </p:txBody>
      </p:sp>
      <p:cxnSp>
        <p:nvCxnSpPr>
          <p:cNvPr id="1684" name="Google Shape;1684;p228"/>
          <p:cNvCxnSpPr/>
          <p:nvPr/>
        </p:nvCxnSpPr>
        <p:spPr>
          <a:xfrm>
            <a:off x="4613313" y="3251401"/>
            <a:ext cx="1662900" cy="0"/>
          </a:xfrm>
          <a:prstGeom prst="straightConnector1">
            <a:avLst/>
          </a:prstGeom>
          <a:noFill/>
          <a:ln cap="flat" cmpd="sng" w="9525">
            <a:solidFill>
              <a:srgbClr val="666666"/>
            </a:solidFill>
            <a:prstDash val="solid"/>
            <a:round/>
            <a:headEnd len="med" w="med" type="none"/>
            <a:tailEnd len="med" w="med" type="triangle"/>
          </a:ln>
        </p:spPr>
      </p:cxnSp>
      <p:sp>
        <p:nvSpPr>
          <p:cNvPr id="1685" name="Google Shape;1685;p228"/>
          <p:cNvSpPr/>
          <p:nvPr/>
        </p:nvSpPr>
        <p:spPr>
          <a:xfrm>
            <a:off x="6276213" y="2930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86" name="Google Shape;1686;p228"/>
          <p:cNvSpPr/>
          <p:nvPr/>
        </p:nvSpPr>
        <p:spPr>
          <a:xfrm>
            <a:off x="225905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87" name="Google Shape;1687;p228"/>
          <p:cNvSpPr/>
          <p:nvPr/>
        </p:nvSpPr>
        <p:spPr>
          <a:xfrm>
            <a:off x="3028075"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88" name="Google Shape;1688;p228"/>
          <p:cNvSpPr/>
          <p:nvPr/>
        </p:nvSpPr>
        <p:spPr>
          <a:xfrm>
            <a:off x="379710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89" name="Google Shape;1689;p228"/>
          <p:cNvSpPr/>
          <p:nvPr/>
        </p:nvSpPr>
        <p:spPr>
          <a:xfrm>
            <a:off x="225905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90" name="Google Shape;1690;p228"/>
          <p:cNvSpPr/>
          <p:nvPr/>
        </p:nvSpPr>
        <p:spPr>
          <a:xfrm>
            <a:off x="3028075"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91" name="Google Shape;1691;p228"/>
          <p:cNvSpPr/>
          <p:nvPr/>
        </p:nvSpPr>
        <p:spPr>
          <a:xfrm>
            <a:off x="379710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8" name="Shape 3718"/>
        <p:cNvGrpSpPr/>
        <p:nvPr/>
      </p:nvGrpSpPr>
      <p:grpSpPr>
        <a:xfrm>
          <a:off x="0" y="0"/>
          <a:ext cx="0" cy="0"/>
          <a:chOff x="0" y="0"/>
          <a:chExt cx="0" cy="0"/>
        </a:xfrm>
      </p:grpSpPr>
      <p:sp>
        <p:nvSpPr>
          <p:cNvPr id="3719" name="Google Shape;3719;p318"/>
          <p:cNvSpPr txBox="1"/>
          <p:nvPr>
            <p:ph idx="1" type="body"/>
          </p:nvPr>
        </p:nvSpPr>
        <p:spPr>
          <a:xfrm>
            <a:off x="826625" y="1239725"/>
            <a:ext cx="4172700" cy="2967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NodePort binds a service to a unique port on all the nodes</a:t>
            </a:r>
            <a:endParaRPr/>
          </a:p>
          <a:p>
            <a:pPr indent="-292100" lvl="0" marL="457200" rtl="0" algn="l">
              <a:spcBef>
                <a:spcPts val="1000"/>
              </a:spcBef>
              <a:spcAft>
                <a:spcPts val="0"/>
              </a:spcAft>
              <a:buSzPts val="1000"/>
              <a:buChar char="●"/>
            </a:pPr>
            <a:r>
              <a:rPr lang="en"/>
              <a:t>Traffic received on any node redirects to a node with the running service</a:t>
            </a:r>
            <a:endParaRPr/>
          </a:p>
          <a:p>
            <a:pPr indent="-292100" lvl="0" marL="457200" rtl="0" algn="l">
              <a:spcBef>
                <a:spcPts val="1600"/>
              </a:spcBef>
              <a:spcAft>
                <a:spcPts val="0"/>
              </a:spcAft>
              <a:buSzPts val="1000"/>
              <a:buChar char="●"/>
            </a:pPr>
            <a:r>
              <a:rPr lang="en"/>
              <a:t>Ports in 30K-60K range which usually differs from the service</a:t>
            </a:r>
            <a:endParaRPr/>
          </a:p>
          <a:p>
            <a:pPr indent="-292100" lvl="0" marL="457200" rtl="0" algn="l">
              <a:lnSpc>
                <a:spcPct val="115000"/>
              </a:lnSpc>
              <a:spcBef>
                <a:spcPts val="1600"/>
              </a:spcBef>
              <a:spcAft>
                <a:spcPts val="1600"/>
              </a:spcAft>
              <a:buSzPts val="1000"/>
              <a:buChar char="●"/>
            </a:pPr>
            <a:r>
              <a:rPr lang="en"/>
              <a:t>Firewall rules must allow traffic to all nodes on the specific port</a:t>
            </a:r>
            <a:endParaRPr/>
          </a:p>
        </p:txBody>
      </p:sp>
      <p:sp>
        <p:nvSpPr>
          <p:cNvPr id="3720" name="Google Shape;3720;p31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1" name="Google Shape;3721;p3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EXTERNAL TRAFFIC TO A SERVICE </a:t>
            </a:r>
            <a:br>
              <a:rPr lang="en"/>
            </a:br>
            <a:r>
              <a:rPr lang="en"/>
              <a:t>ON A RANDOM PORT WITH NODEPORT</a:t>
            </a:r>
            <a:endParaRPr/>
          </a:p>
        </p:txBody>
      </p:sp>
      <p:grpSp>
        <p:nvGrpSpPr>
          <p:cNvPr id="3722" name="Google Shape;3722;p318"/>
          <p:cNvGrpSpPr/>
          <p:nvPr/>
        </p:nvGrpSpPr>
        <p:grpSpPr>
          <a:xfrm>
            <a:off x="7026325" y="3426675"/>
            <a:ext cx="800400" cy="1110000"/>
            <a:chOff x="7178725" y="3426675"/>
            <a:chExt cx="800400" cy="1110000"/>
          </a:xfrm>
        </p:grpSpPr>
        <p:sp>
          <p:nvSpPr>
            <p:cNvPr id="3723" name="Google Shape;3723;p318"/>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724" name="Google Shape;3724;p318"/>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192.10.0.12</a:t>
              </a:r>
              <a:endParaRPr sz="900"/>
            </a:p>
          </p:txBody>
        </p:sp>
      </p:grpSp>
      <p:grpSp>
        <p:nvGrpSpPr>
          <p:cNvPr id="3725" name="Google Shape;3725;p318"/>
          <p:cNvGrpSpPr/>
          <p:nvPr/>
        </p:nvGrpSpPr>
        <p:grpSpPr>
          <a:xfrm>
            <a:off x="6111925" y="3426675"/>
            <a:ext cx="800400" cy="1110000"/>
            <a:chOff x="6264325" y="3426675"/>
            <a:chExt cx="800400" cy="1110000"/>
          </a:xfrm>
        </p:grpSpPr>
        <p:sp>
          <p:nvSpPr>
            <p:cNvPr id="3726" name="Google Shape;3726;p318"/>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727" name="Google Shape;3727;p318"/>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192.10.0.11</a:t>
              </a:r>
              <a:endParaRPr sz="900"/>
            </a:p>
          </p:txBody>
        </p:sp>
      </p:grpSp>
      <p:grpSp>
        <p:nvGrpSpPr>
          <p:cNvPr id="3728" name="Google Shape;3728;p318"/>
          <p:cNvGrpSpPr/>
          <p:nvPr/>
        </p:nvGrpSpPr>
        <p:grpSpPr>
          <a:xfrm>
            <a:off x="5197525" y="3426675"/>
            <a:ext cx="800400" cy="1110000"/>
            <a:chOff x="5349925" y="3426675"/>
            <a:chExt cx="800400" cy="1110000"/>
          </a:xfrm>
        </p:grpSpPr>
        <p:sp>
          <p:nvSpPr>
            <p:cNvPr id="3729" name="Google Shape;3729;p318"/>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730" name="Google Shape;3730;p318"/>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FF0000"/>
                  </a:solidFill>
                  <a:latin typeface="Proxima Nova"/>
                  <a:ea typeface="Proxima Nova"/>
                  <a:cs typeface="Proxima Nova"/>
                  <a:sym typeface="Proxima Nova"/>
                </a:rPr>
                <a:t>192.10.0.10</a:t>
              </a:r>
              <a:endParaRPr sz="900">
                <a:solidFill>
                  <a:srgbClr val="FF0000"/>
                </a:solidFill>
              </a:endParaRPr>
            </a:p>
          </p:txBody>
        </p:sp>
      </p:grpSp>
      <p:sp>
        <p:nvSpPr>
          <p:cNvPr id="3731" name="Google Shape;3731;p318"/>
          <p:cNvSpPr/>
          <p:nvPr/>
        </p:nvSpPr>
        <p:spPr>
          <a:xfrm>
            <a:off x="5773275" y="2561097"/>
            <a:ext cx="1471800" cy="5040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sz="8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3732" name="Google Shape;3732;p318"/>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3733" name="Google Shape;3733;p318"/>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3734" name="Google Shape;3734;p318"/>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3735" name="Google Shape;3735;p318"/>
          <p:cNvCxnSpPr>
            <a:stCxn id="3731" idx="2"/>
            <a:endCxn id="3732" idx="0"/>
          </p:cNvCxnSpPr>
          <p:nvPr/>
        </p:nvCxnSpPr>
        <p:spPr>
          <a:xfrm rot="5400000">
            <a:off x="5821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3736" name="Google Shape;3736;p318"/>
          <p:cNvCxnSpPr>
            <a:stCxn id="3731" idx="2"/>
            <a:endCxn id="3733" idx="0"/>
          </p:cNvCxnSpPr>
          <p:nvPr/>
        </p:nvCxnSpPr>
        <p:spPr>
          <a:xfrm flipH="1" rot="-5400000">
            <a:off x="6277575" y="3296697"/>
            <a:ext cx="463800" cy="6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3737" name="Google Shape;3737;p318"/>
          <p:cNvCxnSpPr>
            <a:stCxn id="3731" idx="2"/>
            <a:endCxn id="3734" idx="0"/>
          </p:cNvCxnSpPr>
          <p:nvPr/>
        </p:nvCxnSpPr>
        <p:spPr>
          <a:xfrm flipH="1" rot="-5400000">
            <a:off x="6733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sp>
        <p:nvSpPr>
          <p:cNvPr id="3738" name="Google Shape;3738;p318"/>
          <p:cNvSpPr txBox="1"/>
          <p:nvPr/>
        </p:nvSpPr>
        <p:spPr>
          <a:xfrm>
            <a:off x="6492900" y="1851600"/>
            <a:ext cx="11085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192.10.0.10:31421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800">
                <a:solidFill>
                  <a:srgbClr val="FF0000"/>
                </a:solidFill>
                <a:latin typeface="Proxima Nova"/>
                <a:ea typeface="Proxima Nova"/>
                <a:cs typeface="Proxima Nova"/>
                <a:sym typeface="Proxima Nova"/>
              </a:rPr>
              <a:t>192.10.0.11:31421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800">
                <a:solidFill>
                  <a:srgbClr val="FF0000"/>
                </a:solidFill>
                <a:latin typeface="Proxima Nova"/>
                <a:ea typeface="Proxima Nova"/>
                <a:cs typeface="Proxima Nova"/>
                <a:sym typeface="Proxima Nova"/>
              </a:rPr>
              <a:t>192.10.0.12:31421</a:t>
            </a:r>
            <a:endParaRPr sz="800">
              <a:solidFill>
                <a:srgbClr val="FF0000"/>
              </a:solidFill>
              <a:latin typeface="Proxima Nova"/>
              <a:ea typeface="Proxima Nova"/>
              <a:cs typeface="Proxima Nova"/>
              <a:sym typeface="Proxima Nova"/>
            </a:endParaRPr>
          </a:p>
        </p:txBody>
      </p:sp>
      <p:sp>
        <p:nvSpPr>
          <p:cNvPr id="3739" name="Google Shape;3739;p318"/>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3740" name="Google Shape;3740;p318"/>
          <p:cNvCxnSpPr>
            <a:stCxn id="3739" idx="2"/>
            <a:endCxn id="3731" idx="0"/>
          </p:cNvCxnSpPr>
          <p:nvPr/>
        </p:nvCxnSpPr>
        <p:spPr>
          <a:xfrm rot="5400000">
            <a:off x="6177025" y="2225950"/>
            <a:ext cx="667200" cy="3000"/>
          </a:xfrm>
          <a:prstGeom prst="bentConnector3">
            <a:avLst>
              <a:gd fmla="val 50004" name="adj1"/>
            </a:avLst>
          </a:prstGeom>
          <a:noFill/>
          <a:ln cap="flat" cmpd="sng" w="9525">
            <a:solidFill>
              <a:srgbClr val="666666"/>
            </a:solidFill>
            <a:prstDash val="solid"/>
            <a:round/>
            <a:headEnd len="med" w="med" type="none"/>
            <a:tailEnd len="med" w="med" type="triangle"/>
          </a:ln>
        </p:spPr>
      </p:cxnSp>
      <p:pic>
        <p:nvPicPr>
          <p:cNvPr id="3741" name="Google Shape;3741;p318"/>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5" name="Shape 3745"/>
        <p:cNvGrpSpPr/>
        <p:nvPr/>
      </p:nvGrpSpPr>
      <p:grpSpPr>
        <a:xfrm>
          <a:off x="0" y="0"/>
          <a:ext cx="0" cy="0"/>
          <a:chOff x="0" y="0"/>
          <a:chExt cx="0" cy="0"/>
        </a:xfrm>
      </p:grpSpPr>
      <p:grpSp>
        <p:nvGrpSpPr>
          <p:cNvPr id="3746" name="Google Shape;3746;p319"/>
          <p:cNvGrpSpPr/>
          <p:nvPr/>
        </p:nvGrpSpPr>
        <p:grpSpPr>
          <a:xfrm>
            <a:off x="7026325" y="3426675"/>
            <a:ext cx="800400" cy="1110000"/>
            <a:chOff x="7178725" y="3426675"/>
            <a:chExt cx="800400" cy="1110000"/>
          </a:xfrm>
        </p:grpSpPr>
        <p:sp>
          <p:nvSpPr>
            <p:cNvPr id="3747" name="Google Shape;3747;p319"/>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748" name="Google Shape;3748;p319"/>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192.10.0.12</a:t>
              </a:r>
              <a:endParaRPr sz="900"/>
            </a:p>
          </p:txBody>
        </p:sp>
      </p:grpSp>
      <p:grpSp>
        <p:nvGrpSpPr>
          <p:cNvPr id="3749" name="Google Shape;3749;p319"/>
          <p:cNvGrpSpPr/>
          <p:nvPr/>
        </p:nvGrpSpPr>
        <p:grpSpPr>
          <a:xfrm>
            <a:off x="6111925" y="3426675"/>
            <a:ext cx="800400" cy="1110000"/>
            <a:chOff x="6264325" y="3426675"/>
            <a:chExt cx="800400" cy="1110000"/>
          </a:xfrm>
        </p:grpSpPr>
        <p:sp>
          <p:nvSpPr>
            <p:cNvPr id="3750" name="Google Shape;3750;p319"/>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751" name="Google Shape;3751;p319"/>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192.10.0.11</a:t>
              </a:r>
              <a:endParaRPr sz="900"/>
            </a:p>
          </p:txBody>
        </p:sp>
      </p:grpSp>
      <p:grpSp>
        <p:nvGrpSpPr>
          <p:cNvPr id="3752" name="Google Shape;3752;p319"/>
          <p:cNvGrpSpPr/>
          <p:nvPr/>
        </p:nvGrpSpPr>
        <p:grpSpPr>
          <a:xfrm>
            <a:off x="5197525" y="3426675"/>
            <a:ext cx="800400" cy="1110000"/>
            <a:chOff x="5349925" y="3426675"/>
            <a:chExt cx="800400" cy="1110000"/>
          </a:xfrm>
        </p:grpSpPr>
        <p:sp>
          <p:nvSpPr>
            <p:cNvPr id="3753" name="Google Shape;3753;p319"/>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754" name="Google Shape;3754;p319"/>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192.10.0.10</a:t>
              </a:r>
              <a:endParaRPr sz="900"/>
            </a:p>
          </p:txBody>
        </p:sp>
      </p:grpSp>
      <p:sp>
        <p:nvSpPr>
          <p:cNvPr id="3755" name="Google Shape;3755;p3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56" name="Google Shape;3756;p3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EXTERNAL TRAFFIC TO A SERVICE </a:t>
            </a:r>
            <a:br>
              <a:rPr lang="en"/>
            </a:br>
            <a:r>
              <a:rPr lang="en"/>
              <a:t>ON ANY PORT WITH INGRESS</a:t>
            </a:r>
            <a:endParaRPr/>
          </a:p>
        </p:txBody>
      </p:sp>
      <p:sp>
        <p:nvSpPr>
          <p:cNvPr id="3757" name="Google Shape;3757;p319"/>
          <p:cNvSpPr/>
          <p:nvPr/>
        </p:nvSpPr>
        <p:spPr>
          <a:xfrm>
            <a:off x="5773275" y="2389938"/>
            <a:ext cx="1471800" cy="6753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b="1"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EXT IP: </a:t>
            </a:r>
            <a:r>
              <a:rPr lang="en" sz="800">
                <a:solidFill>
                  <a:srgbClr val="EA9999"/>
                </a:solidFill>
                <a:latin typeface="Proxima Nova"/>
                <a:ea typeface="Proxima Nova"/>
                <a:cs typeface="Proxima Nova"/>
                <a:sym typeface="Proxima Nova"/>
              </a:rPr>
              <a:t>200.1.0.10:90</a:t>
            </a:r>
            <a:endParaRPr sz="800">
              <a:solidFill>
                <a:srgbClr val="EA9999"/>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3758" name="Google Shape;3758;p319"/>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3759" name="Google Shape;3759;p319"/>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3760" name="Google Shape;3760;p319"/>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3761" name="Google Shape;3761;p319"/>
          <p:cNvCxnSpPr>
            <a:stCxn id="3757" idx="2"/>
            <a:endCxn id="3758" idx="0"/>
          </p:cNvCxnSpPr>
          <p:nvPr/>
        </p:nvCxnSpPr>
        <p:spPr>
          <a:xfrm rot="5400000">
            <a:off x="5821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762" name="Google Shape;3762;p319"/>
          <p:cNvCxnSpPr>
            <a:stCxn id="3757" idx="2"/>
            <a:endCxn id="3759" idx="0"/>
          </p:cNvCxnSpPr>
          <p:nvPr/>
        </p:nvCxnSpPr>
        <p:spPr>
          <a:xfrm flipH="1" rot="-5400000">
            <a:off x="6277725" y="3296688"/>
            <a:ext cx="463500" cy="6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763" name="Google Shape;3763;p319"/>
          <p:cNvCxnSpPr>
            <a:stCxn id="3757" idx="2"/>
            <a:endCxn id="3760" idx="0"/>
          </p:cNvCxnSpPr>
          <p:nvPr/>
        </p:nvCxnSpPr>
        <p:spPr>
          <a:xfrm flipH="1" rot="-5400000">
            <a:off x="6733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3764" name="Google Shape;3764;p319"/>
          <p:cNvSpPr txBox="1"/>
          <p:nvPr/>
        </p:nvSpPr>
        <p:spPr>
          <a:xfrm>
            <a:off x="6492910" y="1927799"/>
            <a:ext cx="11085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200.1.0.10:90</a:t>
            </a:r>
            <a:endParaRPr sz="800">
              <a:solidFill>
                <a:srgbClr val="FF0000"/>
              </a:solidFill>
              <a:latin typeface="Proxima Nova"/>
              <a:ea typeface="Proxima Nova"/>
              <a:cs typeface="Proxima Nova"/>
              <a:sym typeface="Proxima Nova"/>
            </a:endParaRPr>
          </a:p>
        </p:txBody>
      </p:sp>
      <p:sp>
        <p:nvSpPr>
          <p:cNvPr id="3765" name="Google Shape;3765;p319"/>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3766" name="Google Shape;3766;p319"/>
          <p:cNvCxnSpPr>
            <a:stCxn id="3765" idx="2"/>
            <a:endCxn id="3757" idx="0"/>
          </p:cNvCxnSpPr>
          <p:nvPr/>
        </p:nvCxnSpPr>
        <p:spPr>
          <a:xfrm rot="5400000">
            <a:off x="6262525" y="2140450"/>
            <a:ext cx="496200" cy="30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3767" name="Google Shape;3767;p319"/>
          <p:cNvSpPr txBox="1"/>
          <p:nvPr>
            <p:ph idx="1" type="body"/>
          </p:nvPr>
        </p:nvSpPr>
        <p:spPr>
          <a:xfrm>
            <a:off x="799225" y="1087950"/>
            <a:ext cx="3975000" cy="2967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Access a service with an external IP on any TCP/UDP port, such as</a:t>
            </a:r>
            <a:endParaRPr/>
          </a:p>
          <a:p>
            <a:pPr indent="-292100" lvl="1" marL="914400" rtl="0" algn="l">
              <a:spcBef>
                <a:spcPts val="600"/>
              </a:spcBef>
              <a:spcAft>
                <a:spcPts val="0"/>
              </a:spcAft>
              <a:buSzPts val="1000"/>
              <a:buChar char="○"/>
            </a:pPr>
            <a:r>
              <a:rPr lang="en"/>
              <a:t>Databases</a:t>
            </a:r>
            <a:endParaRPr/>
          </a:p>
          <a:p>
            <a:pPr indent="-292100" lvl="1" marL="914400" rtl="0" algn="l">
              <a:spcBef>
                <a:spcPts val="1600"/>
              </a:spcBef>
              <a:spcAft>
                <a:spcPts val="0"/>
              </a:spcAft>
              <a:buSzPts val="1000"/>
              <a:buChar char="○"/>
            </a:pPr>
            <a:r>
              <a:rPr lang="en"/>
              <a:t>Message Brokers</a:t>
            </a:r>
            <a:endParaRPr/>
          </a:p>
          <a:p>
            <a:pPr indent="-292100" lvl="0" marL="457200" rtl="0" algn="l">
              <a:lnSpc>
                <a:spcPct val="115000"/>
              </a:lnSpc>
              <a:spcBef>
                <a:spcPts val="1600"/>
              </a:spcBef>
              <a:spcAft>
                <a:spcPts val="0"/>
              </a:spcAft>
              <a:buSzPts val="1000"/>
              <a:buChar char="●"/>
            </a:pPr>
            <a:r>
              <a:rPr lang="en"/>
              <a:t>Automatic IP allocation from a predefined pool using Ingress IP Self-Service</a:t>
            </a:r>
            <a:endParaRPr/>
          </a:p>
          <a:p>
            <a:pPr indent="-292100" lvl="0" marL="457200" rtl="0" algn="l">
              <a:lnSpc>
                <a:spcPct val="115000"/>
              </a:lnSpc>
              <a:spcBef>
                <a:spcPts val="1600"/>
              </a:spcBef>
              <a:spcAft>
                <a:spcPts val="0"/>
              </a:spcAft>
              <a:buSzPts val="1000"/>
              <a:buChar char="●"/>
            </a:pPr>
            <a:r>
              <a:rPr lang="en"/>
              <a:t>IP failover pods provide high availability for the IP pool</a:t>
            </a:r>
            <a:endParaRPr/>
          </a:p>
          <a:p>
            <a:pPr indent="0" lvl="0" marL="0" rtl="0" algn="l">
              <a:lnSpc>
                <a:spcPct val="115000"/>
              </a:lnSpc>
              <a:spcBef>
                <a:spcPts val="1600"/>
              </a:spcBef>
              <a:spcAft>
                <a:spcPts val="1600"/>
              </a:spcAft>
              <a:buNone/>
            </a:pPr>
            <a:r>
              <a:t/>
            </a:r>
            <a:endParaRPr/>
          </a:p>
        </p:txBody>
      </p:sp>
      <p:pic>
        <p:nvPicPr>
          <p:cNvPr id="3768" name="Google Shape;3768;p319"/>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2" name="Shape 3772"/>
        <p:cNvGrpSpPr/>
        <p:nvPr/>
      </p:nvGrpSpPr>
      <p:grpSpPr>
        <a:xfrm>
          <a:off x="0" y="0"/>
          <a:ext cx="0" cy="0"/>
          <a:chOff x="0" y="0"/>
          <a:chExt cx="0" cy="0"/>
        </a:xfrm>
      </p:grpSpPr>
      <p:sp>
        <p:nvSpPr>
          <p:cNvPr id="3773" name="Google Shape;3773;p32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4" name="Google Shape;3774;p32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CONTROL OUTGOING TRAFFIC </a:t>
            </a:r>
            <a:endParaRPr/>
          </a:p>
          <a:p>
            <a:pPr indent="0" lvl="0" marL="0" rtl="0" algn="ctr">
              <a:spcBef>
                <a:spcPts val="0"/>
              </a:spcBef>
              <a:spcAft>
                <a:spcPts val="0"/>
              </a:spcAft>
              <a:buNone/>
            </a:pPr>
            <a:r>
              <a:rPr lang="en"/>
              <a:t>SOURCE IP WITH EGRESS ROUTER</a:t>
            </a:r>
            <a:endParaRPr/>
          </a:p>
        </p:txBody>
      </p:sp>
      <p:sp>
        <p:nvSpPr>
          <p:cNvPr id="3775" name="Google Shape;3775;p320"/>
          <p:cNvSpPr/>
          <p:nvPr/>
        </p:nvSpPr>
        <p:spPr>
          <a:xfrm>
            <a:off x="4573850" y="1909975"/>
            <a:ext cx="1022700" cy="16065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IP1</a:t>
            </a:r>
            <a:endParaRPr sz="800">
              <a:latin typeface="Proxima Nova"/>
              <a:ea typeface="Proxima Nova"/>
              <a:cs typeface="Proxima Nova"/>
              <a:sym typeface="Proxima Nova"/>
            </a:endParaRPr>
          </a:p>
        </p:txBody>
      </p:sp>
      <p:sp>
        <p:nvSpPr>
          <p:cNvPr id="3776" name="Google Shape;3776;p320"/>
          <p:cNvSpPr/>
          <p:nvPr/>
        </p:nvSpPr>
        <p:spPr>
          <a:xfrm>
            <a:off x="4735166" y="2370482"/>
            <a:ext cx="700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rgbClr val="FFFFFF"/>
              </a:solidFill>
              <a:latin typeface="Proxima Nova"/>
              <a:ea typeface="Proxima Nova"/>
              <a:cs typeface="Proxima Nova"/>
              <a:sym typeface="Proxima Nova"/>
            </a:endParaRPr>
          </a:p>
        </p:txBody>
      </p:sp>
      <p:sp>
        <p:nvSpPr>
          <p:cNvPr id="3777" name="Google Shape;3777;p320"/>
          <p:cNvSpPr txBox="1"/>
          <p:nvPr/>
        </p:nvSpPr>
        <p:spPr>
          <a:xfrm>
            <a:off x="4671359" y="2412482"/>
            <a:ext cx="827700" cy="5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Proxima Nova"/>
                <a:ea typeface="Proxima Nova"/>
                <a:cs typeface="Proxima Nova"/>
                <a:sym typeface="Proxima Nova"/>
              </a:rPr>
              <a:t>EGRESS</a:t>
            </a:r>
            <a:endParaRPr b="1"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900">
                <a:solidFill>
                  <a:srgbClr val="FFFFFF"/>
                </a:solidFill>
                <a:latin typeface="Proxima Nova"/>
                <a:ea typeface="Proxima Nova"/>
                <a:cs typeface="Proxima Nova"/>
                <a:sym typeface="Proxima Nova"/>
              </a:rPr>
              <a:t>ROUTER</a:t>
            </a:r>
            <a:br>
              <a:rPr b="1" lang="en" sz="900">
                <a:solidFill>
                  <a:srgbClr val="FFFFFF"/>
                </a:solidFill>
                <a:latin typeface="Proxima Nova"/>
                <a:ea typeface="Proxima Nova"/>
                <a:cs typeface="Proxima Nova"/>
                <a:sym typeface="Proxima Nova"/>
              </a:rPr>
            </a:br>
            <a:r>
              <a:rPr b="1" lang="en" sz="900">
                <a:solidFill>
                  <a:srgbClr val="FFFFFF"/>
                </a:solidFill>
                <a:latin typeface="Proxima Nova"/>
                <a:ea typeface="Proxima Nova"/>
                <a:cs typeface="Proxima Nova"/>
                <a:sym typeface="Proxima Nova"/>
              </a:rPr>
              <a:t>POD</a:t>
            </a:r>
            <a:br>
              <a:rPr lang="en" sz="6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IP1</a:t>
            </a:r>
            <a:br>
              <a:rPr lang="en" sz="900">
                <a:solidFill>
                  <a:srgbClr val="FFFFFF"/>
                </a:solidFill>
                <a:latin typeface="Proxima Nova"/>
                <a:ea typeface="Proxima Nova"/>
                <a:cs typeface="Proxima Nova"/>
                <a:sym typeface="Proxima Nova"/>
              </a:rPr>
            </a:b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3778" name="Google Shape;3778;p320"/>
          <p:cNvSpPr/>
          <p:nvPr/>
        </p:nvSpPr>
        <p:spPr>
          <a:xfrm>
            <a:off x="2996806" y="2458682"/>
            <a:ext cx="1295100" cy="5052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EGRESS SERVICE</a:t>
            </a:r>
            <a:br>
              <a:rPr lang="en" sz="10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INTERNAL-IP:8080</a:t>
            </a:r>
            <a:endParaRPr sz="800">
              <a:solidFill>
                <a:srgbClr val="FFFFFF"/>
              </a:solidFill>
              <a:latin typeface="Proxima Nova"/>
              <a:ea typeface="Proxima Nova"/>
              <a:cs typeface="Proxima Nova"/>
              <a:sym typeface="Proxima Nova"/>
            </a:endParaRPr>
          </a:p>
        </p:txBody>
      </p:sp>
      <p:sp>
        <p:nvSpPr>
          <p:cNvPr id="3779" name="Google Shape;3779;p320"/>
          <p:cNvSpPr/>
          <p:nvPr/>
        </p:nvSpPr>
        <p:spPr>
          <a:xfrm>
            <a:off x="6165800" y="2122232"/>
            <a:ext cx="1662300" cy="1178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IP1</a:t>
            </a:r>
            <a:endParaRPr sz="1000">
              <a:solidFill>
                <a:srgbClr val="FFFFFF"/>
              </a:solidFill>
              <a:latin typeface="Proxima Nova"/>
              <a:ea typeface="Proxima Nova"/>
              <a:cs typeface="Proxima Nova"/>
              <a:sym typeface="Proxima Nova"/>
            </a:endParaRPr>
          </a:p>
        </p:txBody>
      </p:sp>
      <p:cxnSp>
        <p:nvCxnSpPr>
          <p:cNvPr id="3780" name="Google Shape;3780;p320"/>
          <p:cNvCxnSpPr>
            <a:stCxn id="3778" idx="3"/>
            <a:endCxn id="3776" idx="1"/>
          </p:cNvCxnSpPr>
          <p:nvPr/>
        </p:nvCxnSpPr>
        <p:spPr>
          <a:xfrm>
            <a:off x="4291906" y="2711282"/>
            <a:ext cx="443400" cy="600"/>
          </a:xfrm>
          <a:prstGeom prst="bentConnector3">
            <a:avLst>
              <a:gd fmla="val 49984" name="adj1"/>
            </a:avLst>
          </a:prstGeom>
          <a:noFill/>
          <a:ln cap="flat" cmpd="sng" w="9525">
            <a:solidFill>
              <a:schemeClr val="dk2"/>
            </a:solidFill>
            <a:prstDash val="solid"/>
            <a:round/>
            <a:headEnd len="med" w="med" type="none"/>
            <a:tailEnd len="med" w="med" type="triangle"/>
          </a:ln>
        </p:spPr>
      </p:cxnSp>
      <p:cxnSp>
        <p:nvCxnSpPr>
          <p:cNvPr id="3781" name="Google Shape;3781;p320"/>
          <p:cNvCxnSpPr>
            <a:stCxn id="3776" idx="3"/>
          </p:cNvCxnSpPr>
          <p:nvPr/>
        </p:nvCxnSpPr>
        <p:spPr>
          <a:xfrm>
            <a:off x="5435366" y="2711282"/>
            <a:ext cx="704700" cy="0"/>
          </a:xfrm>
          <a:prstGeom prst="straightConnector1">
            <a:avLst/>
          </a:prstGeom>
          <a:noFill/>
          <a:ln cap="flat" cmpd="sng" w="9525">
            <a:solidFill>
              <a:schemeClr val="dk2"/>
            </a:solidFill>
            <a:prstDash val="solid"/>
            <a:round/>
            <a:headEnd len="med" w="med" type="none"/>
            <a:tailEnd len="med" w="med" type="triangle"/>
          </a:ln>
        </p:spPr>
      </p:cxnSp>
      <p:sp>
        <p:nvSpPr>
          <p:cNvPr id="3782" name="Google Shape;3782;p320"/>
          <p:cNvSpPr/>
          <p:nvPr/>
        </p:nvSpPr>
        <p:spPr>
          <a:xfrm>
            <a:off x="1468300" y="1569163"/>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3783" name="Google Shape;3783;p320"/>
          <p:cNvSpPr/>
          <p:nvPr/>
        </p:nvSpPr>
        <p:spPr>
          <a:xfrm>
            <a:off x="1468300" y="2370482"/>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784" name="Google Shape;3784;p320"/>
          <p:cNvCxnSpPr>
            <a:stCxn id="3782" idx="3"/>
            <a:endCxn id="3778" idx="1"/>
          </p:cNvCxnSpPr>
          <p:nvPr/>
        </p:nvCxnSpPr>
        <p:spPr>
          <a:xfrm>
            <a:off x="2207500" y="1909963"/>
            <a:ext cx="789300" cy="8013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785" name="Google Shape;3785;p320"/>
          <p:cNvCxnSpPr>
            <a:stCxn id="3783" idx="3"/>
            <a:endCxn id="3778" idx="1"/>
          </p:cNvCxnSpPr>
          <p:nvPr/>
        </p:nvCxnSpPr>
        <p:spPr>
          <a:xfrm>
            <a:off x="2207500" y="2711282"/>
            <a:ext cx="7893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3786" name="Google Shape;3786;p320"/>
          <p:cNvSpPr/>
          <p:nvPr/>
        </p:nvSpPr>
        <p:spPr>
          <a:xfrm>
            <a:off x="1468300" y="3175678"/>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787" name="Google Shape;3787;p320"/>
          <p:cNvCxnSpPr>
            <a:stCxn id="3786" idx="3"/>
            <a:endCxn id="3778" idx="1"/>
          </p:cNvCxnSpPr>
          <p:nvPr/>
        </p:nvCxnSpPr>
        <p:spPr>
          <a:xfrm flipH="1" rot="10800000">
            <a:off x="2207500" y="2711278"/>
            <a:ext cx="789300" cy="8052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3788" name="Google Shape;3788;p320"/>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2" name="Shape 3792"/>
        <p:cNvGrpSpPr/>
        <p:nvPr/>
      </p:nvGrpSpPr>
      <p:grpSpPr>
        <a:xfrm>
          <a:off x="0" y="0"/>
          <a:ext cx="0" cy="0"/>
          <a:chOff x="0" y="0"/>
          <a:chExt cx="0" cy="0"/>
        </a:xfrm>
      </p:grpSpPr>
      <p:sp>
        <p:nvSpPr>
          <p:cNvPr id="3793" name="Google Shape;3793;p32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4" name="Google Shape;3794;p321"/>
          <p:cNvSpPr txBox="1"/>
          <p:nvPr>
            <p:ph idx="1" type="body"/>
          </p:nvPr>
        </p:nvSpPr>
        <p:spPr>
          <a:xfrm>
            <a:off x="826700" y="1233775"/>
            <a:ext cx="4592100" cy="3290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Pluggable routing architecture</a:t>
            </a:r>
            <a:endParaRPr/>
          </a:p>
          <a:p>
            <a:pPr indent="-292100" lvl="1" marL="914400" rtl="0" algn="l">
              <a:spcBef>
                <a:spcPts val="0"/>
              </a:spcBef>
              <a:spcAft>
                <a:spcPts val="0"/>
              </a:spcAft>
              <a:buSzPts val="1000"/>
              <a:buChar char="○"/>
            </a:pPr>
            <a:r>
              <a:rPr lang="en"/>
              <a:t>HAProxy Router</a:t>
            </a:r>
            <a:endParaRPr/>
          </a:p>
          <a:p>
            <a:pPr indent="-292100" lvl="1" marL="914400" rtl="0" algn="l">
              <a:spcBef>
                <a:spcPts val="0"/>
              </a:spcBef>
              <a:spcAft>
                <a:spcPts val="0"/>
              </a:spcAft>
              <a:buSzPts val="1000"/>
              <a:buChar char="○"/>
            </a:pPr>
            <a:r>
              <a:rPr lang="en"/>
              <a:t>F5 Router</a:t>
            </a:r>
            <a:endParaRPr/>
          </a:p>
          <a:p>
            <a:pPr indent="-292100" lvl="0" marL="457200" rtl="0" algn="l">
              <a:spcBef>
                <a:spcPts val="1000"/>
              </a:spcBef>
              <a:spcAft>
                <a:spcPts val="0"/>
              </a:spcAft>
              <a:buSzPts val="1000"/>
              <a:buChar char="●"/>
            </a:pPr>
            <a:r>
              <a:rPr lang="en"/>
              <a:t>Multiple-routers with traffic sharding</a:t>
            </a:r>
            <a:endParaRPr/>
          </a:p>
          <a:p>
            <a:pPr indent="-292100" lvl="0" marL="457200" rtl="0" algn="l">
              <a:spcBef>
                <a:spcPts val="1600"/>
              </a:spcBef>
              <a:spcAft>
                <a:spcPts val="0"/>
              </a:spcAft>
              <a:buSzPts val="1000"/>
              <a:buChar char="●"/>
            </a:pPr>
            <a:r>
              <a:rPr lang="en"/>
              <a:t>Router supported protocols</a:t>
            </a:r>
            <a:endParaRPr/>
          </a:p>
          <a:p>
            <a:pPr indent="-292100" lvl="1" marL="914400" rtl="0" algn="l">
              <a:spcBef>
                <a:spcPts val="0"/>
              </a:spcBef>
              <a:spcAft>
                <a:spcPts val="0"/>
              </a:spcAft>
              <a:buSzPts val="1000"/>
              <a:buChar char="○"/>
            </a:pPr>
            <a:r>
              <a:rPr lang="en"/>
              <a:t>HTTP/HTTPS</a:t>
            </a:r>
            <a:endParaRPr/>
          </a:p>
          <a:p>
            <a:pPr indent="-292100" lvl="1" marL="914400" rtl="0" algn="l">
              <a:spcBef>
                <a:spcPts val="0"/>
              </a:spcBef>
              <a:spcAft>
                <a:spcPts val="0"/>
              </a:spcAft>
              <a:buSzPts val="1000"/>
              <a:buChar char="○"/>
            </a:pPr>
            <a:r>
              <a:rPr lang="en"/>
              <a:t>WebSockets</a:t>
            </a:r>
            <a:endParaRPr/>
          </a:p>
          <a:p>
            <a:pPr indent="-292100" lvl="1" marL="914400" rtl="0" algn="l">
              <a:spcBef>
                <a:spcPts val="0"/>
              </a:spcBef>
              <a:spcAft>
                <a:spcPts val="0"/>
              </a:spcAft>
              <a:buSzPts val="1000"/>
              <a:buChar char="○"/>
            </a:pPr>
            <a:r>
              <a:rPr lang="en"/>
              <a:t>TLS with SNI</a:t>
            </a:r>
            <a:endParaRPr/>
          </a:p>
          <a:p>
            <a:pPr indent="-292100" lvl="0" marL="457200" rtl="0" algn="l">
              <a:spcBef>
                <a:spcPts val="1000"/>
              </a:spcBef>
              <a:spcAft>
                <a:spcPts val="0"/>
              </a:spcAft>
              <a:buSzPts val="1000"/>
              <a:buChar char="●"/>
            </a:pPr>
            <a:r>
              <a:rPr lang="en"/>
              <a:t>Non-standard ports via cloud load-balancers, external IP, and NodePort</a:t>
            </a:r>
            <a:endParaRPr/>
          </a:p>
          <a:p>
            <a:pPr indent="0" lvl="0" marL="0" rtl="0" algn="l">
              <a:spcBef>
                <a:spcPts val="1600"/>
              </a:spcBef>
              <a:spcAft>
                <a:spcPts val="1600"/>
              </a:spcAft>
              <a:buNone/>
            </a:pPr>
            <a:r>
              <a:t/>
            </a:r>
            <a:endParaRPr/>
          </a:p>
        </p:txBody>
      </p:sp>
      <p:sp>
        <p:nvSpPr>
          <p:cNvPr id="3795" name="Google Shape;3795;p321"/>
          <p:cNvSpPr txBox="1"/>
          <p:nvPr>
            <p:ph type="title"/>
          </p:nvPr>
        </p:nvSpPr>
        <p:spPr>
          <a:xfrm>
            <a:off x="826650" y="0"/>
            <a:ext cx="8317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ROUTING AND EXTERNAL LOAD-BALANCING</a:t>
            </a:r>
            <a:endParaRPr/>
          </a:p>
        </p:txBody>
      </p:sp>
      <p:pic>
        <p:nvPicPr>
          <p:cNvPr id="3796" name="Google Shape;3796;p321"/>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3797" name="Google Shape;3797;p321"/>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3798" name="Google Shape;3798;p321"/>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3799" name="Google Shape;3799;p321"/>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3800" name="Google Shape;3800;p321"/>
          <p:cNvCxnSpPr>
            <a:stCxn id="3799" idx="2"/>
            <a:endCxn id="3798" idx="0"/>
          </p:cNvCxnSpPr>
          <p:nvPr/>
        </p:nvCxnSpPr>
        <p:spPr>
          <a:xfrm rot="5400000">
            <a:off x="6000262" y="2265957"/>
            <a:ext cx="711000" cy="8829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3801" name="Google Shape;3801;p321"/>
          <p:cNvCxnSpPr>
            <a:stCxn id="3799" idx="2"/>
            <a:endCxn id="3796" idx="0"/>
          </p:cNvCxnSpPr>
          <p:nvPr/>
        </p:nvCxnSpPr>
        <p:spPr>
          <a:xfrm flipH="1" rot="-5400000">
            <a:off x="6880612" y="2268507"/>
            <a:ext cx="711000" cy="877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3802" name="Google Shape;3802;p321"/>
          <p:cNvCxnSpPr>
            <a:stCxn id="3799" idx="2"/>
            <a:endCxn id="3797" idx="0"/>
          </p:cNvCxnSpPr>
          <p:nvPr/>
        </p:nvCxnSpPr>
        <p:spPr>
          <a:xfrm flipH="1">
            <a:off x="6794812" y="2351907"/>
            <a:ext cx="2400" cy="711000"/>
          </a:xfrm>
          <a:prstGeom prst="straightConnector1">
            <a:avLst/>
          </a:prstGeom>
          <a:noFill/>
          <a:ln cap="flat" cmpd="sng" w="9525">
            <a:solidFill>
              <a:schemeClr val="dk2"/>
            </a:solidFill>
            <a:prstDash val="solid"/>
            <a:round/>
            <a:headEnd len="med" w="med" type="none"/>
            <a:tailEnd len="med" w="med" type="none"/>
          </a:ln>
        </p:spPr>
      </p:cxnSp>
      <p:pic>
        <p:nvPicPr>
          <p:cNvPr id="3803" name="Google Shape;3803;p321"/>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7" name="Shape 3807"/>
        <p:cNvGrpSpPr/>
        <p:nvPr/>
      </p:nvGrpSpPr>
      <p:grpSpPr>
        <a:xfrm>
          <a:off x="0" y="0"/>
          <a:ext cx="0" cy="0"/>
          <a:chOff x="0" y="0"/>
          <a:chExt cx="0" cy="0"/>
        </a:xfrm>
      </p:grpSpPr>
      <p:sp>
        <p:nvSpPr>
          <p:cNvPr id="3808" name="Google Shape;3808;p3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9" name="Google Shape;3809;p322"/>
          <p:cNvSpPr/>
          <p:nvPr/>
        </p:nvSpPr>
        <p:spPr>
          <a:xfrm>
            <a:off x="4888900" y="3313100"/>
            <a:ext cx="962700" cy="7440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POD</a:t>
            </a:r>
            <a:endParaRPr sz="800">
              <a:latin typeface="Overpass"/>
              <a:ea typeface="Overpass"/>
              <a:cs typeface="Overpass"/>
              <a:sym typeface="Overpass"/>
            </a:endParaRPr>
          </a:p>
        </p:txBody>
      </p:sp>
      <p:sp>
        <p:nvSpPr>
          <p:cNvPr id="3810" name="Google Shape;3810;p322"/>
          <p:cNvSpPr txBox="1"/>
          <p:nvPr/>
        </p:nvSpPr>
        <p:spPr>
          <a:xfrm>
            <a:off x="339100" y="533400"/>
            <a:ext cx="8465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routes add services to the external load-balancer and provide readable urls for the app</a:t>
            </a:r>
            <a:endParaRPr sz="2800">
              <a:latin typeface="Proxima Nova"/>
              <a:ea typeface="Proxima Nova"/>
              <a:cs typeface="Proxima Nova"/>
              <a:sym typeface="Proxima Nova"/>
            </a:endParaRPr>
          </a:p>
        </p:txBody>
      </p:sp>
      <p:sp>
        <p:nvSpPr>
          <p:cNvPr id="3811" name="Google Shape;3811;p322"/>
          <p:cNvSpPr/>
          <p:nvPr/>
        </p:nvSpPr>
        <p:spPr>
          <a:xfrm>
            <a:off x="5029410" y="3584156"/>
            <a:ext cx="692700" cy="400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CONTAINER</a:t>
            </a:r>
            <a:endParaRPr sz="700">
              <a:solidFill>
                <a:srgbClr val="FFFFFF"/>
              </a:solidFill>
              <a:latin typeface="Overpass"/>
              <a:ea typeface="Overpass"/>
              <a:cs typeface="Overpass"/>
              <a:sym typeface="Overpass"/>
            </a:endParaRPr>
          </a:p>
        </p:txBody>
      </p:sp>
      <p:sp>
        <p:nvSpPr>
          <p:cNvPr id="3812" name="Google Shape;3812;p322"/>
          <p:cNvSpPr/>
          <p:nvPr/>
        </p:nvSpPr>
        <p:spPr>
          <a:xfrm>
            <a:off x="5927925" y="3313100"/>
            <a:ext cx="962700" cy="7440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POD</a:t>
            </a:r>
            <a:endParaRPr sz="800">
              <a:latin typeface="Overpass"/>
              <a:ea typeface="Overpass"/>
              <a:cs typeface="Overpass"/>
              <a:sym typeface="Overpass"/>
            </a:endParaRPr>
          </a:p>
        </p:txBody>
      </p:sp>
      <p:sp>
        <p:nvSpPr>
          <p:cNvPr id="3813" name="Google Shape;3813;p322"/>
          <p:cNvSpPr/>
          <p:nvPr/>
        </p:nvSpPr>
        <p:spPr>
          <a:xfrm>
            <a:off x="6068436" y="3584156"/>
            <a:ext cx="692700" cy="400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CONTAINER</a:t>
            </a:r>
            <a:endParaRPr sz="700">
              <a:solidFill>
                <a:srgbClr val="FFFFFF"/>
              </a:solidFill>
              <a:latin typeface="Overpass"/>
              <a:ea typeface="Overpass"/>
              <a:cs typeface="Overpass"/>
              <a:sym typeface="Overpass"/>
            </a:endParaRPr>
          </a:p>
        </p:txBody>
      </p:sp>
      <p:sp>
        <p:nvSpPr>
          <p:cNvPr id="3814" name="Google Shape;3814;p322"/>
          <p:cNvSpPr/>
          <p:nvPr/>
        </p:nvSpPr>
        <p:spPr>
          <a:xfrm>
            <a:off x="6966951" y="3313100"/>
            <a:ext cx="962700" cy="7440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POD</a:t>
            </a:r>
            <a:endParaRPr sz="800">
              <a:latin typeface="Overpass"/>
              <a:ea typeface="Overpass"/>
              <a:cs typeface="Overpass"/>
              <a:sym typeface="Overpass"/>
            </a:endParaRPr>
          </a:p>
        </p:txBody>
      </p:sp>
      <p:sp>
        <p:nvSpPr>
          <p:cNvPr id="3815" name="Google Shape;3815;p322"/>
          <p:cNvSpPr/>
          <p:nvPr/>
        </p:nvSpPr>
        <p:spPr>
          <a:xfrm>
            <a:off x="7107463" y="3584156"/>
            <a:ext cx="692700" cy="400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CONTAINER</a:t>
            </a:r>
            <a:endParaRPr sz="700">
              <a:solidFill>
                <a:srgbClr val="FFFFFF"/>
              </a:solidFill>
              <a:latin typeface="Overpass"/>
              <a:ea typeface="Overpass"/>
              <a:cs typeface="Overpass"/>
              <a:sym typeface="Overpass"/>
            </a:endParaRPr>
          </a:p>
        </p:txBody>
      </p:sp>
      <p:sp>
        <p:nvSpPr>
          <p:cNvPr id="3816" name="Google Shape;3816;p322"/>
          <p:cNvSpPr/>
          <p:nvPr/>
        </p:nvSpPr>
        <p:spPr>
          <a:xfrm>
            <a:off x="5339775" y="2762675"/>
            <a:ext cx="2139300" cy="2718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BACKEND SERVICE</a:t>
            </a:r>
            <a:endParaRPr sz="1100">
              <a:solidFill>
                <a:srgbClr val="FFFFFF"/>
              </a:solidFill>
              <a:latin typeface="Overpass"/>
              <a:ea typeface="Overpass"/>
              <a:cs typeface="Overpass"/>
              <a:sym typeface="Overpass"/>
            </a:endParaRPr>
          </a:p>
        </p:txBody>
      </p:sp>
      <p:cxnSp>
        <p:nvCxnSpPr>
          <p:cNvPr id="3817" name="Google Shape;3817;p322"/>
          <p:cNvCxnSpPr>
            <a:stCxn id="3816" idx="2"/>
            <a:endCxn id="3812" idx="0"/>
          </p:cNvCxnSpPr>
          <p:nvPr/>
        </p:nvCxnSpPr>
        <p:spPr>
          <a:xfrm>
            <a:off x="6409425" y="3034475"/>
            <a:ext cx="0" cy="278700"/>
          </a:xfrm>
          <a:prstGeom prst="straightConnector1">
            <a:avLst/>
          </a:prstGeom>
          <a:noFill/>
          <a:ln cap="flat" cmpd="sng" w="9525">
            <a:solidFill>
              <a:srgbClr val="666666"/>
            </a:solidFill>
            <a:prstDash val="solid"/>
            <a:round/>
            <a:headEnd len="med" w="med" type="none"/>
            <a:tailEnd len="med" w="med" type="triangle"/>
          </a:ln>
        </p:spPr>
      </p:cxnSp>
      <p:cxnSp>
        <p:nvCxnSpPr>
          <p:cNvPr id="3818" name="Google Shape;3818;p322"/>
          <p:cNvCxnSpPr>
            <a:stCxn id="3816" idx="2"/>
            <a:endCxn id="3814" idx="0"/>
          </p:cNvCxnSpPr>
          <p:nvPr/>
        </p:nvCxnSpPr>
        <p:spPr>
          <a:xfrm flipH="1" rot="-5400000">
            <a:off x="6789525" y="2654375"/>
            <a:ext cx="278700" cy="1038900"/>
          </a:xfrm>
          <a:prstGeom prst="bentConnector3">
            <a:avLst>
              <a:gd fmla="val 49986" name="adj1"/>
            </a:avLst>
          </a:prstGeom>
          <a:noFill/>
          <a:ln cap="flat" cmpd="sng" w="9525">
            <a:solidFill>
              <a:srgbClr val="666666"/>
            </a:solidFill>
            <a:prstDash val="solid"/>
            <a:round/>
            <a:headEnd len="med" w="med" type="none"/>
            <a:tailEnd len="med" w="med" type="triangle"/>
          </a:ln>
        </p:spPr>
      </p:cxnSp>
      <p:cxnSp>
        <p:nvCxnSpPr>
          <p:cNvPr id="3819" name="Google Shape;3819;p322"/>
          <p:cNvCxnSpPr>
            <a:stCxn id="3816" idx="2"/>
            <a:endCxn id="3809" idx="0"/>
          </p:cNvCxnSpPr>
          <p:nvPr/>
        </p:nvCxnSpPr>
        <p:spPr>
          <a:xfrm rot="5400000">
            <a:off x="5750475" y="2654225"/>
            <a:ext cx="278700" cy="1039200"/>
          </a:xfrm>
          <a:prstGeom prst="bentConnector3">
            <a:avLst>
              <a:gd fmla="val 49986" name="adj1"/>
            </a:avLst>
          </a:prstGeom>
          <a:noFill/>
          <a:ln cap="flat" cmpd="sng" w="9525">
            <a:solidFill>
              <a:srgbClr val="666666"/>
            </a:solidFill>
            <a:prstDash val="solid"/>
            <a:round/>
            <a:headEnd len="med" w="med" type="none"/>
            <a:tailEnd len="med" w="med" type="triangle"/>
          </a:ln>
        </p:spPr>
      </p:cxnSp>
      <p:sp>
        <p:nvSpPr>
          <p:cNvPr id="3820" name="Google Shape;3820;p322"/>
          <p:cNvSpPr/>
          <p:nvPr/>
        </p:nvSpPr>
        <p:spPr>
          <a:xfrm>
            <a:off x="5339775" y="2271750"/>
            <a:ext cx="2139300" cy="445200"/>
          </a:xfrm>
          <a:prstGeom prst="rect">
            <a:avLst/>
          </a:prstGeom>
          <a:solidFill>
            <a:srgbClr val="3B008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ROUTE</a:t>
            </a:r>
            <a:br>
              <a:rPr lang="en" sz="1100">
                <a:solidFill>
                  <a:srgbClr val="FFFFFF"/>
                </a:solidFill>
                <a:latin typeface="Overpass"/>
                <a:ea typeface="Overpass"/>
                <a:cs typeface="Overpass"/>
                <a:sym typeface="Overpass"/>
              </a:rPr>
            </a:br>
            <a:r>
              <a:rPr lang="en" sz="800">
                <a:solidFill>
                  <a:srgbClr val="D9D2E9"/>
                </a:solidFill>
                <a:latin typeface="Roboto Mono"/>
                <a:ea typeface="Roboto Mono"/>
                <a:cs typeface="Roboto Mono"/>
                <a:sym typeface="Roboto Mono"/>
              </a:rPr>
              <a:t>app-prod.mycompany.com</a:t>
            </a:r>
            <a:endParaRPr sz="1100">
              <a:solidFill>
                <a:srgbClr val="FFFFFF"/>
              </a:solidFill>
              <a:latin typeface="Overpass"/>
              <a:ea typeface="Overpass"/>
              <a:cs typeface="Overpass"/>
              <a:sym typeface="Overpass"/>
            </a:endParaRPr>
          </a:p>
        </p:txBody>
      </p:sp>
      <p:grpSp>
        <p:nvGrpSpPr>
          <p:cNvPr id="3821" name="Google Shape;3821;p322"/>
          <p:cNvGrpSpPr/>
          <p:nvPr/>
        </p:nvGrpSpPr>
        <p:grpSpPr>
          <a:xfrm>
            <a:off x="1021750" y="2278875"/>
            <a:ext cx="2688165" cy="1778400"/>
            <a:chOff x="1021750" y="2278875"/>
            <a:chExt cx="2688165" cy="1778400"/>
          </a:xfrm>
        </p:grpSpPr>
        <p:sp>
          <p:nvSpPr>
            <p:cNvPr id="3822" name="Google Shape;3822;p322"/>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22"/>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22"/>
            <p:cNvSpPr txBox="1"/>
            <p:nvPr/>
          </p:nvSpPr>
          <p:spPr>
            <a:xfrm>
              <a:off x="1098115" y="2583950"/>
              <a:ext cx="2611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Mono"/>
                  <a:ea typeface="Roboto Mono"/>
                  <a:cs typeface="Roboto Mono"/>
                  <a:sym typeface="Roboto Mono"/>
                </a:rPr>
                <a:t>&gt; curl http://app-prod.mycompany.com</a:t>
              </a:r>
              <a:endParaRPr sz="800">
                <a:latin typeface="Roboto Mono"/>
                <a:ea typeface="Roboto Mono"/>
                <a:cs typeface="Roboto Mono"/>
                <a:sym typeface="Roboto Mono"/>
              </a:endParaRPr>
            </a:p>
          </p:txBody>
        </p:sp>
        <p:sp>
          <p:nvSpPr>
            <p:cNvPr id="3825" name="Google Shape;3825;p322"/>
            <p:cNvSpPr/>
            <p:nvPr/>
          </p:nvSpPr>
          <p:spPr>
            <a:xfrm>
              <a:off x="1093690"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22"/>
            <p:cNvSpPr/>
            <p:nvPr/>
          </p:nvSpPr>
          <p:spPr>
            <a:xfrm>
              <a:off x="1222055"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27" name="Google Shape;3827;p322"/>
          <p:cNvCxnSpPr/>
          <p:nvPr/>
        </p:nvCxnSpPr>
        <p:spPr>
          <a:xfrm>
            <a:off x="3869650" y="2527950"/>
            <a:ext cx="1257900" cy="0"/>
          </a:xfrm>
          <a:prstGeom prst="straightConnector1">
            <a:avLst/>
          </a:prstGeom>
          <a:noFill/>
          <a:ln cap="flat" cmpd="sng" w="9525">
            <a:solidFill>
              <a:srgbClr val="666666"/>
            </a:solidFill>
            <a:prstDash val="dot"/>
            <a:round/>
            <a:headEnd len="med" w="med" type="none"/>
            <a:tailEnd len="med" w="med" type="triangle"/>
          </a:ln>
        </p:spPr>
      </p:cxnSp>
      <p:pic>
        <p:nvPicPr>
          <p:cNvPr id="3828" name="Google Shape;3828;p322"/>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2" name="Shape 3832"/>
        <p:cNvGrpSpPr/>
        <p:nvPr/>
      </p:nvGrpSpPr>
      <p:grpSpPr>
        <a:xfrm>
          <a:off x="0" y="0"/>
          <a:ext cx="0" cy="0"/>
          <a:chOff x="0" y="0"/>
          <a:chExt cx="0" cy="0"/>
        </a:xfrm>
      </p:grpSpPr>
      <p:sp>
        <p:nvSpPr>
          <p:cNvPr id="3833" name="Google Shape;3833;p32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834" name="Google Shape;3834;p323"/>
          <p:cNvGrpSpPr/>
          <p:nvPr/>
        </p:nvGrpSpPr>
        <p:grpSpPr>
          <a:xfrm>
            <a:off x="3094200" y="1292768"/>
            <a:ext cx="3559251" cy="3185232"/>
            <a:chOff x="3094200" y="1292768"/>
            <a:chExt cx="3559251" cy="3185232"/>
          </a:xfrm>
        </p:grpSpPr>
        <p:sp>
          <p:nvSpPr>
            <p:cNvPr id="3835" name="Google Shape;3835;p323"/>
            <p:cNvSpPr/>
            <p:nvPr/>
          </p:nvSpPr>
          <p:spPr>
            <a:xfrm>
              <a:off x="3094200" y="2839575"/>
              <a:ext cx="2030100" cy="3489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SERVICE</a:t>
              </a:r>
              <a:endParaRPr sz="1000">
                <a:solidFill>
                  <a:srgbClr val="FFFFFF"/>
                </a:solidFill>
                <a:latin typeface="Proxima Nova"/>
                <a:ea typeface="Proxima Nova"/>
                <a:cs typeface="Proxima Nova"/>
                <a:sym typeface="Proxima Nova"/>
              </a:endParaRPr>
            </a:p>
          </p:txBody>
        </p:sp>
        <p:sp>
          <p:nvSpPr>
            <p:cNvPr id="3836" name="Google Shape;3836;p323"/>
            <p:cNvSpPr/>
            <p:nvPr/>
          </p:nvSpPr>
          <p:spPr>
            <a:xfrm>
              <a:off x="3094200"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3837" name="Google Shape;3837;p323"/>
            <p:cNvSpPr/>
            <p:nvPr/>
          </p:nvSpPr>
          <p:spPr>
            <a:xfrm>
              <a:off x="4260651"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838" name="Google Shape;3838;p323"/>
            <p:cNvCxnSpPr>
              <a:stCxn id="3835" idx="2"/>
              <a:endCxn id="3836" idx="0"/>
            </p:cNvCxnSpPr>
            <p:nvPr/>
          </p:nvCxnSpPr>
          <p:spPr>
            <a:xfrm rot="5400000">
              <a:off x="35877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cxnSp>
          <p:nvCxnSpPr>
            <p:cNvPr id="3839" name="Google Shape;3839;p323"/>
            <p:cNvCxnSpPr>
              <a:stCxn id="3835" idx="2"/>
              <a:endCxn id="3837" idx="0"/>
            </p:cNvCxnSpPr>
            <p:nvPr/>
          </p:nvCxnSpPr>
          <p:spPr>
            <a:xfrm flipH="1" rot="-5400000">
              <a:off x="41709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sp>
          <p:nvSpPr>
            <p:cNvPr id="3840" name="Google Shape;3840;p323"/>
            <p:cNvSpPr/>
            <p:nvPr/>
          </p:nvSpPr>
          <p:spPr>
            <a:xfrm>
              <a:off x="3094500" y="2152749"/>
              <a:ext cx="2030100" cy="3489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ROUTER</a:t>
              </a:r>
              <a:endParaRPr sz="1000">
                <a:solidFill>
                  <a:srgbClr val="FFFFFF"/>
                </a:solidFill>
                <a:latin typeface="Proxima Nova"/>
                <a:ea typeface="Proxima Nova"/>
                <a:cs typeface="Proxima Nova"/>
                <a:sym typeface="Proxima Nova"/>
              </a:endParaRPr>
            </a:p>
          </p:txBody>
        </p:sp>
        <p:cxnSp>
          <p:nvCxnSpPr>
            <p:cNvPr id="3841" name="Google Shape;3841;p323"/>
            <p:cNvCxnSpPr>
              <a:stCxn id="3840" idx="2"/>
              <a:endCxn id="3835" idx="0"/>
            </p:cNvCxnSpPr>
            <p:nvPr/>
          </p:nvCxnSpPr>
          <p:spPr>
            <a:xfrm flipH="1" rot="-5400000">
              <a:off x="3940950" y="2670249"/>
              <a:ext cx="337800" cy="600"/>
            </a:xfrm>
            <a:prstGeom prst="bentConnector3">
              <a:avLst>
                <a:gd fmla="val 50019" name="adj1"/>
              </a:avLst>
            </a:prstGeom>
            <a:noFill/>
            <a:ln cap="flat" cmpd="sng" w="9525">
              <a:solidFill>
                <a:schemeClr val="dk2"/>
              </a:solidFill>
              <a:prstDash val="solid"/>
              <a:round/>
              <a:headEnd len="med" w="med" type="none"/>
              <a:tailEnd len="med" w="med" type="triangle"/>
            </a:ln>
          </p:spPr>
        </p:cxnSp>
        <p:sp>
          <p:nvSpPr>
            <p:cNvPr id="3842" name="Google Shape;3842;p323"/>
            <p:cNvSpPr/>
            <p:nvPr/>
          </p:nvSpPr>
          <p:spPr>
            <a:xfrm>
              <a:off x="5789751" y="3648500"/>
              <a:ext cx="863700" cy="829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843" name="Google Shape;3843;p323"/>
            <p:cNvCxnSpPr>
              <a:stCxn id="3842" idx="0"/>
              <a:endCxn id="3835" idx="3"/>
            </p:cNvCxnSpPr>
            <p:nvPr/>
          </p:nvCxnSpPr>
          <p:spPr>
            <a:xfrm flipH="1" rot="5400000">
              <a:off x="5355651" y="2782550"/>
              <a:ext cx="634500" cy="1097400"/>
            </a:xfrm>
            <a:prstGeom prst="bentConnector2">
              <a:avLst/>
            </a:prstGeom>
            <a:noFill/>
            <a:ln cap="flat" cmpd="sng" w="9525">
              <a:solidFill>
                <a:schemeClr val="dk2"/>
              </a:solidFill>
              <a:prstDash val="solid"/>
              <a:round/>
              <a:headEnd len="med" w="med" type="none"/>
              <a:tailEnd len="med" w="med" type="stealth"/>
            </a:ln>
          </p:spPr>
        </p:cxnSp>
        <p:pic>
          <p:nvPicPr>
            <p:cNvPr id="3844" name="Google Shape;3844;p323"/>
            <p:cNvPicPr preferRelativeResize="0"/>
            <p:nvPr/>
          </p:nvPicPr>
          <p:blipFill>
            <a:blip r:embed="rId3">
              <a:alphaModFix/>
            </a:blip>
            <a:stretch>
              <a:fillRect/>
            </a:stretch>
          </p:blipFill>
          <p:spPr>
            <a:xfrm>
              <a:off x="4335578" y="1292768"/>
              <a:ext cx="242246" cy="425275"/>
            </a:xfrm>
            <a:prstGeom prst="rect">
              <a:avLst/>
            </a:prstGeom>
            <a:noFill/>
            <a:ln>
              <a:noFill/>
            </a:ln>
          </p:spPr>
        </p:pic>
        <p:pic>
          <p:nvPicPr>
            <p:cNvPr id="3845" name="Google Shape;3845;p323"/>
            <p:cNvPicPr preferRelativeResize="0"/>
            <p:nvPr/>
          </p:nvPicPr>
          <p:blipFill>
            <a:blip r:embed="rId4">
              <a:alphaModFix/>
            </a:blip>
            <a:stretch>
              <a:fillRect/>
            </a:stretch>
          </p:blipFill>
          <p:spPr>
            <a:xfrm>
              <a:off x="3637200" y="1292780"/>
              <a:ext cx="579278" cy="425254"/>
            </a:xfrm>
            <a:prstGeom prst="rect">
              <a:avLst/>
            </a:prstGeom>
            <a:noFill/>
            <a:ln>
              <a:noFill/>
            </a:ln>
          </p:spPr>
        </p:pic>
        <p:cxnSp>
          <p:nvCxnSpPr>
            <p:cNvPr id="3846" name="Google Shape;3846;p323"/>
            <p:cNvCxnSpPr>
              <a:endCxn id="3840" idx="0"/>
            </p:cNvCxnSpPr>
            <p:nvPr/>
          </p:nvCxnSpPr>
          <p:spPr>
            <a:xfrm>
              <a:off x="4107450" y="1782549"/>
              <a:ext cx="2100" cy="370200"/>
            </a:xfrm>
            <a:prstGeom prst="straightConnector1">
              <a:avLst/>
            </a:prstGeom>
            <a:noFill/>
            <a:ln cap="flat" cmpd="sng" w="9525">
              <a:solidFill>
                <a:schemeClr val="dk2"/>
              </a:solidFill>
              <a:prstDash val="solid"/>
              <a:round/>
              <a:headEnd len="med" w="med" type="none"/>
              <a:tailEnd len="med" w="med" type="triangle"/>
            </a:ln>
          </p:spPr>
        </p:cxnSp>
        <p:sp>
          <p:nvSpPr>
            <p:cNvPr id="3847" name="Google Shape;3847;p323"/>
            <p:cNvSpPr txBox="1"/>
            <p:nvPr/>
          </p:nvSpPr>
          <p:spPr>
            <a:xfrm>
              <a:off x="4615925" y="1346450"/>
              <a:ext cx="13314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EXTERNAL TRAFFIC</a:t>
              </a:r>
              <a:endParaRPr sz="800">
                <a:latin typeface="Proxima Nova"/>
                <a:ea typeface="Proxima Nova"/>
                <a:cs typeface="Proxima Nova"/>
                <a:sym typeface="Proxima Nova"/>
              </a:endParaRPr>
            </a:p>
          </p:txBody>
        </p:sp>
        <p:sp>
          <p:nvSpPr>
            <p:cNvPr id="3848" name="Google Shape;3848;p323"/>
            <p:cNvSpPr txBox="1"/>
            <p:nvPr/>
          </p:nvSpPr>
          <p:spPr>
            <a:xfrm>
              <a:off x="5184508" y="2742660"/>
              <a:ext cx="13314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INTERNAL TRAFFIC</a:t>
              </a:r>
              <a:endParaRPr sz="800">
                <a:latin typeface="Proxima Nova"/>
                <a:ea typeface="Proxima Nova"/>
                <a:cs typeface="Proxima Nova"/>
                <a:sym typeface="Proxima Nova"/>
              </a:endParaRPr>
            </a:p>
          </p:txBody>
        </p:sp>
      </p:grpSp>
      <p:sp>
        <p:nvSpPr>
          <p:cNvPr id="3849" name="Google Shape;3849;p32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EXPOSES SERVICES EXTERNALLY</a:t>
            </a:r>
            <a:endParaRPr/>
          </a:p>
        </p:txBody>
      </p:sp>
      <p:pic>
        <p:nvPicPr>
          <p:cNvPr id="3850" name="Google Shape;3850;p323"/>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4" name="Shape 3854"/>
        <p:cNvGrpSpPr/>
        <p:nvPr/>
      </p:nvGrpSpPr>
      <p:grpSpPr>
        <a:xfrm>
          <a:off x="0" y="0"/>
          <a:ext cx="0" cy="0"/>
          <a:chOff x="0" y="0"/>
          <a:chExt cx="0" cy="0"/>
        </a:xfrm>
      </p:grpSpPr>
      <p:sp>
        <p:nvSpPr>
          <p:cNvPr id="3855" name="Google Shape;3855;p324"/>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to Container on the Same Host</a:t>
            </a:r>
            <a:endParaRPr sz="1800">
              <a:latin typeface="Overpass"/>
              <a:ea typeface="Overpass"/>
              <a:cs typeface="Overpass"/>
              <a:sym typeface="Overpass"/>
            </a:endParaRPr>
          </a:p>
        </p:txBody>
      </p:sp>
      <p:sp>
        <p:nvSpPr>
          <p:cNvPr id="3856" name="Google Shape;3856;p3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7" name="Google Shape;3857;p3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3858" name="Google Shape;3858;p324"/>
          <p:cNvSpPr/>
          <p:nvPr/>
        </p:nvSpPr>
        <p:spPr>
          <a:xfrm>
            <a:off x="2078625" y="2071025"/>
            <a:ext cx="5152200" cy="1858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a:t>
            </a:r>
            <a:endParaRPr sz="1200">
              <a:solidFill>
                <a:schemeClr val="dk1"/>
              </a:solidFill>
              <a:latin typeface="Proxima Nova"/>
              <a:ea typeface="Proxima Nova"/>
              <a:cs typeface="Proxima Nova"/>
              <a:sym typeface="Proxima Nova"/>
            </a:endParaRPr>
          </a:p>
        </p:txBody>
      </p:sp>
      <p:sp>
        <p:nvSpPr>
          <p:cNvPr id="3859" name="Google Shape;3859;p324"/>
          <p:cNvSpPr/>
          <p:nvPr/>
        </p:nvSpPr>
        <p:spPr>
          <a:xfrm>
            <a:off x="2355836" y="24509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860" name="Google Shape;3860;p324"/>
          <p:cNvSpPr/>
          <p:nvPr/>
        </p:nvSpPr>
        <p:spPr>
          <a:xfrm>
            <a:off x="3271391" y="25306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861" name="Google Shape;3861;p324"/>
          <p:cNvSpPr/>
          <p:nvPr/>
        </p:nvSpPr>
        <p:spPr>
          <a:xfrm>
            <a:off x="4363170" y="2955587"/>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862" name="Google Shape;3862;p324"/>
          <p:cNvSpPr txBox="1"/>
          <p:nvPr/>
        </p:nvSpPr>
        <p:spPr>
          <a:xfrm>
            <a:off x="6402662" y="3178832"/>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863" name="Google Shape;3863;p324"/>
          <p:cNvSpPr/>
          <p:nvPr/>
        </p:nvSpPr>
        <p:spPr>
          <a:xfrm rot="-5400000">
            <a:off x="6891900" y="289257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24"/>
          <p:cNvSpPr txBox="1"/>
          <p:nvPr/>
        </p:nvSpPr>
        <p:spPr>
          <a:xfrm>
            <a:off x="6813706" y="2974223"/>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865" name="Google Shape;3865;p324"/>
          <p:cNvCxnSpPr>
            <a:stCxn id="3859" idx="3"/>
            <a:endCxn id="3860" idx="1"/>
          </p:cNvCxnSpPr>
          <p:nvPr/>
        </p:nvCxnSpPr>
        <p:spPr>
          <a:xfrm>
            <a:off x="2903036" y="2703275"/>
            <a:ext cx="368400" cy="0"/>
          </a:xfrm>
          <a:prstGeom prst="straightConnector1">
            <a:avLst/>
          </a:prstGeom>
          <a:noFill/>
          <a:ln cap="flat" cmpd="sng" w="19050">
            <a:solidFill>
              <a:srgbClr val="3F9C35"/>
            </a:solidFill>
            <a:prstDash val="solid"/>
            <a:round/>
            <a:headEnd len="med" w="med" type="none"/>
            <a:tailEnd len="med" w="med" type="triangle"/>
          </a:ln>
        </p:spPr>
      </p:cxnSp>
      <p:sp>
        <p:nvSpPr>
          <p:cNvPr id="3866" name="Google Shape;3866;p324"/>
          <p:cNvSpPr/>
          <p:nvPr/>
        </p:nvSpPr>
        <p:spPr>
          <a:xfrm>
            <a:off x="2355836" y="325940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800">
              <a:solidFill>
                <a:srgbClr val="FFFFFF"/>
              </a:solidFill>
              <a:latin typeface="Proxima Nova"/>
              <a:ea typeface="Proxima Nova"/>
              <a:cs typeface="Proxima Nova"/>
              <a:sym typeface="Proxima Nova"/>
            </a:endParaRPr>
          </a:p>
        </p:txBody>
      </p:sp>
      <p:sp>
        <p:nvSpPr>
          <p:cNvPr id="3867" name="Google Shape;3867;p324"/>
          <p:cNvSpPr/>
          <p:nvPr/>
        </p:nvSpPr>
        <p:spPr>
          <a:xfrm>
            <a:off x="3271391" y="333905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veth1</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10.1.15.3/24</a:t>
            </a:r>
            <a:endParaRPr sz="700">
              <a:solidFill>
                <a:srgbClr val="FFFFFF"/>
              </a:solidFill>
              <a:latin typeface="Proxima Nova"/>
              <a:ea typeface="Proxima Nova"/>
              <a:cs typeface="Proxima Nova"/>
              <a:sym typeface="Proxima Nova"/>
            </a:endParaRPr>
          </a:p>
        </p:txBody>
      </p:sp>
      <p:cxnSp>
        <p:nvCxnSpPr>
          <p:cNvPr id="3868" name="Google Shape;3868;p324"/>
          <p:cNvCxnSpPr>
            <a:stCxn id="3860" idx="3"/>
            <a:endCxn id="3861" idx="0"/>
          </p:cNvCxnSpPr>
          <p:nvPr/>
        </p:nvCxnSpPr>
        <p:spPr>
          <a:xfrm>
            <a:off x="4053791" y="2703275"/>
            <a:ext cx="700500" cy="252300"/>
          </a:xfrm>
          <a:prstGeom prst="bentConnector2">
            <a:avLst/>
          </a:prstGeom>
          <a:noFill/>
          <a:ln cap="flat" cmpd="sng" w="19050">
            <a:solidFill>
              <a:srgbClr val="3F9C35"/>
            </a:solidFill>
            <a:prstDash val="solid"/>
            <a:round/>
            <a:headEnd len="med" w="med" type="none"/>
            <a:tailEnd len="med" w="med" type="triangle"/>
          </a:ln>
        </p:spPr>
      </p:cxnSp>
      <p:cxnSp>
        <p:nvCxnSpPr>
          <p:cNvPr id="3869" name="Google Shape;3869;p324"/>
          <p:cNvCxnSpPr>
            <a:stCxn id="3861" idx="2"/>
            <a:endCxn id="3867" idx="3"/>
          </p:cNvCxnSpPr>
          <p:nvPr/>
        </p:nvCxnSpPr>
        <p:spPr>
          <a:xfrm rot="5400000">
            <a:off x="4298670" y="3056087"/>
            <a:ext cx="210900" cy="700500"/>
          </a:xfrm>
          <a:prstGeom prst="bentConnector2">
            <a:avLst/>
          </a:prstGeom>
          <a:noFill/>
          <a:ln cap="flat" cmpd="sng" w="19050">
            <a:solidFill>
              <a:srgbClr val="3F9C35"/>
            </a:solidFill>
            <a:prstDash val="solid"/>
            <a:round/>
            <a:headEnd len="med" w="med" type="none"/>
            <a:tailEnd len="med" w="med" type="triangle"/>
          </a:ln>
        </p:spPr>
      </p:cxnSp>
      <p:cxnSp>
        <p:nvCxnSpPr>
          <p:cNvPr id="3870" name="Google Shape;3870;p324"/>
          <p:cNvCxnSpPr>
            <a:stCxn id="3867" idx="1"/>
            <a:endCxn id="3866" idx="3"/>
          </p:cNvCxnSpPr>
          <p:nvPr/>
        </p:nvCxnSpPr>
        <p:spPr>
          <a:xfrm rot="10800000">
            <a:off x="2902991" y="3511700"/>
            <a:ext cx="368400" cy="0"/>
          </a:xfrm>
          <a:prstGeom prst="straightConnector1">
            <a:avLst/>
          </a:prstGeom>
          <a:noFill/>
          <a:ln cap="flat" cmpd="sng" w="19050">
            <a:solidFill>
              <a:srgbClr val="3F9C35"/>
            </a:solidFill>
            <a:prstDash val="solid"/>
            <a:round/>
            <a:headEnd len="med" w="med" type="none"/>
            <a:tailEnd len="med" w="med" type="triangle"/>
          </a:ln>
        </p:spPr>
      </p:cxnSp>
      <p:sp>
        <p:nvSpPr>
          <p:cNvPr id="3871" name="Google Shape;3871;p324"/>
          <p:cNvSpPr/>
          <p:nvPr/>
        </p:nvSpPr>
        <p:spPr>
          <a:xfrm>
            <a:off x="5506170" y="2955587"/>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cxnSp>
        <p:nvCxnSpPr>
          <p:cNvPr id="3872" name="Google Shape;3872;p324"/>
          <p:cNvCxnSpPr>
            <a:stCxn id="3861" idx="3"/>
            <a:endCxn id="3871" idx="1"/>
          </p:cNvCxnSpPr>
          <p:nvPr/>
        </p:nvCxnSpPr>
        <p:spPr>
          <a:xfrm>
            <a:off x="5145570" y="3128237"/>
            <a:ext cx="360600" cy="0"/>
          </a:xfrm>
          <a:prstGeom prst="straightConnector1">
            <a:avLst/>
          </a:prstGeom>
          <a:noFill/>
          <a:ln cap="flat" cmpd="sng" w="9525">
            <a:solidFill>
              <a:schemeClr val="dk2"/>
            </a:solidFill>
            <a:prstDash val="solid"/>
            <a:round/>
            <a:headEnd len="med" w="med" type="none"/>
            <a:tailEnd len="med" w="med" type="none"/>
          </a:ln>
        </p:spPr>
      </p:cxnSp>
      <p:cxnSp>
        <p:nvCxnSpPr>
          <p:cNvPr id="3873" name="Google Shape;3873;p324"/>
          <p:cNvCxnSpPr>
            <a:stCxn id="3871" idx="3"/>
            <a:endCxn id="3863" idx="3"/>
          </p:cNvCxnSpPr>
          <p:nvPr/>
        </p:nvCxnSpPr>
        <p:spPr>
          <a:xfrm>
            <a:off x="6288570" y="3128237"/>
            <a:ext cx="471000" cy="0"/>
          </a:xfrm>
          <a:prstGeom prst="straightConnector1">
            <a:avLst/>
          </a:prstGeom>
          <a:noFill/>
          <a:ln cap="flat" cmpd="sng" w="9525">
            <a:solidFill>
              <a:schemeClr val="dk2"/>
            </a:solidFill>
            <a:prstDash val="solid"/>
            <a:round/>
            <a:headEnd len="med" w="med" type="none"/>
            <a:tailEnd len="med" w="med" type="none"/>
          </a:ln>
        </p:spPr>
      </p:cxnSp>
      <p:pic>
        <p:nvPicPr>
          <p:cNvPr id="3874" name="Google Shape;3874;p324"/>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8" name="Shape 3878"/>
        <p:cNvGrpSpPr/>
        <p:nvPr/>
      </p:nvGrpSpPr>
      <p:grpSpPr>
        <a:xfrm>
          <a:off x="0" y="0"/>
          <a:ext cx="0" cy="0"/>
          <a:chOff x="0" y="0"/>
          <a:chExt cx="0" cy="0"/>
        </a:xfrm>
      </p:grpSpPr>
      <p:sp>
        <p:nvSpPr>
          <p:cNvPr id="3879" name="Google Shape;3879;p325"/>
          <p:cNvSpPr/>
          <p:nvPr/>
        </p:nvSpPr>
        <p:spPr>
          <a:xfrm>
            <a:off x="1940150" y="3160000"/>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3880" name="Google Shape;3880;p325"/>
          <p:cNvSpPr/>
          <p:nvPr/>
        </p:nvSpPr>
        <p:spPr>
          <a:xfrm>
            <a:off x="1940150" y="1834725"/>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3881" name="Google Shape;3881;p3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2" name="Google Shape;3882;p32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3883" name="Google Shape;3883;p325"/>
          <p:cNvSpPr/>
          <p:nvPr/>
        </p:nvSpPr>
        <p:spPr>
          <a:xfrm>
            <a:off x="2217361" y="22146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884" name="Google Shape;3884;p325"/>
          <p:cNvSpPr/>
          <p:nvPr/>
        </p:nvSpPr>
        <p:spPr>
          <a:xfrm>
            <a:off x="3056716"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885" name="Google Shape;3885;p325"/>
          <p:cNvSpPr/>
          <p:nvPr/>
        </p:nvSpPr>
        <p:spPr>
          <a:xfrm>
            <a:off x="4131270"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886" name="Google Shape;3886;p325"/>
          <p:cNvSpPr/>
          <p:nvPr/>
        </p:nvSpPr>
        <p:spPr>
          <a:xfrm>
            <a:off x="5205825"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3887" name="Google Shape;3887;p325"/>
          <p:cNvSpPr/>
          <p:nvPr/>
        </p:nvSpPr>
        <p:spPr>
          <a:xfrm>
            <a:off x="2217361" y="3531891"/>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3888" name="Google Shape;3888;p325"/>
          <p:cNvSpPr/>
          <p:nvPr/>
        </p:nvSpPr>
        <p:spPr>
          <a:xfrm>
            <a:off x="3056716"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3889" name="Google Shape;3889;p325"/>
          <p:cNvSpPr/>
          <p:nvPr/>
        </p:nvSpPr>
        <p:spPr>
          <a:xfrm>
            <a:off x="4131270"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3890" name="Google Shape;3890;p325"/>
          <p:cNvSpPr/>
          <p:nvPr/>
        </p:nvSpPr>
        <p:spPr>
          <a:xfrm>
            <a:off x="5205825"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3891" name="Google Shape;3891;p325"/>
          <p:cNvSpPr txBox="1"/>
          <p:nvPr/>
        </p:nvSpPr>
        <p:spPr>
          <a:xfrm>
            <a:off x="6340387" y="25367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892" name="Google Shape;3892;p325"/>
          <p:cNvSpPr/>
          <p:nvPr/>
        </p:nvSpPr>
        <p:spPr>
          <a:xfrm rot="-5400000">
            <a:off x="6846925" y="223132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25"/>
          <p:cNvSpPr txBox="1"/>
          <p:nvPr/>
        </p:nvSpPr>
        <p:spPr>
          <a:xfrm>
            <a:off x="6751431" y="2307862"/>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3894" name="Google Shape;3894;p325"/>
          <p:cNvSpPr txBox="1"/>
          <p:nvPr/>
        </p:nvSpPr>
        <p:spPr>
          <a:xfrm>
            <a:off x="6340387" y="3848676"/>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3895" name="Google Shape;3895;p325"/>
          <p:cNvSpPr/>
          <p:nvPr/>
        </p:nvSpPr>
        <p:spPr>
          <a:xfrm rot="-5400000">
            <a:off x="6846925" y="3548541"/>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25"/>
          <p:cNvSpPr txBox="1"/>
          <p:nvPr/>
        </p:nvSpPr>
        <p:spPr>
          <a:xfrm>
            <a:off x="6767943" y="3627555"/>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897" name="Google Shape;3897;p325"/>
          <p:cNvCxnSpPr>
            <a:stCxn id="3883" idx="3"/>
            <a:endCxn id="3884" idx="1"/>
          </p:cNvCxnSpPr>
          <p:nvPr/>
        </p:nvCxnSpPr>
        <p:spPr>
          <a:xfrm>
            <a:off x="2764561"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98" name="Google Shape;3898;p325"/>
          <p:cNvCxnSpPr>
            <a:stCxn id="3884" idx="3"/>
            <a:endCxn id="3885" idx="1"/>
          </p:cNvCxnSpPr>
          <p:nvPr/>
        </p:nvCxnSpPr>
        <p:spPr>
          <a:xfrm>
            <a:off x="3839116"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99" name="Google Shape;3899;p325"/>
          <p:cNvCxnSpPr>
            <a:stCxn id="3885" idx="3"/>
            <a:endCxn id="3886" idx="1"/>
          </p:cNvCxnSpPr>
          <p:nvPr/>
        </p:nvCxnSpPr>
        <p:spPr>
          <a:xfrm>
            <a:off x="4913670"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900" name="Google Shape;3900;p325"/>
          <p:cNvCxnSpPr>
            <a:stCxn id="3887" idx="3"/>
            <a:endCxn id="3888" idx="1"/>
          </p:cNvCxnSpPr>
          <p:nvPr/>
        </p:nvCxnSpPr>
        <p:spPr>
          <a:xfrm>
            <a:off x="2764561" y="37841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3901" name="Google Shape;3901;p325"/>
          <p:cNvCxnSpPr>
            <a:stCxn id="3888" idx="3"/>
            <a:endCxn id="3889" idx="1"/>
          </p:cNvCxnSpPr>
          <p:nvPr/>
        </p:nvCxnSpPr>
        <p:spPr>
          <a:xfrm>
            <a:off x="3839116" y="37841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3902" name="Google Shape;3902;p325"/>
          <p:cNvCxnSpPr>
            <a:stCxn id="3889" idx="3"/>
            <a:endCxn id="3890" idx="1"/>
          </p:cNvCxnSpPr>
          <p:nvPr/>
        </p:nvCxnSpPr>
        <p:spPr>
          <a:xfrm>
            <a:off x="4913670" y="3784191"/>
            <a:ext cx="292200" cy="0"/>
          </a:xfrm>
          <a:prstGeom prst="straightConnector1">
            <a:avLst/>
          </a:prstGeom>
          <a:noFill/>
          <a:ln cap="flat" cmpd="sng" w="19050">
            <a:solidFill>
              <a:srgbClr val="3F9C35"/>
            </a:solidFill>
            <a:prstDash val="solid"/>
            <a:round/>
            <a:headEnd len="med" w="med" type="triangle"/>
            <a:tailEnd len="med" w="med" type="none"/>
          </a:ln>
        </p:spPr>
      </p:cxnSp>
      <p:sp>
        <p:nvSpPr>
          <p:cNvPr id="3903" name="Google Shape;3903;p325"/>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to Container on the Different Hosts</a:t>
            </a:r>
            <a:endParaRPr sz="1800">
              <a:latin typeface="Overpass"/>
              <a:ea typeface="Overpass"/>
              <a:cs typeface="Overpass"/>
              <a:sym typeface="Overpass"/>
            </a:endParaRPr>
          </a:p>
        </p:txBody>
      </p:sp>
      <p:cxnSp>
        <p:nvCxnSpPr>
          <p:cNvPr id="3904" name="Google Shape;3904;p325"/>
          <p:cNvCxnSpPr>
            <a:stCxn id="3892" idx="1"/>
            <a:endCxn id="3895" idx="1"/>
          </p:cNvCxnSpPr>
          <p:nvPr/>
        </p:nvCxnSpPr>
        <p:spPr>
          <a:xfrm>
            <a:off x="7185775" y="2466975"/>
            <a:ext cx="600" cy="1317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3905" name="Google Shape;3905;p325"/>
          <p:cNvCxnSpPr>
            <a:stCxn id="3886" idx="3"/>
            <a:endCxn id="3892" idx="3"/>
          </p:cNvCxnSpPr>
          <p:nvPr/>
        </p:nvCxnSpPr>
        <p:spPr>
          <a:xfrm>
            <a:off x="5988225" y="2466975"/>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3906" name="Google Shape;3906;p325"/>
          <p:cNvCxnSpPr>
            <a:stCxn id="3895" idx="3"/>
            <a:endCxn id="3890" idx="3"/>
          </p:cNvCxnSpPr>
          <p:nvPr/>
        </p:nvCxnSpPr>
        <p:spPr>
          <a:xfrm rot="10800000">
            <a:off x="5988175" y="3784191"/>
            <a:ext cx="726300" cy="0"/>
          </a:xfrm>
          <a:prstGeom prst="straightConnector1">
            <a:avLst/>
          </a:prstGeom>
          <a:noFill/>
          <a:ln cap="flat" cmpd="sng" w="19050">
            <a:solidFill>
              <a:srgbClr val="3F9C35"/>
            </a:solidFill>
            <a:prstDash val="solid"/>
            <a:round/>
            <a:headEnd len="med" w="med" type="none"/>
            <a:tailEnd len="med" w="med" type="triangle"/>
          </a:ln>
        </p:spPr>
      </p:cxnSp>
      <p:pic>
        <p:nvPicPr>
          <p:cNvPr id="3907" name="Google Shape;3907;p325"/>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1" name="Shape 3911"/>
        <p:cNvGrpSpPr/>
        <p:nvPr/>
      </p:nvGrpSpPr>
      <p:grpSpPr>
        <a:xfrm>
          <a:off x="0" y="0"/>
          <a:ext cx="0" cy="0"/>
          <a:chOff x="0" y="0"/>
          <a:chExt cx="0" cy="0"/>
        </a:xfrm>
      </p:grpSpPr>
      <p:sp>
        <p:nvSpPr>
          <p:cNvPr id="3912" name="Google Shape;3912;p326"/>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Connects to External Host</a:t>
            </a:r>
            <a:endParaRPr sz="1800">
              <a:latin typeface="Overpass"/>
              <a:ea typeface="Overpass"/>
              <a:cs typeface="Overpass"/>
              <a:sym typeface="Overpass"/>
            </a:endParaRPr>
          </a:p>
        </p:txBody>
      </p:sp>
      <p:sp>
        <p:nvSpPr>
          <p:cNvPr id="3913" name="Google Shape;3913;p326"/>
          <p:cNvSpPr txBox="1"/>
          <p:nvPr/>
        </p:nvSpPr>
        <p:spPr>
          <a:xfrm>
            <a:off x="1669625" y="2127500"/>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3914" name="Google Shape;3914;p32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15" name="Google Shape;3915;p32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3916" name="Google Shape;3916;p326"/>
          <p:cNvSpPr/>
          <p:nvPr/>
        </p:nvSpPr>
        <p:spPr>
          <a:xfrm>
            <a:off x="1576225" y="2250100"/>
            <a:ext cx="50169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3917" name="Google Shape;3917;p326"/>
          <p:cNvSpPr/>
          <p:nvPr/>
        </p:nvSpPr>
        <p:spPr>
          <a:xfrm>
            <a:off x="1853436" y="270625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918" name="Google Shape;3918;p326"/>
          <p:cNvSpPr/>
          <p:nvPr/>
        </p:nvSpPr>
        <p:spPr>
          <a:xfrm>
            <a:off x="2692791"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919" name="Google Shape;3919;p326"/>
          <p:cNvSpPr/>
          <p:nvPr/>
        </p:nvSpPr>
        <p:spPr>
          <a:xfrm>
            <a:off x="3767345"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920" name="Google Shape;3920;p326"/>
          <p:cNvSpPr/>
          <p:nvPr/>
        </p:nvSpPr>
        <p:spPr>
          <a:xfrm>
            <a:off x="4841900"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3921" name="Google Shape;3921;p326"/>
          <p:cNvSpPr txBox="1"/>
          <p:nvPr/>
        </p:nvSpPr>
        <p:spPr>
          <a:xfrm>
            <a:off x="5747862" y="3028339"/>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922" name="Google Shape;3922;p326"/>
          <p:cNvSpPr/>
          <p:nvPr/>
        </p:nvSpPr>
        <p:spPr>
          <a:xfrm rot="-5400000">
            <a:off x="6254400" y="27229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3" name="Google Shape;3923;p326"/>
          <p:cNvCxnSpPr>
            <a:stCxn id="3920" idx="3"/>
            <a:endCxn id="3922" idx="3"/>
          </p:cNvCxnSpPr>
          <p:nvPr/>
        </p:nvCxnSpPr>
        <p:spPr>
          <a:xfrm>
            <a:off x="5624300" y="2958550"/>
            <a:ext cx="497700" cy="0"/>
          </a:xfrm>
          <a:prstGeom prst="straightConnector1">
            <a:avLst/>
          </a:prstGeom>
          <a:noFill/>
          <a:ln cap="flat" cmpd="sng" w="19050">
            <a:solidFill>
              <a:srgbClr val="3F9C35"/>
            </a:solidFill>
            <a:prstDash val="solid"/>
            <a:round/>
            <a:headEnd len="med" w="med" type="none"/>
            <a:tailEnd len="med" w="med" type="triangle"/>
          </a:ln>
        </p:spPr>
      </p:cxnSp>
      <p:cxnSp>
        <p:nvCxnSpPr>
          <p:cNvPr id="3924" name="Google Shape;3924;p326"/>
          <p:cNvCxnSpPr>
            <a:stCxn id="3917" idx="3"/>
            <a:endCxn id="3918" idx="1"/>
          </p:cNvCxnSpPr>
          <p:nvPr/>
        </p:nvCxnSpPr>
        <p:spPr>
          <a:xfrm>
            <a:off x="2400636" y="29585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925" name="Google Shape;3925;p326"/>
          <p:cNvCxnSpPr>
            <a:stCxn id="3918" idx="3"/>
            <a:endCxn id="3919" idx="1"/>
          </p:cNvCxnSpPr>
          <p:nvPr/>
        </p:nvCxnSpPr>
        <p:spPr>
          <a:xfrm>
            <a:off x="3475191" y="29585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926" name="Google Shape;3926;p326"/>
          <p:cNvCxnSpPr>
            <a:stCxn id="3919" idx="3"/>
            <a:endCxn id="3920" idx="1"/>
          </p:cNvCxnSpPr>
          <p:nvPr/>
        </p:nvCxnSpPr>
        <p:spPr>
          <a:xfrm>
            <a:off x="4549745" y="2958550"/>
            <a:ext cx="292200" cy="0"/>
          </a:xfrm>
          <a:prstGeom prst="straightConnector1">
            <a:avLst/>
          </a:prstGeom>
          <a:noFill/>
          <a:ln cap="flat" cmpd="sng" w="19050">
            <a:solidFill>
              <a:srgbClr val="3F9C35"/>
            </a:solidFill>
            <a:prstDash val="solid"/>
            <a:round/>
            <a:headEnd len="med" w="med" type="none"/>
            <a:tailEnd len="med" w="med" type="triangle"/>
          </a:ln>
        </p:spPr>
      </p:cxnSp>
      <p:sp>
        <p:nvSpPr>
          <p:cNvPr id="3927" name="Google Shape;3927;p326"/>
          <p:cNvSpPr/>
          <p:nvPr/>
        </p:nvSpPr>
        <p:spPr>
          <a:xfrm>
            <a:off x="7026003" y="2518000"/>
            <a:ext cx="924900" cy="881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3928" name="Google Shape;3928;p326"/>
          <p:cNvSpPr txBox="1"/>
          <p:nvPr/>
        </p:nvSpPr>
        <p:spPr>
          <a:xfrm>
            <a:off x="6183674" y="280721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929" name="Google Shape;3929;p326"/>
          <p:cNvCxnSpPr>
            <a:endCxn id="3927" idx="1"/>
          </p:cNvCxnSpPr>
          <p:nvPr/>
        </p:nvCxnSpPr>
        <p:spPr>
          <a:xfrm>
            <a:off x="6593103" y="2958550"/>
            <a:ext cx="432900" cy="0"/>
          </a:xfrm>
          <a:prstGeom prst="straightConnector1">
            <a:avLst/>
          </a:prstGeom>
          <a:noFill/>
          <a:ln cap="flat" cmpd="sng" w="19050">
            <a:solidFill>
              <a:srgbClr val="3F9C35"/>
            </a:solidFill>
            <a:prstDash val="solid"/>
            <a:round/>
            <a:headEnd len="med" w="med" type="none"/>
            <a:tailEnd len="med" w="med" type="triangle"/>
          </a:ln>
        </p:spPr>
      </p:cxnSp>
      <p:pic>
        <p:nvPicPr>
          <p:cNvPr id="3930" name="Google Shape;3930;p326"/>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4" name="Shape 3934"/>
        <p:cNvGrpSpPr/>
        <p:nvPr/>
      </p:nvGrpSpPr>
      <p:grpSpPr>
        <a:xfrm>
          <a:off x="0" y="0"/>
          <a:ext cx="0" cy="0"/>
          <a:chOff x="0" y="0"/>
          <a:chExt cx="0" cy="0"/>
        </a:xfrm>
      </p:grpSpPr>
      <p:sp>
        <p:nvSpPr>
          <p:cNvPr id="3935" name="Google Shape;3935;p3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36" name="Google Shape;3936;p3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Build and Deploy Container Images</a:t>
            </a:r>
            <a:endParaRPr/>
          </a:p>
        </p:txBody>
      </p:sp>
      <p:sp>
        <p:nvSpPr>
          <p:cNvPr id="3937" name="Google Shape;3937;p327"/>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Tools and automation that makes developers productive quickly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2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97" name="Google Shape;1697;p2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98" name="Google Shape;1698;p229"/>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an image repository contains all versions of an image in the image registry</a:t>
            </a:r>
            <a:endParaRPr sz="2800">
              <a:latin typeface="Overpass"/>
              <a:ea typeface="Overpass"/>
              <a:cs typeface="Overpass"/>
              <a:sym typeface="Overpass"/>
            </a:endParaRPr>
          </a:p>
        </p:txBody>
      </p:sp>
      <p:sp>
        <p:nvSpPr>
          <p:cNvPr id="1699" name="Google Shape;1699;p229"/>
          <p:cNvSpPr/>
          <p:nvPr/>
        </p:nvSpPr>
        <p:spPr>
          <a:xfrm>
            <a:off x="1788000" y="1987250"/>
            <a:ext cx="5566500" cy="22422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700" name="Google Shape;1700;p229"/>
          <p:cNvSpPr/>
          <p:nvPr/>
        </p:nvSpPr>
        <p:spPr>
          <a:xfrm>
            <a:off x="1950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9"/>
          <p:cNvSpPr txBox="1"/>
          <p:nvPr/>
        </p:nvSpPr>
        <p:spPr>
          <a:xfrm>
            <a:off x="1970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frontend:2.0</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frontend:1.1</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frontend:1.0</a:t>
            </a:r>
            <a:endParaRPr sz="1100">
              <a:solidFill>
                <a:srgbClr val="434343"/>
              </a:solidFill>
              <a:latin typeface="Roboto Mono"/>
              <a:ea typeface="Roboto Mono"/>
              <a:cs typeface="Roboto Mono"/>
              <a:sym typeface="Roboto Mono"/>
            </a:endParaRPr>
          </a:p>
        </p:txBody>
      </p:sp>
      <p:sp>
        <p:nvSpPr>
          <p:cNvPr id="1702" name="Google Shape;1702;p229"/>
          <p:cNvSpPr/>
          <p:nvPr/>
        </p:nvSpPr>
        <p:spPr>
          <a:xfrm>
            <a:off x="4617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9"/>
          <p:cNvSpPr txBox="1"/>
          <p:nvPr/>
        </p:nvSpPr>
        <p:spPr>
          <a:xfrm>
            <a:off x="4637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mongo:3.7</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mongo:3.6</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mongo:3.4</a:t>
            </a:r>
            <a:endParaRPr sz="1100">
              <a:solidFill>
                <a:srgbClr val="434343"/>
              </a:solidFill>
              <a:latin typeface="Roboto Mono"/>
              <a:ea typeface="Roboto Mono"/>
              <a:cs typeface="Roboto Mono"/>
              <a:sym typeface="Roboto Mono"/>
            </a:endParaRPr>
          </a:p>
        </p:txBody>
      </p:sp>
      <p:sp>
        <p:nvSpPr>
          <p:cNvPr id="1704" name="Google Shape;1704;p229"/>
          <p:cNvSpPr txBox="1"/>
          <p:nvPr/>
        </p:nvSpPr>
        <p:spPr>
          <a:xfrm>
            <a:off x="1922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myregistry/frontend</a:t>
            </a:r>
            <a:endParaRPr sz="1200">
              <a:latin typeface="Overpass"/>
              <a:ea typeface="Overpass"/>
              <a:cs typeface="Overpass"/>
              <a:sym typeface="Overpass"/>
            </a:endParaRPr>
          </a:p>
        </p:txBody>
      </p:sp>
      <p:sp>
        <p:nvSpPr>
          <p:cNvPr id="1705" name="Google Shape;1705;p229"/>
          <p:cNvSpPr txBox="1"/>
          <p:nvPr/>
        </p:nvSpPr>
        <p:spPr>
          <a:xfrm>
            <a:off x="4589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myregistry/mongo</a:t>
            </a:r>
            <a:endParaRPr sz="1200">
              <a:latin typeface="Overpass"/>
              <a:ea typeface="Overpass"/>
              <a:cs typeface="Overpass"/>
              <a:sym typeface="Overpass"/>
            </a:endParaRPr>
          </a:p>
        </p:txBody>
      </p:sp>
      <p:grpSp>
        <p:nvGrpSpPr>
          <p:cNvPr id="1706" name="Google Shape;1706;p229"/>
          <p:cNvGrpSpPr/>
          <p:nvPr/>
        </p:nvGrpSpPr>
        <p:grpSpPr>
          <a:xfrm>
            <a:off x="3437871" y="3075846"/>
            <a:ext cx="871467" cy="770967"/>
            <a:chOff x="234071" y="3189584"/>
            <a:chExt cx="871467" cy="770967"/>
          </a:xfrm>
        </p:grpSpPr>
        <p:sp>
          <p:nvSpPr>
            <p:cNvPr id="1707" name="Google Shape;1707;p229"/>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08" name="Google Shape;1708;p229"/>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09" name="Google Shape;1709;p229"/>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0" name="Google Shape;1710;p229"/>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grpSp>
        <p:nvGrpSpPr>
          <p:cNvPr id="1711" name="Google Shape;1711;p229"/>
          <p:cNvGrpSpPr/>
          <p:nvPr/>
        </p:nvGrpSpPr>
        <p:grpSpPr>
          <a:xfrm>
            <a:off x="6031246" y="3094034"/>
            <a:ext cx="871467" cy="770967"/>
            <a:chOff x="234071" y="3189584"/>
            <a:chExt cx="871467" cy="770967"/>
          </a:xfrm>
        </p:grpSpPr>
        <p:sp>
          <p:nvSpPr>
            <p:cNvPr id="1712" name="Google Shape;1712;p229"/>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3" name="Google Shape;1713;p229"/>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4" name="Google Shape;1714;p229"/>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5" name="Google Shape;1715;p229"/>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1" name="Shape 3941"/>
        <p:cNvGrpSpPr/>
        <p:nvPr/>
      </p:nvGrpSpPr>
      <p:grpSpPr>
        <a:xfrm>
          <a:off x="0" y="0"/>
          <a:ext cx="0" cy="0"/>
          <a:chOff x="0" y="0"/>
          <a:chExt cx="0" cy="0"/>
        </a:xfrm>
      </p:grpSpPr>
      <p:sp>
        <p:nvSpPr>
          <p:cNvPr id="3942" name="Google Shape;3942;p3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43" name="Google Shape;3943;p3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BUILD AND DEPLOY </a:t>
            </a:r>
            <a:r>
              <a:rPr lang="en">
                <a:solidFill>
                  <a:srgbClr val="000000"/>
                </a:solidFill>
              </a:rPr>
              <a:t>| Three Ways to Serve Developers</a:t>
            </a:r>
            <a:endParaRPr>
              <a:solidFill>
                <a:srgbClr val="000000"/>
              </a:solidFill>
            </a:endParaRPr>
          </a:p>
        </p:txBody>
      </p:sp>
      <p:sp>
        <p:nvSpPr>
          <p:cNvPr id="3944" name="Google Shape;3944;p328"/>
          <p:cNvSpPr txBox="1"/>
          <p:nvPr/>
        </p:nvSpPr>
        <p:spPr>
          <a:xfrm>
            <a:off x="902850"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SOURCE CODE</a:t>
            </a:r>
            <a:endParaRPr b="1" sz="1800">
              <a:latin typeface="Overpass"/>
              <a:ea typeface="Overpass"/>
              <a:cs typeface="Overpass"/>
              <a:sym typeface="Overpass"/>
            </a:endParaRPr>
          </a:p>
        </p:txBody>
      </p:sp>
      <p:sp>
        <p:nvSpPr>
          <p:cNvPr id="3945" name="Google Shape;3945;p328"/>
          <p:cNvSpPr/>
          <p:nvPr/>
        </p:nvSpPr>
        <p:spPr>
          <a:xfrm>
            <a:off x="1331250"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6" name="Google Shape;3946;p328"/>
          <p:cNvPicPr preferRelativeResize="0"/>
          <p:nvPr/>
        </p:nvPicPr>
        <p:blipFill>
          <a:blip r:embed="rId3">
            <a:alphaModFix/>
          </a:blip>
          <a:stretch>
            <a:fillRect/>
          </a:stretch>
        </p:blipFill>
        <p:spPr>
          <a:xfrm>
            <a:off x="1516505" y="1929549"/>
            <a:ext cx="1033490" cy="617034"/>
          </a:xfrm>
          <a:prstGeom prst="rect">
            <a:avLst/>
          </a:prstGeom>
          <a:noFill/>
          <a:ln>
            <a:noFill/>
          </a:ln>
        </p:spPr>
      </p:pic>
      <p:sp>
        <p:nvSpPr>
          <p:cNvPr id="3947" name="Google Shape;3947;p328"/>
          <p:cNvSpPr txBox="1"/>
          <p:nvPr/>
        </p:nvSpPr>
        <p:spPr>
          <a:xfrm>
            <a:off x="5954021" y="3177050"/>
            <a:ext cx="24480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CONTAINER IMAGE</a:t>
            </a:r>
            <a:endParaRPr b="1" sz="1800">
              <a:solidFill>
                <a:srgbClr val="000000"/>
              </a:solidFill>
              <a:latin typeface="Overpass"/>
              <a:ea typeface="Overpass"/>
              <a:cs typeface="Overpass"/>
              <a:sym typeface="Overpass"/>
            </a:endParaRPr>
          </a:p>
        </p:txBody>
      </p:sp>
      <p:sp>
        <p:nvSpPr>
          <p:cNvPr id="3948" name="Google Shape;3948;p328"/>
          <p:cNvSpPr/>
          <p:nvPr/>
        </p:nvSpPr>
        <p:spPr>
          <a:xfrm>
            <a:off x="64760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28"/>
          <p:cNvSpPr txBox="1"/>
          <p:nvPr/>
        </p:nvSpPr>
        <p:spPr>
          <a:xfrm>
            <a:off x="3428436"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APP BINARY</a:t>
            </a:r>
            <a:endParaRPr b="1" sz="1800">
              <a:latin typeface="Overpass"/>
              <a:ea typeface="Overpass"/>
              <a:cs typeface="Overpass"/>
              <a:sym typeface="Overpass"/>
            </a:endParaRPr>
          </a:p>
        </p:txBody>
      </p:sp>
      <p:sp>
        <p:nvSpPr>
          <p:cNvPr id="3950" name="Google Shape;3950;p328"/>
          <p:cNvSpPr/>
          <p:nvPr/>
        </p:nvSpPr>
        <p:spPr>
          <a:xfrm>
            <a:off x="3856836"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1" name="Google Shape;3951;p328"/>
          <p:cNvPicPr preferRelativeResize="0"/>
          <p:nvPr/>
        </p:nvPicPr>
        <p:blipFill>
          <a:blip r:embed="rId4">
            <a:alphaModFix/>
          </a:blip>
          <a:stretch>
            <a:fillRect/>
          </a:stretch>
        </p:blipFill>
        <p:spPr>
          <a:xfrm>
            <a:off x="4252493" y="1931737"/>
            <a:ext cx="612648" cy="612648"/>
          </a:xfrm>
          <a:prstGeom prst="rect">
            <a:avLst/>
          </a:prstGeom>
          <a:noFill/>
          <a:ln>
            <a:noFill/>
          </a:ln>
        </p:spPr>
      </p:pic>
      <p:pic>
        <p:nvPicPr>
          <p:cNvPr id="3952" name="Google Shape;3952;p328"/>
          <p:cNvPicPr preferRelativeResize="0"/>
          <p:nvPr/>
        </p:nvPicPr>
        <p:blipFill>
          <a:blip r:embed="rId5">
            <a:alphaModFix/>
          </a:blip>
          <a:stretch>
            <a:fillRect/>
          </a:stretch>
        </p:blipFill>
        <p:spPr>
          <a:xfrm>
            <a:off x="6871702" y="1932107"/>
            <a:ext cx="612648" cy="61264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6" name="Shape 3956"/>
        <p:cNvGrpSpPr/>
        <p:nvPr/>
      </p:nvGrpSpPr>
      <p:grpSpPr>
        <a:xfrm>
          <a:off x="0" y="0"/>
          <a:ext cx="0" cy="0"/>
          <a:chOff x="0" y="0"/>
          <a:chExt cx="0" cy="0"/>
        </a:xfrm>
      </p:grpSpPr>
      <p:sp>
        <p:nvSpPr>
          <p:cNvPr id="3957" name="Google Shape;3957;p3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58" name="Google Shape;3958;p3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BUILD AND DEPLOY </a:t>
            </a:r>
            <a:r>
              <a:rPr lang="en">
                <a:solidFill>
                  <a:srgbClr val="000000"/>
                </a:solidFill>
              </a:rPr>
              <a:t>| Source-to-Image (S2I)  for building and deploying from code</a:t>
            </a:r>
            <a:endParaRPr>
              <a:solidFill>
                <a:srgbClr val="000000"/>
              </a:solidFill>
            </a:endParaRPr>
          </a:p>
        </p:txBody>
      </p:sp>
      <p:grpSp>
        <p:nvGrpSpPr>
          <p:cNvPr id="3959" name="Google Shape;3959;p329"/>
          <p:cNvGrpSpPr/>
          <p:nvPr/>
        </p:nvGrpSpPr>
        <p:grpSpPr>
          <a:xfrm>
            <a:off x="1531373" y="489388"/>
            <a:ext cx="6081253" cy="1371673"/>
            <a:chOff x="766750" y="3518379"/>
            <a:chExt cx="10530309" cy="2377250"/>
          </a:xfrm>
        </p:grpSpPr>
        <p:sp>
          <p:nvSpPr>
            <p:cNvPr id="3960" name="Google Shape;3960;p329"/>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961" name="Google Shape;3961;p329"/>
            <p:cNvSpPr/>
            <p:nvPr/>
          </p:nvSpPr>
          <p:spPr>
            <a:xfrm>
              <a:off x="766759" y="5525429"/>
              <a:ext cx="10530300" cy="370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CODE APPLICATION</a:t>
              </a:r>
              <a:endParaRPr b="1" sz="1100">
                <a:solidFill>
                  <a:srgbClr val="FFFFFF"/>
                </a:solidFill>
                <a:latin typeface="Overpass"/>
                <a:ea typeface="Overpass"/>
                <a:cs typeface="Overpass"/>
                <a:sym typeface="Overpass"/>
              </a:endParaRPr>
            </a:p>
          </p:txBody>
        </p:sp>
      </p:grpSp>
      <p:grpSp>
        <p:nvGrpSpPr>
          <p:cNvPr id="3962" name="Google Shape;3962;p329"/>
          <p:cNvGrpSpPr/>
          <p:nvPr/>
        </p:nvGrpSpPr>
        <p:grpSpPr>
          <a:xfrm>
            <a:off x="1978162" y="693642"/>
            <a:ext cx="599056" cy="600195"/>
            <a:chOff x="6664884" y="1239428"/>
            <a:chExt cx="1265700" cy="1265700"/>
          </a:xfrm>
        </p:grpSpPr>
        <p:sp>
          <p:nvSpPr>
            <p:cNvPr id="3963" name="Google Shape;3963;p329"/>
            <p:cNvSpPr/>
            <p:nvPr/>
          </p:nvSpPr>
          <p:spPr>
            <a:xfrm>
              <a:off x="6664884" y="1239428"/>
              <a:ext cx="1265700" cy="12657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64" name="Google Shape;3964;p329"/>
            <p:cNvPicPr preferRelativeResize="0"/>
            <p:nvPr/>
          </p:nvPicPr>
          <p:blipFill>
            <a:blip r:embed="rId3">
              <a:alphaModFix/>
            </a:blip>
            <a:stretch>
              <a:fillRect/>
            </a:stretch>
          </p:blipFill>
          <p:spPr>
            <a:xfrm>
              <a:off x="7052491" y="1493003"/>
              <a:ext cx="490450" cy="758544"/>
            </a:xfrm>
            <a:prstGeom prst="rect">
              <a:avLst/>
            </a:prstGeom>
            <a:noFill/>
            <a:ln>
              <a:noFill/>
            </a:ln>
          </p:spPr>
        </p:pic>
      </p:grpSp>
      <p:grpSp>
        <p:nvGrpSpPr>
          <p:cNvPr id="3965" name="Google Shape;3965;p329"/>
          <p:cNvGrpSpPr/>
          <p:nvPr/>
        </p:nvGrpSpPr>
        <p:grpSpPr>
          <a:xfrm>
            <a:off x="6708338" y="691943"/>
            <a:ext cx="522900" cy="603600"/>
            <a:chOff x="8284988" y="1971750"/>
            <a:chExt cx="522900" cy="603600"/>
          </a:xfrm>
        </p:grpSpPr>
        <p:sp>
          <p:nvSpPr>
            <p:cNvPr id="3966" name="Google Shape;3966;p329"/>
            <p:cNvSpPr/>
            <p:nvPr/>
          </p:nvSpPr>
          <p:spPr>
            <a:xfrm rot="-5400000">
              <a:off x="8244638" y="2012100"/>
              <a:ext cx="603600" cy="5229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7" name="Google Shape;3967;p329"/>
            <p:cNvPicPr preferRelativeResize="0"/>
            <p:nvPr/>
          </p:nvPicPr>
          <p:blipFill>
            <a:blip r:embed="rId4">
              <a:alphaModFix/>
            </a:blip>
            <a:stretch>
              <a:fillRect/>
            </a:stretch>
          </p:blipFill>
          <p:spPr>
            <a:xfrm>
              <a:off x="8432144" y="2159251"/>
              <a:ext cx="228600" cy="228600"/>
            </a:xfrm>
            <a:prstGeom prst="rect">
              <a:avLst/>
            </a:prstGeom>
            <a:noFill/>
            <a:ln>
              <a:noFill/>
            </a:ln>
          </p:spPr>
        </p:pic>
      </p:grpSp>
      <p:sp>
        <p:nvSpPr>
          <p:cNvPr id="3968" name="Google Shape;3968;p329"/>
          <p:cNvSpPr txBox="1"/>
          <p:nvPr/>
        </p:nvSpPr>
        <p:spPr>
          <a:xfrm>
            <a:off x="1911388" y="1324218"/>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Developer</a:t>
            </a:r>
            <a:endParaRPr sz="900">
              <a:latin typeface="Overpass Light"/>
              <a:ea typeface="Overpass Light"/>
              <a:cs typeface="Overpass Light"/>
              <a:sym typeface="Overpass Light"/>
            </a:endParaRPr>
          </a:p>
        </p:txBody>
      </p:sp>
      <p:sp>
        <p:nvSpPr>
          <p:cNvPr id="3969" name="Google Shape;3969;p329"/>
          <p:cNvSpPr txBox="1"/>
          <p:nvPr/>
        </p:nvSpPr>
        <p:spPr>
          <a:xfrm>
            <a:off x="6603500" y="1324218"/>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Repository</a:t>
            </a:r>
            <a:endParaRPr sz="900">
              <a:latin typeface="Overpass Light"/>
              <a:ea typeface="Overpass Light"/>
              <a:cs typeface="Overpass Light"/>
              <a:sym typeface="Overpass Light"/>
            </a:endParaRPr>
          </a:p>
        </p:txBody>
      </p:sp>
      <p:sp>
        <p:nvSpPr>
          <p:cNvPr id="3970" name="Google Shape;3970;p329"/>
          <p:cNvSpPr txBox="1"/>
          <p:nvPr/>
        </p:nvSpPr>
        <p:spPr>
          <a:xfrm>
            <a:off x="4276325" y="740261"/>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Code</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(Git)</a:t>
            </a:r>
            <a:endParaRPr sz="900">
              <a:latin typeface="Overpass Light"/>
              <a:ea typeface="Overpass Light"/>
              <a:cs typeface="Overpass Light"/>
              <a:sym typeface="Overpass Light"/>
            </a:endParaRPr>
          </a:p>
        </p:txBody>
      </p:sp>
      <p:grpSp>
        <p:nvGrpSpPr>
          <p:cNvPr id="3971" name="Google Shape;3971;p329"/>
          <p:cNvGrpSpPr/>
          <p:nvPr/>
        </p:nvGrpSpPr>
        <p:grpSpPr>
          <a:xfrm>
            <a:off x="1531373" y="1962113"/>
            <a:ext cx="6081253" cy="1371673"/>
            <a:chOff x="766750" y="3518379"/>
            <a:chExt cx="10530309" cy="2377250"/>
          </a:xfrm>
        </p:grpSpPr>
        <p:sp>
          <p:nvSpPr>
            <p:cNvPr id="3972" name="Google Shape;3972;p329"/>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973" name="Google Shape;3973;p329"/>
            <p:cNvSpPr/>
            <p:nvPr/>
          </p:nvSpPr>
          <p:spPr>
            <a:xfrm>
              <a:off x="766759" y="5525429"/>
              <a:ext cx="10530300" cy="370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BUILD IMAGE</a:t>
              </a:r>
              <a:endParaRPr b="1" sz="1100">
                <a:solidFill>
                  <a:srgbClr val="FFFFFF"/>
                </a:solidFill>
                <a:latin typeface="Overpass"/>
                <a:ea typeface="Overpass"/>
                <a:cs typeface="Overpass"/>
                <a:sym typeface="Overpass"/>
              </a:endParaRPr>
            </a:p>
          </p:txBody>
        </p:sp>
      </p:grpSp>
      <p:cxnSp>
        <p:nvCxnSpPr>
          <p:cNvPr id="3974" name="Google Shape;3974;p329"/>
          <p:cNvCxnSpPr>
            <a:stCxn id="3963" idx="6"/>
            <a:endCxn id="3975" idx="1"/>
          </p:cNvCxnSpPr>
          <p:nvPr/>
        </p:nvCxnSpPr>
        <p:spPr>
          <a:xfrm>
            <a:off x="2577218" y="993739"/>
            <a:ext cx="4130700" cy="0"/>
          </a:xfrm>
          <a:prstGeom prst="straightConnector1">
            <a:avLst/>
          </a:prstGeom>
          <a:noFill/>
          <a:ln cap="flat" cmpd="sng" w="9525">
            <a:solidFill>
              <a:srgbClr val="9E9E9E"/>
            </a:solidFill>
            <a:prstDash val="solid"/>
            <a:round/>
            <a:headEnd len="med" w="med" type="none"/>
            <a:tailEnd len="med" w="med" type="stealth"/>
          </a:ln>
        </p:spPr>
      </p:cxnSp>
      <p:grpSp>
        <p:nvGrpSpPr>
          <p:cNvPr id="3976" name="Google Shape;3976;p329"/>
          <p:cNvGrpSpPr/>
          <p:nvPr/>
        </p:nvGrpSpPr>
        <p:grpSpPr>
          <a:xfrm>
            <a:off x="2016276" y="2074343"/>
            <a:ext cx="522900" cy="603600"/>
            <a:chOff x="8210626" y="2610175"/>
            <a:chExt cx="522900" cy="603600"/>
          </a:xfrm>
        </p:grpSpPr>
        <p:sp>
          <p:nvSpPr>
            <p:cNvPr id="3977" name="Google Shape;3977;p329"/>
            <p:cNvSpPr/>
            <p:nvPr/>
          </p:nvSpPr>
          <p:spPr>
            <a:xfrm rot="-5400000">
              <a:off x="8170276" y="265052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8" name="Google Shape;3978;p329"/>
            <p:cNvPicPr preferRelativeResize="0"/>
            <p:nvPr/>
          </p:nvPicPr>
          <p:blipFill>
            <a:blip r:embed="rId5">
              <a:alphaModFix/>
            </a:blip>
            <a:stretch>
              <a:fillRect/>
            </a:stretch>
          </p:blipFill>
          <p:spPr>
            <a:xfrm>
              <a:off x="8329210" y="2797663"/>
              <a:ext cx="285750" cy="228600"/>
            </a:xfrm>
            <a:prstGeom prst="rect">
              <a:avLst/>
            </a:prstGeom>
            <a:noFill/>
            <a:ln>
              <a:noFill/>
            </a:ln>
          </p:spPr>
        </p:pic>
      </p:grpSp>
      <p:sp>
        <p:nvSpPr>
          <p:cNvPr id="3979" name="Google Shape;3979;p329"/>
          <p:cNvSpPr txBox="1"/>
          <p:nvPr/>
        </p:nvSpPr>
        <p:spPr>
          <a:xfrm>
            <a:off x="1911400"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Image</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Registry</a:t>
            </a:r>
            <a:endParaRPr sz="900">
              <a:latin typeface="Overpass Light"/>
              <a:ea typeface="Overpass Light"/>
              <a:cs typeface="Overpass Light"/>
              <a:sym typeface="Overpass Light"/>
            </a:endParaRPr>
          </a:p>
        </p:txBody>
      </p:sp>
      <p:grpSp>
        <p:nvGrpSpPr>
          <p:cNvPr id="3980" name="Google Shape;3980;p329"/>
          <p:cNvGrpSpPr/>
          <p:nvPr/>
        </p:nvGrpSpPr>
        <p:grpSpPr>
          <a:xfrm>
            <a:off x="6708351" y="2074343"/>
            <a:ext cx="522900" cy="603600"/>
            <a:chOff x="6708351" y="2239025"/>
            <a:chExt cx="522900" cy="603600"/>
          </a:xfrm>
        </p:grpSpPr>
        <p:sp>
          <p:nvSpPr>
            <p:cNvPr id="3981" name="Google Shape;3981;p329"/>
            <p:cNvSpPr/>
            <p:nvPr/>
          </p:nvSpPr>
          <p:spPr>
            <a:xfrm rot="-5400000">
              <a:off x="6668001" y="227937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2" name="Google Shape;3982;p329"/>
            <p:cNvPicPr preferRelativeResize="0"/>
            <p:nvPr/>
          </p:nvPicPr>
          <p:blipFill>
            <a:blip r:embed="rId6">
              <a:alphaModFix/>
            </a:blip>
            <a:stretch>
              <a:fillRect/>
            </a:stretch>
          </p:blipFill>
          <p:spPr>
            <a:xfrm>
              <a:off x="6855493" y="2424598"/>
              <a:ext cx="228600" cy="232474"/>
            </a:xfrm>
            <a:prstGeom prst="rect">
              <a:avLst/>
            </a:prstGeom>
            <a:noFill/>
            <a:ln>
              <a:noFill/>
            </a:ln>
          </p:spPr>
        </p:pic>
      </p:grpSp>
      <p:sp>
        <p:nvSpPr>
          <p:cNvPr id="3983" name="Google Shape;3983;p329"/>
          <p:cNvSpPr txBox="1"/>
          <p:nvPr/>
        </p:nvSpPr>
        <p:spPr>
          <a:xfrm>
            <a:off x="6603500"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S2I</a:t>
            </a:r>
            <a:endParaRPr sz="900">
              <a:latin typeface="Overpass Light"/>
              <a:ea typeface="Overpass Light"/>
              <a:cs typeface="Overpass Light"/>
              <a:sym typeface="Overpass Light"/>
            </a:endParaRPr>
          </a:p>
        </p:txBody>
      </p:sp>
      <p:sp>
        <p:nvSpPr>
          <p:cNvPr id="3984" name="Google Shape;3984;p329"/>
          <p:cNvSpPr txBox="1"/>
          <p:nvPr/>
        </p:nvSpPr>
        <p:spPr>
          <a:xfrm>
            <a:off x="4309863"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Builder</a:t>
            </a:r>
            <a:endParaRPr sz="900">
              <a:latin typeface="Overpass Light"/>
              <a:ea typeface="Overpass Light"/>
              <a:cs typeface="Overpass Light"/>
              <a:sym typeface="Overpass Light"/>
            </a:endParaRPr>
          </a:p>
          <a:p>
            <a:pPr indent="0" lvl="0" marL="0" rtl="0" algn="ctr">
              <a:spcBef>
                <a:spcPts val="0"/>
              </a:spcBef>
              <a:spcAft>
                <a:spcPts val="0"/>
              </a:spcAft>
              <a:buNone/>
            </a:pPr>
            <a:r>
              <a:rPr lang="en" sz="900">
                <a:latin typeface="Overpass Light"/>
                <a:ea typeface="Overpass Light"/>
                <a:cs typeface="Overpass Light"/>
                <a:sym typeface="Overpass Light"/>
              </a:rPr>
              <a:t>Image</a:t>
            </a:r>
            <a:endParaRPr sz="900">
              <a:latin typeface="Overpass Light"/>
              <a:ea typeface="Overpass Light"/>
              <a:cs typeface="Overpass Light"/>
              <a:sym typeface="Overpass Light"/>
            </a:endParaRPr>
          </a:p>
        </p:txBody>
      </p:sp>
      <p:grpSp>
        <p:nvGrpSpPr>
          <p:cNvPr id="3985" name="Google Shape;3985;p329"/>
          <p:cNvGrpSpPr/>
          <p:nvPr/>
        </p:nvGrpSpPr>
        <p:grpSpPr>
          <a:xfrm>
            <a:off x="4414713" y="2074343"/>
            <a:ext cx="522900" cy="603600"/>
            <a:chOff x="4414713" y="2239025"/>
            <a:chExt cx="522900" cy="603600"/>
          </a:xfrm>
        </p:grpSpPr>
        <p:sp>
          <p:nvSpPr>
            <p:cNvPr id="3986" name="Google Shape;3986;p329"/>
            <p:cNvSpPr/>
            <p:nvPr/>
          </p:nvSpPr>
          <p:spPr>
            <a:xfrm rot="-5400000">
              <a:off x="4374363" y="227937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7" name="Google Shape;3987;p329"/>
            <p:cNvPicPr preferRelativeResize="0"/>
            <p:nvPr/>
          </p:nvPicPr>
          <p:blipFill>
            <a:blip r:embed="rId7">
              <a:alphaModFix/>
            </a:blip>
            <a:stretch>
              <a:fillRect/>
            </a:stretch>
          </p:blipFill>
          <p:spPr>
            <a:xfrm>
              <a:off x="4558307" y="2426527"/>
              <a:ext cx="235744" cy="228600"/>
            </a:xfrm>
            <a:prstGeom prst="rect">
              <a:avLst/>
            </a:prstGeom>
            <a:noFill/>
            <a:ln>
              <a:noFill/>
            </a:ln>
          </p:spPr>
        </p:pic>
      </p:grpSp>
      <p:sp>
        <p:nvSpPr>
          <p:cNvPr id="3988" name="Google Shape;3988;p329"/>
          <p:cNvSpPr txBox="1"/>
          <p:nvPr/>
        </p:nvSpPr>
        <p:spPr>
          <a:xfrm>
            <a:off x="2016600" y="220394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3989" name="Google Shape;3989;p329"/>
          <p:cNvSpPr txBox="1"/>
          <p:nvPr/>
        </p:nvSpPr>
        <p:spPr>
          <a:xfrm>
            <a:off x="4414725" y="220394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990" name="Google Shape;3990;p329"/>
          <p:cNvCxnSpPr>
            <a:stCxn id="3988" idx="3"/>
            <a:endCxn id="3989" idx="1"/>
          </p:cNvCxnSpPr>
          <p:nvPr/>
        </p:nvCxnSpPr>
        <p:spPr>
          <a:xfrm>
            <a:off x="2539500" y="2376293"/>
            <a:ext cx="1875300" cy="0"/>
          </a:xfrm>
          <a:prstGeom prst="straightConnector1">
            <a:avLst/>
          </a:prstGeom>
          <a:noFill/>
          <a:ln cap="flat" cmpd="sng" w="9525">
            <a:solidFill>
              <a:srgbClr val="92D400"/>
            </a:solidFill>
            <a:prstDash val="solid"/>
            <a:round/>
            <a:headEnd len="med" w="med" type="none"/>
            <a:tailEnd len="med" w="med" type="stealth"/>
          </a:ln>
        </p:spPr>
      </p:cxnSp>
      <p:sp>
        <p:nvSpPr>
          <p:cNvPr id="3991" name="Google Shape;3991;p329"/>
          <p:cNvSpPr txBox="1"/>
          <p:nvPr/>
        </p:nvSpPr>
        <p:spPr>
          <a:xfrm>
            <a:off x="6708025" y="220379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992" name="Google Shape;3992;p329"/>
          <p:cNvCxnSpPr>
            <a:stCxn id="3989" idx="3"/>
            <a:endCxn id="3991" idx="1"/>
          </p:cNvCxnSpPr>
          <p:nvPr/>
        </p:nvCxnSpPr>
        <p:spPr>
          <a:xfrm>
            <a:off x="4937625" y="2376293"/>
            <a:ext cx="1770300" cy="0"/>
          </a:xfrm>
          <a:prstGeom prst="straightConnector1">
            <a:avLst/>
          </a:prstGeom>
          <a:noFill/>
          <a:ln cap="flat" cmpd="sng" w="9525">
            <a:solidFill>
              <a:srgbClr val="92D400"/>
            </a:solidFill>
            <a:prstDash val="solid"/>
            <a:round/>
            <a:headEnd len="med" w="med" type="none"/>
            <a:tailEnd len="med" w="med" type="stealth"/>
          </a:ln>
        </p:spPr>
      </p:cxnSp>
      <p:sp>
        <p:nvSpPr>
          <p:cNvPr id="3975" name="Google Shape;3975;p329"/>
          <p:cNvSpPr txBox="1"/>
          <p:nvPr/>
        </p:nvSpPr>
        <p:spPr>
          <a:xfrm>
            <a:off x="6708025" y="82139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993" name="Google Shape;3993;p329"/>
          <p:cNvCxnSpPr>
            <a:stCxn id="3969" idx="2"/>
            <a:endCxn id="3981" idx="0"/>
          </p:cNvCxnSpPr>
          <p:nvPr/>
        </p:nvCxnSpPr>
        <p:spPr>
          <a:xfrm>
            <a:off x="6969800" y="1467918"/>
            <a:ext cx="0" cy="606300"/>
          </a:xfrm>
          <a:prstGeom prst="straightConnector1">
            <a:avLst/>
          </a:prstGeom>
          <a:noFill/>
          <a:ln cap="flat" cmpd="sng" w="9525">
            <a:solidFill>
              <a:srgbClr val="92D400"/>
            </a:solidFill>
            <a:prstDash val="solid"/>
            <a:round/>
            <a:headEnd len="med" w="med" type="stealth"/>
            <a:tailEnd len="med" w="med" type="stealth"/>
          </a:ln>
        </p:spPr>
      </p:cxnSp>
      <p:grpSp>
        <p:nvGrpSpPr>
          <p:cNvPr id="3994" name="Google Shape;3994;p329"/>
          <p:cNvGrpSpPr/>
          <p:nvPr/>
        </p:nvGrpSpPr>
        <p:grpSpPr>
          <a:xfrm>
            <a:off x="1531373" y="3434838"/>
            <a:ext cx="6081253" cy="1371673"/>
            <a:chOff x="766750" y="3518379"/>
            <a:chExt cx="10530309" cy="2377250"/>
          </a:xfrm>
        </p:grpSpPr>
        <p:sp>
          <p:nvSpPr>
            <p:cNvPr id="3995" name="Google Shape;3995;p329"/>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996" name="Google Shape;3996;p329"/>
            <p:cNvSpPr/>
            <p:nvPr/>
          </p:nvSpPr>
          <p:spPr>
            <a:xfrm>
              <a:off x="766759" y="5525429"/>
              <a:ext cx="10530300" cy="370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DEPLOY</a:t>
              </a:r>
              <a:endParaRPr b="1" sz="1100">
                <a:solidFill>
                  <a:srgbClr val="FFFFFF"/>
                </a:solidFill>
                <a:latin typeface="Overpass"/>
                <a:ea typeface="Overpass"/>
                <a:cs typeface="Overpass"/>
                <a:sym typeface="Overpass"/>
              </a:endParaRPr>
            </a:p>
          </p:txBody>
        </p:sp>
      </p:grpSp>
      <p:grpSp>
        <p:nvGrpSpPr>
          <p:cNvPr id="3997" name="Google Shape;3997;p329"/>
          <p:cNvGrpSpPr/>
          <p:nvPr/>
        </p:nvGrpSpPr>
        <p:grpSpPr>
          <a:xfrm>
            <a:off x="6708351" y="3598343"/>
            <a:ext cx="522900" cy="603600"/>
            <a:chOff x="6708351" y="3598343"/>
            <a:chExt cx="522900" cy="603600"/>
          </a:xfrm>
        </p:grpSpPr>
        <p:sp>
          <p:nvSpPr>
            <p:cNvPr id="3998" name="Google Shape;3998;p329"/>
            <p:cNvSpPr/>
            <p:nvPr/>
          </p:nvSpPr>
          <p:spPr>
            <a:xfrm rot="-5400000">
              <a:off x="6668001" y="3638693"/>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9" name="Google Shape;3999;p329"/>
            <p:cNvPicPr preferRelativeResize="0"/>
            <p:nvPr/>
          </p:nvPicPr>
          <p:blipFill>
            <a:blip r:embed="rId8">
              <a:alphaModFix/>
            </a:blip>
            <a:stretch>
              <a:fillRect/>
            </a:stretch>
          </p:blipFill>
          <p:spPr>
            <a:xfrm>
              <a:off x="6855489" y="3785857"/>
              <a:ext cx="228600" cy="228600"/>
            </a:xfrm>
            <a:prstGeom prst="rect">
              <a:avLst/>
            </a:prstGeom>
            <a:noFill/>
            <a:ln>
              <a:noFill/>
            </a:ln>
          </p:spPr>
        </p:pic>
      </p:grpSp>
      <p:sp>
        <p:nvSpPr>
          <p:cNvPr id="4000" name="Google Shape;4000;p329"/>
          <p:cNvSpPr txBox="1"/>
          <p:nvPr/>
        </p:nvSpPr>
        <p:spPr>
          <a:xfrm>
            <a:off x="6603500" y="4278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Application</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Image</a:t>
            </a:r>
            <a:endParaRPr sz="900">
              <a:latin typeface="Overpass Light"/>
              <a:ea typeface="Overpass Light"/>
              <a:cs typeface="Overpass Light"/>
              <a:sym typeface="Overpass Light"/>
            </a:endParaRPr>
          </a:p>
        </p:txBody>
      </p:sp>
      <p:cxnSp>
        <p:nvCxnSpPr>
          <p:cNvPr id="4001" name="Google Shape;4001;p329"/>
          <p:cNvCxnSpPr>
            <a:stCxn id="3983" idx="2"/>
            <a:endCxn id="3998" idx="0"/>
          </p:cNvCxnSpPr>
          <p:nvPr/>
        </p:nvCxnSpPr>
        <p:spPr>
          <a:xfrm>
            <a:off x="6969800" y="2897843"/>
            <a:ext cx="0" cy="700500"/>
          </a:xfrm>
          <a:prstGeom prst="straightConnector1">
            <a:avLst/>
          </a:prstGeom>
          <a:noFill/>
          <a:ln cap="flat" cmpd="sng" w="9525">
            <a:solidFill>
              <a:srgbClr val="92D400"/>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2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21" name="Google Shape;1721;p2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22" name="Google Shape;1722;p230"/>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wrapped in pods which are units of deployment and management</a:t>
            </a:r>
            <a:endParaRPr sz="2800">
              <a:latin typeface="Overpass"/>
              <a:ea typeface="Overpass"/>
              <a:cs typeface="Overpass"/>
              <a:sym typeface="Overpass"/>
            </a:endParaRPr>
          </a:p>
        </p:txBody>
      </p:sp>
      <p:sp>
        <p:nvSpPr>
          <p:cNvPr id="1723" name="Google Shape;1723;p230"/>
          <p:cNvSpPr/>
          <p:nvPr/>
        </p:nvSpPr>
        <p:spPr>
          <a:xfrm>
            <a:off x="2180344" y="24592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24" name="Google Shape;1724;p230"/>
          <p:cNvSpPr/>
          <p:nvPr/>
        </p:nvSpPr>
        <p:spPr>
          <a:xfrm>
            <a:off x="24272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25" name="Google Shape;1725;p230"/>
          <p:cNvSpPr txBox="1"/>
          <p:nvPr/>
        </p:nvSpPr>
        <p:spPr>
          <a:xfrm>
            <a:off x="2468053" y="35465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726" name="Google Shape;1726;p230"/>
          <p:cNvSpPr/>
          <p:nvPr/>
        </p:nvSpPr>
        <p:spPr>
          <a:xfrm>
            <a:off x="4897256" y="2459225"/>
            <a:ext cx="20664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27" name="Google Shape;1727;p230"/>
          <p:cNvSpPr/>
          <p:nvPr/>
        </p:nvSpPr>
        <p:spPr>
          <a:xfrm>
            <a:off x="51441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28" name="Google Shape;1728;p230"/>
          <p:cNvSpPr txBox="1"/>
          <p:nvPr/>
        </p:nvSpPr>
        <p:spPr>
          <a:xfrm>
            <a:off x="5144156" y="3546575"/>
            <a:ext cx="1572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10.15.6.55</a:t>
            </a:r>
            <a:endParaRPr sz="700">
              <a:solidFill>
                <a:srgbClr val="38761D"/>
              </a:solidFill>
              <a:latin typeface="Overpass"/>
              <a:ea typeface="Overpass"/>
              <a:cs typeface="Overpass"/>
              <a:sym typeface="Overpass"/>
            </a:endParaRPr>
          </a:p>
        </p:txBody>
      </p:sp>
      <p:sp>
        <p:nvSpPr>
          <p:cNvPr id="1729" name="Google Shape;1729;p230"/>
          <p:cNvSpPr/>
          <p:nvPr/>
        </p:nvSpPr>
        <p:spPr>
          <a:xfrm>
            <a:off x="597589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3" name="Shape 1733"/>
        <p:cNvGrpSpPr/>
        <p:nvPr/>
      </p:nvGrpSpPr>
      <p:grpSpPr>
        <a:xfrm>
          <a:off x="0" y="0"/>
          <a:ext cx="0" cy="0"/>
          <a:chOff x="0" y="0"/>
          <a:chExt cx="0" cy="0"/>
        </a:xfrm>
      </p:grpSpPr>
      <p:sp>
        <p:nvSpPr>
          <p:cNvPr id="1734" name="Google Shape;1734;p2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35" name="Google Shape;1735;p2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36" name="Google Shape;1736;p231"/>
          <p:cNvSpPr txBox="1"/>
          <p:nvPr/>
        </p:nvSpPr>
        <p:spPr>
          <a:xfrm>
            <a:off x="826650" y="762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ReplicationControllers</a:t>
            </a:r>
            <a:r>
              <a:rPr lang="en" sz="2800">
                <a:latin typeface="Overpass"/>
                <a:ea typeface="Overpass"/>
                <a:cs typeface="Overpass"/>
                <a:sym typeface="Overpass"/>
              </a:rPr>
              <a:t> &amp; </a:t>
            </a:r>
            <a:r>
              <a:rPr lang="en" sz="2800">
                <a:latin typeface="Courier"/>
                <a:ea typeface="Courier"/>
                <a:cs typeface="Courier"/>
                <a:sym typeface="Courier"/>
              </a:rPr>
              <a:t>ReplicaSets</a:t>
            </a:r>
            <a:r>
              <a:rPr lang="en" sz="2800">
                <a:latin typeface="Overpass"/>
                <a:ea typeface="Overpass"/>
                <a:cs typeface="Overpass"/>
                <a:sym typeface="Overpass"/>
              </a:rPr>
              <a:t> ensure a specified number of pods are running at any given time</a:t>
            </a:r>
            <a:endParaRPr sz="2800">
              <a:latin typeface="Overpass"/>
              <a:ea typeface="Overpass"/>
              <a:cs typeface="Overpass"/>
              <a:sym typeface="Overpass"/>
            </a:endParaRPr>
          </a:p>
        </p:txBody>
      </p:sp>
      <p:sp>
        <p:nvSpPr>
          <p:cNvPr id="1737" name="Google Shape;1737;p231"/>
          <p:cNvSpPr/>
          <p:nvPr/>
        </p:nvSpPr>
        <p:spPr>
          <a:xfrm>
            <a:off x="12455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738" name="Google Shape;1738;p231"/>
          <p:cNvCxnSpPr/>
          <p:nvPr/>
        </p:nvCxnSpPr>
        <p:spPr>
          <a:xfrm>
            <a:off x="23292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739" name="Google Shape;1739;p231"/>
          <p:cNvSpPr txBox="1"/>
          <p:nvPr/>
        </p:nvSpPr>
        <p:spPr>
          <a:xfrm>
            <a:off x="11137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ReplicaSet</a:t>
            </a:r>
            <a:br>
              <a:rPr lang="en" sz="800">
                <a:latin typeface="Overpass"/>
                <a:ea typeface="Overpass"/>
                <a:cs typeface="Overpass"/>
                <a:sym typeface="Overpass"/>
              </a:rPr>
            </a:br>
            <a:r>
              <a:rPr lang="en" sz="800">
                <a:latin typeface="Overpass"/>
                <a:ea typeface="Overpass"/>
                <a:cs typeface="Overpass"/>
                <a:sym typeface="Overpass"/>
              </a:rPr>
              <a:t>ReplicationController</a:t>
            </a:r>
            <a:endParaRPr sz="800">
              <a:latin typeface="Overpass"/>
              <a:ea typeface="Overpass"/>
              <a:cs typeface="Overpass"/>
              <a:sym typeface="Overpass"/>
            </a:endParaRPr>
          </a:p>
        </p:txBody>
      </p:sp>
      <p:sp>
        <p:nvSpPr>
          <p:cNvPr id="1740" name="Google Shape;1740;p231"/>
          <p:cNvSpPr/>
          <p:nvPr/>
        </p:nvSpPr>
        <p:spPr>
          <a:xfrm>
            <a:off x="3619264" y="237781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1" name="Google Shape;1741;p231"/>
          <p:cNvSpPr/>
          <p:nvPr/>
        </p:nvSpPr>
        <p:spPr>
          <a:xfrm>
            <a:off x="3866164" y="259170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42" name="Google Shape;1742;p231"/>
          <p:cNvSpPr/>
          <p:nvPr/>
        </p:nvSpPr>
        <p:spPr>
          <a:xfrm>
            <a:off x="49718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3" name="Google Shape;1743;p231"/>
          <p:cNvSpPr/>
          <p:nvPr/>
        </p:nvSpPr>
        <p:spPr>
          <a:xfrm>
            <a:off x="52187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44" name="Google Shape;1744;p231"/>
          <p:cNvSpPr txBox="1"/>
          <p:nvPr/>
        </p:nvSpPr>
        <p:spPr>
          <a:xfrm>
            <a:off x="6259221" y="2444770"/>
            <a:ext cx="462600" cy="7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Light"/>
                <a:ea typeface="Overpass Light"/>
                <a:cs typeface="Overpass Light"/>
                <a:sym typeface="Overpass Light"/>
              </a:rPr>
              <a:t>...</a:t>
            </a:r>
            <a:endParaRPr sz="2400">
              <a:latin typeface="Overpass Light"/>
              <a:ea typeface="Overpass Light"/>
              <a:cs typeface="Overpass Light"/>
              <a:sym typeface="Overpass Light"/>
            </a:endParaRPr>
          </a:p>
        </p:txBody>
      </p:sp>
      <p:sp>
        <p:nvSpPr>
          <p:cNvPr id="1745" name="Google Shape;1745;p231"/>
          <p:cNvSpPr/>
          <p:nvPr/>
        </p:nvSpPr>
        <p:spPr>
          <a:xfrm>
            <a:off x="67244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6" name="Google Shape;1746;p231"/>
          <p:cNvSpPr/>
          <p:nvPr/>
        </p:nvSpPr>
        <p:spPr>
          <a:xfrm>
            <a:off x="69713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47" name="Google Shape;1747;p231"/>
          <p:cNvSpPr txBox="1"/>
          <p:nvPr/>
        </p:nvSpPr>
        <p:spPr>
          <a:xfrm>
            <a:off x="38661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1</a:t>
            </a:r>
            <a:endParaRPr>
              <a:latin typeface="Overpass Light"/>
              <a:ea typeface="Overpass Light"/>
              <a:cs typeface="Overpass Light"/>
              <a:sym typeface="Overpass Light"/>
            </a:endParaRPr>
          </a:p>
        </p:txBody>
      </p:sp>
      <p:sp>
        <p:nvSpPr>
          <p:cNvPr id="1748" name="Google Shape;1748;p231"/>
          <p:cNvSpPr txBox="1"/>
          <p:nvPr/>
        </p:nvSpPr>
        <p:spPr>
          <a:xfrm>
            <a:off x="52407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2</a:t>
            </a:r>
            <a:endParaRPr>
              <a:latin typeface="Overpass Light"/>
              <a:ea typeface="Overpass Light"/>
              <a:cs typeface="Overpass Light"/>
              <a:sym typeface="Overpass Light"/>
            </a:endParaRPr>
          </a:p>
        </p:txBody>
      </p:sp>
      <p:sp>
        <p:nvSpPr>
          <p:cNvPr id="1749" name="Google Shape;1749;p231"/>
          <p:cNvSpPr txBox="1"/>
          <p:nvPr/>
        </p:nvSpPr>
        <p:spPr>
          <a:xfrm>
            <a:off x="69933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N</a:t>
            </a:r>
            <a:endParaRPr>
              <a:latin typeface="Overpass Light"/>
              <a:ea typeface="Overpass Light"/>
              <a:cs typeface="Overpass Light"/>
              <a:sym typeface="Overpas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2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55" name="Google Shape;1755;p2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6" name="Google Shape;1756;p232"/>
          <p:cNvSpPr txBox="1"/>
          <p:nvPr/>
        </p:nvSpPr>
        <p:spPr>
          <a:xfrm>
            <a:off x="826650" y="6858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Roboto Mono"/>
                <a:ea typeface="Roboto Mono"/>
                <a:cs typeface="Roboto Mono"/>
                <a:sym typeface="Roboto Mono"/>
              </a:rPr>
              <a:t>a </a:t>
            </a:r>
            <a:r>
              <a:rPr lang="en" sz="2800">
                <a:latin typeface="Courier"/>
                <a:ea typeface="Courier"/>
                <a:cs typeface="Courier"/>
                <a:sym typeface="Courier"/>
              </a:rPr>
              <a:t>daemonset</a:t>
            </a:r>
            <a:r>
              <a:rPr lang="en" sz="2800">
                <a:latin typeface="Roboto Mono"/>
                <a:ea typeface="Roboto Mono"/>
                <a:cs typeface="Roboto Mono"/>
                <a:sym typeface="Roboto Mono"/>
              </a:rPr>
              <a:t> ensures that all</a:t>
            </a:r>
            <a:br>
              <a:rPr lang="en" sz="2800">
                <a:latin typeface="Roboto Mono"/>
                <a:ea typeface="Roboto Mono"/>
                <a:cs typeface="Roboto Mono"/>
                <a:sym typeface="Roboto Mono"/>
              </a:rPr>
            </a:br>
            <a:r>
              <a:rPr lang="en" sz="2800">
                <a:latin typeface="Roboto Mono"/>
                <a:ea typeface="Roboto Mono"/>
                <a:cs typeface="Roboto Mono"/>
                <a:sym typeface="Roboto Mono"/>
              </a:rPr>
              <a:t>(or some) nodes run a copy of a pod</a:t>
            </a:r>
            <a:endParaRPr sz="2800">
              <a:latin typeface="Roboto Mono"/>
              <a:ea typeface="Roboto Mono"/>
              <a:cs typeface="Roboto Mono"/>
              <a:sym typeface="Roboto Mono"/>
            </a:endParaRPr>
          </a:p>
        </p:txBody>
      </p:sp>
      <p:sp>
        <p:nvSpPr>
          <p:cNvPr id="1757" name="Google Shape;1757;p232"/>
          <p:cNvSpPr/>
          <p:nvPr/>
        </p:nvSpPr>
        <p:spPr>
          <a:xfrm>
            <a:off x="28603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32"/>
          <p:cNvSpPr/>
          <p:nvPr/>
        </p:nvSpPr>
        <p:spPr>
          <a:xfrm>
            <a:off x="28603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759" name="Google Shape;1759;p232"/>
          <p:cNvSpPr/>
          <p:nvPr/>
        </p:nvSpPr>
        <p:spPr>
          <a:xfrm>
            <a:off x="28536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60" name="Google Shape;1760;p232"/>
          <p:cNvSpPr/>
          <p:nvPr/>
        </p:nvSpPr>
        <p:spPr>
          <a:xfrm>
            <a:off x="5597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761" name="Google Shape;1761;p232"/>
          <p:cNvCxnSpPr/>
          <p:nvPr/>
        </p:nvCxnSpPr>
        <p:spPr>
          <a:xfrm>
            <a:off x="16434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762" name="Google Shape;1762;p232"/>
          <p:cNvSpPr txBox="1"/>
          <p:nvPr/>
        </p:nvSpPr>
        <p:spPr>
          <a:xfrm>
            <a:off x="4279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DaemonSet</a:t>
            </a:r>
            <a:endParaRPr sz="800">
              <a:latin typeface="Overpass"/>
              <a:ea typeface="Overpass"/>
              <a:cs typeface="Overpass"/>
              <a:sym typeface="Overpass"/>
            </a:endParaRPr>
          </a:p>
        </p:txBody>
      </p:sp>
      <p:sp>
        <p:nvSpPr>
          <p:cNvPr id="1763" name="Google Shape;1763;p232"/>
          <p:cNvSpPr/>
          <p:nvPr/>
        </p:nvSpPr>
        <p:spPr>
          <a:xfrm>
            <a:off x="48415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32"/>
          <p:cNvSpPr/>
          <p:nvPr/>
        </p:nvSpPr>
        <p:spPr>
          <a:xfrm>
            <a:off x="48415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765" name="Google Shape;1765;p232"/>
          <p:cNvSpPr/>
          <p:nvPr/>
        </p:nvSpPr>
        <p:spPr>
          <a:xfrm>
            <a:off x="48348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66" name="Google Shape;1766;p232"/>
          <p:cNvSpPr/>
          <p:nvPr/>
        </p:nvSpPr>
        <p:spPr>
          <a:xfrm>
            <a:off x="68227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32"/>
          <p:cNvSpPr/>
          <p:nvPr/>
        </p:nvSpPr>
        <p:spPr>
          <a:xfrm>
            <a:off x="68227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baz</a:t>
            </a:r>
            <a:endParaRPr b="1">
              <a:latin typeface="Courier"/>
              <a:ea typeface="Courier"/>
              <a:cs typeface="Courier"/>
              <a:sym typeface="Courier"/>
            </a:endParaRPr>
          </a:p>
        </p:txBody>
      </p:sp>
      <p:sp>
        <p:nvSpPr>
          <p:cNvPr id="1768" name="Google Shape;1768;p232"/>
          <p:cNvSpPr/>
          <p:nvPr/>
        </p:nvSpPr>
        <p:spPr>
          <a:xfrm>
            <a:off x="68160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69" name="Google Shape;1769;p232"/>
          <p:cNvSpPr/>
          <p:nvPr/>
        </p:nvSpPr>
        <p:spPr>
          <a:xfrm>
            <a:off x="3150994" y="2264938"/>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70" name="Google Shape;1770;p232"/>
          <p:cNvSpPr/>
          <p:nvPr/>
        </p:nvSpPr>
        <p:spPr>
          <a:xfrm>
            <a:off x="3397894" y="2478832"/>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71" name="Google Shape;1771;p232"/>
          <p:cNvSpPr/>
          <p:nvPr/>
        </p:nvSpPr>
        <p:spPr>
          <a:xfrm>
            <a:off x="5132719" y="226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72" name="Google Shape;1772;p232"/>
          <p:cNvSpPr/>
          <p:nvPr/>
        </p:nvSpPr>
        <p:spPr>
          <a:xfrm>
            <a:off x="5379619" y="247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73" name="Google Shape;1773;p232"/>
          <p:cNvSpPr/>
          <p:nvPr/>
        </p:nvSpPr>
        <p:spPr>
          <a:xfrm>
            <a:off x="7550879" y="261936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32"/>
          <p:cNvSpPr txBox="1"/>
          <p:nvPr/>
        </p:nvSpPr>
        <p:spPr>
          <a:xfrm>
            <a:off x="42273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1775" name="Google Shape;1775;p232"/>
          <p:cNvSpPr txBox="1"/>
          <p:nvPr/>
        </p:nvSpPr>
        <p:spPr>
          <a:xfrm>
            <a:off x="62085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9" name="Shape 1779"/>
        <p:cNvGrpSpPr/>
        <p:nvPr/>
      </p:nvGrpSpPr>
      <p:grpSpPr>
        <a:xfrm>
          <a:off x="0" y="0"/>
          <a:ext cx="0" cy="0"/>
          <a:chOff x="0" y="0"/>
          <a:chExt cx="0" cy="0"/>
        </a:xfrm>
      </p:grpSpPr>
      <p:sp>
        <p:nvSpPr>
          <p:cNvPr id="1780" name="Google Shape;1780;p233"/>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781" name="Google Shape;1781;p2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82" name="Google Shape;1782;p23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3" name="Google Shape;1783;p233"/>
          <p:cNvSpPr txBox="1"/>
          <p:nvPr/>
        </p:nvSpPr>
        <p:spPr>
          <a:xfrm>
            <a:off x="826650" y="582975"/>
            <a:ext cx="7490700" cy="131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configmaps</a:t>
            </a:r>
            <a:r>
              <a:rPr lang="en" sz="2800">
                <a:latin typeface="Overpass"/>
                <a:ea typeface="Overpass"/>
                <a:cs typeface="Overpass"/>
                <a:sym typeface="Overpass"/>
              </a:rPr>
              <a:t> allow you to decouple configuration artifacts from image content</a:t>
            </a:r>
            <a:endParaRPr sz="2800">
              <a:latin typeface="Overpass"/>
              <a:ea typeface="Overpass"/>
              <a:cs typeface="Overpass"/>
              <a:sym typeface="Overpass"/>
            </a:endParaRPr>
          </a:p>
        </p:txBody>
      </p:sp>
      <p:sp>
        <p:nvSpPr>
          <p:cNvPr id="1784" name="Google Shape;1784;p233"/>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MYCONFIG=true</a:t>
            </a:r>
            <a:endParaRPr sz="900">
              <a:latin typeface="Roboto Mono"/>
              <a:ea typeface="Roboto Mono"/>
              <a:cs typeface="Roboto Mono"/>
              <a:sym typeface="Roboto Mono"/>
            </a:endParaRPr>
          </a:p>
        </p:txBody>
      </p:sp>
      <p:sp>
        <p:nvSpPr>
          <p:cNvPr id="1785" name="Google Shape;1785;p233"/>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86" name="Google Shape;1786;p233"/>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87" name="Google Shape;1787;p233"/>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88" name="Google Shape;1788;p233"/>
          <p:cNvCxnSpPr>
            <a:stCxn id="1784" idx="0"/>
            <a:endCxn id="1787"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789" name="Google Shape;1789;p233"/>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790" name="Google Shape;1790;p233"/>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MYCONFIG=false</a:t>
            </a:r>
            <a:endParaRPr sz="900">
              <a:latin typeface="Roboto Mono"/>
              <a:ea typeface="Roboto Mono"/>
              <a:cs typeface="Roboto Mono"/>
              <a:sym typeface="Roboto Mono"/>
            </a:endParaRPr>
          </a:p>
        </p:txBody>
      </p:sp>
      <p:sp>
        <p:nvSpPr>
          <p:cNvPr id="1791" name="Google Shape;1791;p233"/>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92" name="Google Shape;1792;p233"/>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93" name="Google Shape;1793;p233"/>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94" name="Google Shape;1794;p233"/>
          <p:cNvCxnSpPr>
            <a:stCxn id="1790" idx="0"/>
            <a:endCxn id="1793"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8" name="Shape 1798"/>
        <p:cNvGrpSpPr/>
        <p:nvPr/>
      </p:nvGrpSpPr>
      <p:grpSpPr>
        <a:xfrm>
          <a:off x="0" y="0"/>
          <a:ext cx="0" cy="0"/>
          <a:chOff x="0" y="0"/>
          <a:chExt cx="0" cy="0"/>
        </a:xfrm>
      </p:grpSpPr>
      <p:sp>
        <p:nvSpPr>
          <p:cNvPr id="1799" name="Google Shape;1799;p2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800" name="Google Shape;1800;p23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1" name="Google Shape;1801;p234"/>
          <p:cNvSpPr txBox="1"/>
          <p:nvPr/>
        </p:nvSpPr>
        <p:spPr>
          <a:xfrm>
            <a:off x="826650" y="914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secrets</a:t>
            </a:r>
            <a:r>
              <a:rPr lang="en" sz="2800">
                <a:latin typeface="Overpass"/>
                <a:ea typeface="Overpass"/>
                <a:cs typeface="Overpass"/>
                <a:sym typeface="Overpass"/>
              </a:rPr>
              <a:t> provide a mechanism to hold sensitive information such as passwords</a:t>
            </a:r>
            <a:endParaRPr sz="2800">
              <a:latin typeface="Overpass"/>
              <a:ea typeface="Overpass"/>
              <a:cs typeface="Overpass"/>
              <a:sym typeface="Overpass"/>
            </a:endParaRPr>
          </a:p>
        </p:txBody>
      </p:sp>
      <p:sp>
        <p:nvSpPr>
          <p:cNvPr id="1802" name="Google Shape;1802;p234"/>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803" name="Google Shape;1803;p234"/>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ZGV2Cg==</a:t>
            </a:r>
            <a:endParaRPr sz="900">
              <a:latin typeface="Roboto Mono"/>
              <a:ea typeface="Roboto Mono"/>
              <a:cs typeface="Roboto Mono"/>
              <a:sym typeface="Roboto Mono"/>
            </a:endParaRPr>
          </a:p>
        </p:txBody>
      </p:sp>
      <p:sp>
        <p:nvSpPr>
          <p:cNvPr id="1804" name="Google Shape;1804;p234"/>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805" name="Google Shape;1805;p234"/>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06" name="Google Shape;1806;p234"/>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807" name="Google Shape;1807;p234"/>
          <p:cNvCxnSpPr>
            <a:stCxn id="1803" idx="0"/>
            <a:endCxn id="1806"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808" name="Google Shape;1808;p234"/>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809" name="Google Shape;1809;p234"/>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cHJvZAo=</a:t>
            </a:r>
            <a:endParaRPr sz="900">
              <a:latin typeface="Roboto Mono"/>
              <a:ea typeface="Roboto Mono"/>
              <a:cs typeface="Roboto Mono"/>
              <a:sym typeface="Roboto Mono"/>
            </a:endParaRPr>
          </a:p>
        </p:txBody>
      </p:sp>
      <p:sp>
        <p:nvSpPr>
          <p:cNvPr id="1810" name="Google Shape;1810;p234"/>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811" name="Google Shape;1811;p234"/>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12" name="Google Shape;1812;p234"/>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813" name="Google Shape;1813;p234"/>
          <p:cNvCxnSpPr>
            <a:stCxn id="1809" idx="0"/>
            <a:endCxn id="1812"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19" name="Google Shape;1819;p2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820" name="Google Shape;1820;p235"/>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services provide internal load-balancing and service discovery across pods</a:t>
            </a:r>
            <a:endParaRPr sz="2800">
              <a:latin typeface="Overpass"/>
              <a:ea typeface="Overpass"/>
              <a:cs typeface="Overpass"/>
              <a:sym typeface="Overpass"/>
            </a:endParaRPr>
          </a:p>
        </p:txBody>
      </p:sp>
      <p:sp>
        <p:nvSpPr>
          <p:cNvPr id="1821" name="Google Shape;1821;p235"/>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22" name="Google Shape;1822;p235"/>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823" name="Google Shape;1823;p235"/>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24" name="Google Shape;1824;p235"/>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825" name="Google Shape;1825;p235"/>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26" name="Google Shape;1826;p235"/>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27" name="Google Shape;1827;p235"/>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28" name="Google Shape;1828;p235"/>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829" name="Google Shape;1829;p235"/>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30" name="Google Shape;1830;p235"/>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31" name="Google Shape;1831;p235"/>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32" name="Google Shape;1832;p235"/>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833" name="Google Shape;1833;p235"/>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34" name="Google Shape;1834;p235"/>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35" name="Google Shape;1835;p235"/>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36" name="Google Shape;1836;p235"/>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837" name="Google Shape;1837;p235"/>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838" name="Google Shape;1838;p235"/>
          <p:cNvCxnSpPr>
            <a:stCxn id="1839" idx="2"/>
            <a:endCxn id="1840"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841" name="Google Shape;1841;p235"/>
          <p:cNvCxnSpPr>
            <a:stCxn id="1839" idx="2"/>
            <a:endCxn id="1842"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843" name="Google Shape;1843;p235"/>
          <p:cNvCxnSpPr>
            <a:stCxn id="1839" idx="2"/>
            <a:endCxn id="1844"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845" name="Google Shape;1845;p235"/>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839" name="Google Shape;1839;p235"/>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40" name="Google Shape;1840;p235"/>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42" name="Google Shape;1842;p235"/>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44" name="Google Shape;1844;p235"/>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Google Shape;1850;p2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1" name="Google Shape;1851;p2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852" name="Google Shape;1852;p236"/>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Overpass"/>
                <a:ea typeface="Overpass"/>
                <a:cs typeface="Overpass"/>
                <a:sym typeface="Overpass"/>
              </a:rPr>
              <a:t>apps can talk to each other via services</a:t>
            </a:r>
            <a:endParaRPr sz="2800">
              <a:latin typeface="Overpass"/>
              <a:ea typeface="Overpass"/>
              <a:cs typeface="Overpass"/>
              <a:sym typeface="Overpass"/>
            </a:endParaRPr>
          </a:p>
        </p:txBody>
      </p:sp>
      <p:sp>
        <p:nvSpPr>
          <p:cNvPr id="1853" name="Google Shape;1853;p236"/>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54" name="Google Shape;1854;p236"/>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855" name="Google Shape;1855;p236"/>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56" name="Google Shape;1856;p236"/>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857" name="Google Shape;1857;p236"/>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58" name="Google Shape;1858;p236"/>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59" name="Google Shape;1859;p236"/>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60" name="Google Shape;1860;p236"/>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861" name="Google Shape;1861;p236"/>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62" name="Google Shape;1862;p236"/>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63" name="Google Shape;1863;p236"/>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64" name="Google Shape;1864;p236"/>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865" name="Google Shape;1865;p236"/>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66" name="Google Shape;1866;p236"/>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67" name="Google Shape;1867;p236"/>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68" name="Google Shape;1868;p236"/>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869" name="Google Shape;1869;p236"/>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870" name="Google Shape;1870;p236"/>
          <p:cNvCxnSpPr>
            <a:stCxn id="1871" idx="2"/>
            <a:endCxn id="1872"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873" name="Google Shape;1873;p236"/>
          <p:cNvCxnSpPr>
            <a:stCxn id="1871" idx="2"/>
            <a:endCxn id="1874"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875" name="Google Shape;1875;p236"/>
          <p:cNvCxnSpPr>
            <a:stCxn id="1871" idx="2"/>
            <a:endCxn id="1876"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877" name="Google Shape;1877;p236"/>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871" name="Google Shape;1871;p236"/>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2" name="Google Shape;1872;p236"/>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4" name="Google Shape;1874;p236"/>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6" name="Google Shape;1876;p236"/>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8" name="Google Shape;1878;p236"/>
          <p:cNvSpPr txBox="1"/>
          <p:nvPr/>
        </p:nvSpPr>
        <p:spPr>
          <a:xfrm>
            <a:off x="1443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1879" name="Google Shape;1879;p236"/>
          <p:cNvCxnSpPr>
            <a:stCxn id="1878" idx="0"/>
          </p:cNvCxnSpPr>
          <p:nvPr/>
        </p:nvCxnSpPr>
        <p:spPr>
          <a:xfrm rot="-5400000">
            <a:off x="2984500" y="779675"/>
            <a:ext cx="1175400" cy="3573900"/>
          </a:xfrm>
          <a:prstGeom prst="bentConnector2">
            <a:avLst/>
          </a:prstGeom>
          <a:noFill/>
          <a:ln cap="flat" cmpd="sng" w="9525">
            <a:solidFill>
              <a:srgbClr val="EC7A08"/>
            </a:solidFill>
            <a:prstDash val="dash"/>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2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885" name="Google Shape;1885;p23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6" name="Google Shape;1886;p237"/>
          <p:cNvSpPr txBox="1"/>
          <p:nvPr/>
        </p:nvSpPr>
        <p:spPr>
          <a:xfrm>
            <a:off x="339100" y="533400"/>
            <a:ext cx="8465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routes</a:t>
            </a:r>
            <a:r>
              <a:rPr lang="en" sz="2800">
                <a:latin typeface="Overpass"/>
                <a:ea typeface="Overpass"/>
                <a:cs typeface="Overpass"/>
                <a:sym typeface="Overpass"/>
              </a:rPr>
              <a:t> make services accessible to clients outside the environment via real-world urls</a:t>
            </a:r>
            <a:endParaRPr sz="2800">
              <a:latin typeface="Overpass"/>
              <a:ea typeface="Overpass"/>
              <a:cs typeface="Overpass"/>
              <a:sym typeface="Overpass"/>
            </a:endParaRPr>
          </a:p>
        </p:txBody>
      </p:sp>
      <p:grpSp>
        <p:nvGrpSpPr>
          <p:cNvPr id="1887" name="Google Shape;1887;p237"/>
          <p:cNvGrpSpPr/>
          <p:nvPr/>
        </p:nvGrpSpPr>
        <p:grpSpPr>
          <a:xfrm>
            <a:off x="616358" y="2031879"/>
            <a:ext cx="2688165" cy="1778400"/>
            <a:chOff x="1021750" y="2278875"/>
            <a:chExt cx="2688165" cy="1778400"/>
          </a:xfrm>
        </p:grpSpPr>
        <p:sp>
          <p:nvSpPr>
            <p:cNvPr id="1888" name="Google Shape;1888;p237"/>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7"/>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7"/>
            <p:cNvSpPr txBox="1"/>
            <p:nvPr/>
          </p:nvSpPr>
          <p:spPr>
            <a:xfrm>
              <a:off x="1098115" y="2583950"/>
              <a:ext cx="2611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Mono"/>
                  <a:ea typeface="Roboto Mono"/>
                  <a:cs typeface="Roboto Mono"/>
                  <a:sym typeface="Roboto Mono"/>
                </a:rPr>
                <a:t>&gt; curl http://app-prod.mycompany.com</a:t>
              </a:r>
              <a:endParaRPr sz="800">
                <a:latin typeface="Roboto Mono"/>
                <a:ea typeface="Roboto Mono"/>
                <a:cs typeface="Roboto Mono"/>
                <a:sym typeface="Roboto Mono"/>
              </a:endParaRPr>
            </a:p>
          </p:txBody>
        </p:sp>
        <p:sp>
          <p:nvSpPr>
            <p:cNvPr id="1891" name="Google Shape;1891;p237"/>
            <p:cNvSpPr/>
            <p:nvPr/>
          </p:nvSpPr>
          <p:spPr>
            <a:xfrm>
              <a:off x="1093690"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7"/>
            <p:cNvSpPr/>
            <p:nvPr/>
          </p:nvSpPr>
          <p:spPr>
            <a:xfrm>
              <a:off x="1222055"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93" name="Google Shape;1893;p237"/>
          <p:cNvCxnSpPr/>
          <p:nvPr/>
        </p:nvCxnSpPr>
        <p:spPr>
          <a:xfrm>
            <a:off x="3464258" y="2280954"/>
            <a:ext cx="1257900" cy="0"/>
          </a:xfrm>
          <a:prstGeom prst="straightConnector1">
            <a:avLst/>
          </a:prstGeom>
          <a:noFill/>
          <a:ln cap="flat" cmpd="sng" w="9525">
            <a:solidFill>
              <a:srgbClr val="666666"/>
            </a:solidFill>
            <a:prstDash val="dot"/>
            <a:round/>
            <a:headEnd len="med" w="med" type="none"/>
            <a:tailEnd len="med" w="med" type="triangle"/>
          </a:ln>
        </p:spPr>
      </p:cxnSp>
      <p:sp>
        <p:nvSpPr>
          <p:cNvPr id="1894" name="Google Shape;1894;p237"/>
          <p:cNvSpPr/>
          <p:nvPr/>
        </p:nvSpPr>
        <p:spPr>
          <a:xfrm>
            <a:off x="4310344"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95" name="Google Shape;1895;p237"/>
          <p:cNvSpPr/>
          <p:nvPr/>
        </p:nvSpPr>
        <p:spPr>
          <a:xfrm>
            <a:off x="5903149" y="1825201"/>
            <a:ext cx="1031700" cy="9015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SERVICE</a:t>
            </a:r>
            <a:endParaRPr sz="8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“frontend”</a:t>
            </a:r>
            <a:endParaRPr sz="800">
              <a:latin typeface="Overpass SemiBold"/>
              <a:ea typeface="Overpass SemiBold"/>
              <a:cs typeface="Overpass SemiBold"/>
              <a:sym typeface="Overpass SemiBold"/>
            </a:endParaRPr>
          </a:p>
        </p:txBody>
      </p:sp>
      <p:sp>
        <p:nvSpPr>
          <p:cNvPr id="1896" name="Google Shape;1896;p237"/>
          <p:cNvSpPr/>
          <p:nvPr/>
        </p:nvSpPr>
        <p:spPr>
          <a:xfrm>
            <a:off x="4516781"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97" name="Google Shape;1897;p237"/>
          <p:cNvSpPr/>
          <p:nvPr/>
        </p:nvSpPr>
        <p:spPr>
          <a:xfrm>
            <a:off x="3873495"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898" name="Google Shape;1898;p237"/>
          <p:cNvSpPr/>
          <p:nvPr/>
        </p:nvSpPr>
        <p:spPr>
          <a:xfrm>
            <a:off x="5903143"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99" name="Google Shape;1899;p237"/>
          <p:cNvSpPr/>
          <p:nvPr/>
        </p:nvSpPr>
        <p:spPr>
          <a:xfrm>
            <a:off x="6109580"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900" name="Google Shape;1900;p237"/>
          <p:cNvSpPr/>
          <p:nvPr/>
        </p:nvSpPr>
        <p:spPr>
          <a:xfrm>
            <a:off x="5466294"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901" name="Google Shape;1901;p237"/>
          <p:cNvSpPr/>
          <p:nvPr/>
        </p:nvSpPr>
        <p:spPr>
          <a:xfrm>
            <a:off x="7495942"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902" name="Google Shape;1902;p237"/>
          <p:cNvSpPr/>
          <p:nvPr/>
        </p:nvSpPr>
        <p:spPr>
          <a:xfrm>
            <a:off x="7702379"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903" name="Google Shape;1903;p237"/>
          <p:cNvSpPr/>
          <p:nvPr/>
        </p:nvSpPr>
        <p:spPr>
          <a:xfrm>
            <a:off x="7059093"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cxnSp>
        <p:nvCxnSpPr>
          <p:cNvPr id="1904" name="Google Shape;1904;p237"/>
          <p:cNvCxnSpPr>
            <a:stCxn id="1905" idx="2"/>
            <a:endCxn id="1906" idx="0"/>
          </p:cNvCxnSpPr>
          <p:nvPr/>
        </p:nvCxnSpPr>
        <p:spPr>
          <a:xfrm rot="5400000">
            <a:off x="5351240" y="2202051"/>
            <a:ext cx="543600" cy="1597500"/>
          </a:xfrm>
          <a:prstGeom prst="bentConnector3">
            <a:avLst>
              <a:gd fmla="val 49995" name="adj1"/>
            </a:avLst>
          </a:prstGeom>
          <a:noFill/>
          <a:ln cap="flat" cmpd="sng" w="9525">
            <a:solidFill>
              <a:srgbClr val="3F9C35"/>
            </a:solidFill>
            <a:prstDash val="solid"/>
            <a:round/>
            <a:headEnd len="med" w="med" type="none"/>
            <a:tailEnd len="med" w="med" type="triangle"/>
          </a:ln>
        </p:spPr>
      </p:cxnSp>
      <p:cxnSp>
        <p:nvCxnSpPr>
          <p:cNvPr id="1907" name="Google Shape;1907;p237"/>
          <p:cNvCxnSpPr>
            <a:stCxn id="1905" idx="2"/>
            <a:endCxn id="1908" idx="0"/>
          </p:cNvCxnSpPr>
          <p:nvPr/>
        </p:nvCxnSpPr>
        <p:spPr>
          <a:xfrm rot="5400000">
            <a:off x="6147590" y="3001101"/>
            <a:ext cx="546300" cy="2100"/>
          </a:xfrm>
          <a:prstGeom prst="bentConnector3">
            <a:avLst>
              <a:gd fmla="val 49993" name="adj1"/>
            </a:avLst>
          </a:prstGeom>
          <a:noFill/>
          <a:ln cap="flat" cmpd="sng" w="9525">
            <a:solidFill>
              <a:srgbClr val="3F9C35"/>
            </a:solidFill>
            <a:prstDash val="solid"/>
            <a:round/>
            <a:headEnd len="med" w="med" type="none"/>
            <a:tailEnd len="med" w="med" type="triangle"/>
          </a:ln>
        </p:spPr>
      </p:cxnSp>
      <p:cxnSp>
        <p:nvCxnSpPr>
          <p:cNvPr id="1909" name="Google Shape;1909;p237"/>
          <p:cNvCxnSpPr>
            <a:stCxn id="1905" idx="2"/>
            <a:endCxn id="1910" idx="0"/>
          </p:cNvCxnSpPr>
          <p:nvPr/>
        </p:nvCxnSpPr>
        <p:spPr>
          <a:xfrm flipH="1" rot="-5400000">
            <a:off x="6949040" y="2201751"/>
            <a:ext cx="538500" cy="1593000"/>
          </a:xfrm>
          <a:prstGeom prst="bentConnector3">
            <a:avLst>
              <a:gd fmla="val 50009" name="adj1"/>
            </a:avLst>
          </a:prstGeom>
          <a:noFill/>
          <a:ln cap="flat" cmpd="sng" w="9525">
            <a:solidFill>
              <a:srgbClr val="3F9C35"/>
            </a:solidFill>
            <a:prstDash val="solid"/>
            <a:round/>
            <a:headEnd len="med" w="med" type="none"/>
            <a:tailEnd len="med" w="med" type="triangle"/>
          </a:ln>
        </p:spPr>
      </p:cxnSp>
      <p:sp>
        <p:nvSpPr>
          <p:cNvPr id="1911" name="Google Shape;1911;p237"/>
          <p:cNvSpPr txBox="1"/>
          <p:nvPr/>
        </p:nvSpPr>
        <p:spPr>
          <a:xfrm>
            <a:off x="6143702" y="2381295"/>
            <a:ext cx="551100" cy="1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frontend</a:t>
            </a:r>
            <a:endParaRPr sz="700">
              <a:solidFill>
                <a:srgbClr val="38761D"/>
              </a:solidFill>
              <a:latin typeface="Overpass"/>
              <a:ea typeface="Overpass"/>
              <a:cs typeface="Overpass"/>
              <a:sym typeface="Overpass"/>
            </a:endParaRPr>
          </a:p>
        </p:txBody>
      </p:sp>
      <p:sp>
        <p:nvSpPr>
          <p:cNvPr id="1905" name="Google Shape;1905;p237"/>
          <p:cNvSpPr txBox="1"/>
          <p:nvPr/>
        </p:nvSpPr>
        <p:spPr>
          <a:xfrm>
            <a:off x="6135890" y="183260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06" name="Google Shape;1906;p237"/>
          <p:cNvSpPr txBox="1"/>
          <p:nvPr/>
        </p:nvSpPr>
        <p:spPr>
          <a:xfrm>
            <a:off x="4538363" y="327255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08" name="Google Shape;1908;p237"/>
          <p:cNvSpPr txBox="1"/>
          <p:nvPr/>
        </p:nvSpPr>
        <p:spPr>
          <a:xfrm>
            <a:off x="6133671" y="3275229"/>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10" name="Google Shape;1910;p237"/>
          <p:cNvSpPr txBox="1"/>
          <p:nvPr/>
        </p:nvSpPr>
        <p:spPr>
          <a:xfrm>
            <a:off x="7728978" y="3267596"/>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12" name="Google Shape;1912;p237"/>
          <p:cNvSpPr/>
          <p:nvPr/>
        </p:nvSpPr>
        <p:spPr>
          <a:xfrm>
            <a:off x="4836349" y="1825201"/>
            <a:ext cx="1031700" cy="901500"/>
          </a:xfrm>
          <a:prstGeom prst="hexagon">
            <a:avLst>
              <a:gd fmla="val 25000" name="adj"/>
              <a:gd fmla="val 115470" name="vf"/>
            </a:avLst>
          </a:prstGeom>
          <a:solidFill>
            <a:srgbClr val="3F9C35"/>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SemiBold"/>
                <a:ea typeface="Overpass SemiBold"/>
                <a:cs typeface="Overpass SemiBold"/>
                <a:sym typeface="Overpass SemiBold"/>
              </a:rPr>
              <a:t>ROUTE</a:t>
            </a:r>
            <a:endParaRPr sz="800">
              <a:solidFill>
                <a:srgbClr val="FFFFFF"/>
              </a:solidFill>
              <a:latin typeface="Overpass SemiBold"/>
              <a:ea typeface="Overpass SemiBold"/>
              <a:cs typeface="Overpass SemiBold"/>
              <a:sym typeface="Overpass SemiBold"/>
            </a:endParaRPr>
          </a:p>
        </p:txBody>
      </p:sp>
      <p:sp>
        <p:nvSpPr>
          <p:cNvPr id="1913" name="Google Shape;1913;p237"/>
          <p:cNvSpPr txBox="1"/>
          <p:nvPr/>
        </p:nvSpPr>
        <p:spPr>
          <a:xfrm>
            <a:off x="4555708" y="1596600"/>
            <a:ext cx="1593000" cy="2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urier"/>
                <a:ea typeface="Courier"/>
                <a:cs typeface="Courier"/>
                <a:sym typeface="Courier"/>
              </a:rPr>
              <a:t>app-prod.mycompany.com</a:t>
            </a:r>
            <a:endParaRPr sz="800">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2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18" name="Google Shape;1518;p220"/>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Functional overview</a:t>
            </a:r>
            <a:endParaRPr b="1">
              <a:latin typeface="Overpass"/>
              <a:ea typeface="Overpass"/>
              <a:cs typeface="Overpass"/>
              <a:sym typeface="Overpas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2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919" name="Google Shape;1919;p23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0" name="Google Shape;1920;p238"/>
          <p:cNvSpPr txBox="1"/>
          <p:nvPr/>
        </p:nvSpPr>
        <p:spPr>
          <a:xfrm>
            <a:off x="931925" y="533400"/>
            <a:ext cx="72801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projects isolate apps across environments, teams, groups and departments</a:t>
            </a:r>
            <a:endParaRPr sz="2800">
              <a:latin typeface="Proxima Nova"/>
              <a:ea typeface="Proxima Nova"/>
              <a:cs typeface="Proxima Nova"/>
              <a:sym typeface="Proxima Nova"/>
            </a:endParaRPr>
          </a:p>
        </p:txBody>
      </p:sp>
      <p:sp>
        <p:nvSpPr>
          <p:cNvPr id="1921" name="Google Shape;1921;p238"/>
          <p:cNvSpPr/>
          <p:nvPr/>
        </p:nvSpPr>
        <p:spPr>
          <a:xfrm>
            <a:off x="1295575" y="1894238"/>
            <a:ext cx="2058900" cy="1932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DEV</a:t>
            </a:r>
            <a:endParaRPr sz="900">
              <a:solidFill>
                <a:srgbClr val="FFFFFF"/>
              </a:solidFill>
              <a:latin typeface="Overpass"/>
              <a:ea typeface="Overpass"/>
              <a:cs typeface="Overpass"/>
              <a:sym typeface="Overpass"/>
            </a:endParaRPr>
          </a:p>
        </p:txBody>
      </p:sp>
      <p:sp>
        <p:nvSpPr>
          <p:cNvPr id="1922" name="Google Shape;1922;p238"/>
          <p:cNvSpPr/>
          <p:nvPr/>
        </p:nvSpPr>
        <p:spPr>
          <a:xfrm>
            <a:off x="1295575" y="3342038"/>
            <a:ext cx="2058900" cy="193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PROD</a:t>
            </a:r>
            <a:endParaRPr sz="900">
              <a:solidFill>
                <a:srgbClr val="FFFFFF"/>
              </a:solidFill>
              <a:latin typeface="Overpass"/>
              <a:ea typeface="Overpass"/>
              <a:cs typeface="Overpass"/>
              <a:sym typeface="Overpass"/>
            </a:endParaRPr>
          </a:p>
        </p:txBody>
      </p:sp>
      <p:sp>
        <p:nvSpPr>
          <p:cNvPr id="1923" name="Google Shape;1923;p238"/>
          <p:cNvSpPr/>
          <p:nvPr/>
        </p:nvSpPr>
        <p:spPr>
          <a:xfrm>
            <a:off x="4114913" y="2886315"/>
            <a:ext cx="721800" cy="721800"/>
          </a:xfrm>
          <a:prstGeom prst="ellipse">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4" name="Google Shape;1924;p238"/>
          <p:cNvPicPr preferRelativeResize="0"/>
          <p:nvPr/>
        </p:nvPicPr>
        <p:blipFill>
          <a:blip r:embed="rId3">
            <a:alphaModFix/>
          </a:blip>
          <a:stretch>
            <a:fillRect/>
          </a:stretch>
        </p:blipFill>
        <p:spPr>
          <a:xfrm>
            <a:off x="4314603" y="2998053"/>
            <a:ext cx="322488" cy="498391"/>
          </a:xfrm>
          <a:prstGeom prst="rect">
            <a:avLst/>
          </a:prstGeom>
          <a:noFill/>
          <a:ln>
            <a:noFill/>
          </a:ln>
        </p:spPr>
      </p:pic>
      <p:sp>
        <p:nvSpPr>
          <p:cNvPr id="1925" name="Google Shape;1925;p238"/>
          <p:cNvSpPr/>
          <p:nvPr/>
        </p:nvSpPr>
        <p:spPr>
          <a:xfrm>
            <a:off x="5675117" y="1894238"/>
            <a:ext cx="2058900" cy="1932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CATALOG</a:t>
            </a:r>
            <a:endParaRPr sz="900">
              <a:solidFill>
                <a:srgbClr val="FFFFFF"/>
              </a:solidFill>
              <a:latin typeface="Overpass"/>
              <a:ea typeface="Overpass"/>
              <a:cs typeface="Overpass"/>
              <a:sym typeface="Overpass"/>
            </a:endParaRPr>
          </a:p>
        </p:txBody>
      </p:sp>
      <p:sp>
        <p:nvSpPr>
          <p:cNvPr id="1926" name="Google Shape;1926;p238"/>
          <p:cNvSpPr/>
          <p:nvPr/>
        </p:nvSpPr>
        <p:spPr>
          <a:xfrm>
            <a:off x="5675117" y="3342038"/>
            <a:ext cx="2058900" cy="1932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INVENTORY</a:t>
            </a:r>
            <a:endParaRPr sz="900">
              <a:solidFill>
                <a:srgbClr val="FFFFFF"/>
              </a:solidFill>
              <a:latin typeface="Overpass"/>
              <a:ea typeface="Overpass"/>
              <a:cs typeface="Overpass"/>
              <a:sym typeface="Overpass"/>
            </a:endParaRPr>
          </a:p>
        </p:txBody>
      </p:sp>
      <p:cxnSp>
        <p:nvCxnSpPr>
          <p:cNvPr id="1927" name="Google Shape;1927;p238"/>
          <p:cNvCxnSpPr>
            <a:stCxn id="1923" idx="7"/>
            <a:endCxn id="1928" idx="1"/>
          </p:cNvCxnSpPr>
          <p:nvPr/>
        </p:nvCxnSpPr>
        <p:spPr>
          <a:xfrm rot="-5400000">
            <a:off x="4970558" y="2287471"/>
            <a:ext cx="465000" cy="944100"/>
          </a:xfrm>
          <a:prstGeom prst="bentConnector2">
            <a:avLst/>
          </a:prstGeom>
          <a:noFill/>
          <a:ln cap="flat" cmpd="sng" w="9525">
            <a:solidFill>
              <a:srgbClr val="666666"/>
            </a:solidFill>
            <a:prstDash val="solid"/>
            <a:round/>
            <a:headEnd len="med" w="med" type="none"/>
            <a:tailEnd len="med" w="med" type="none"/>
          </a:ln>
        </p:spPr>
      </p:cxnSp>
      <p:cxnSp>
        <p:nvCxnSpPr>
          <p:cNvPr id="1929" name="Google Shape;1929;p238"/>
          <p:cNvCxnSpPr>
            <a:stCxn id="1923" idx="1"/>
            <a:endCxn id="1930" idx="3"/>
          </p:cNvCxnSpPr>
          <p:nvPr/>
        </p:nvCxnSpPr>
        <p:spPr>
          <a:xfrm flipH="1" rot="5400000">
            <a:off x="3555068" y="2326471"/>
            <a:ext cx="465000" cy="866100"/>
          </a:xfrm>
          <a:prstGeom prst="bentConnector2">
            <a:avLst/>
          </a:prstGeom>
          <a:noFill/>
          <a:ln cap="flat" cmpd="sng" w="9525">
            <a:solidFill>
              <a:srgbClr val="666666"/>
            </a:solidFill>
            <a:prstDash val="solid"/>
            <a:round/>
            <a:headEnd len="med" w="med" type="none"/>
            <a:tailEnd len="med" w="med" type="none"/>
          </a:ln>
        </p:spPr>
      </p:cxnSp>
      <p:cxnSp>
        <p:nvCxnSpPr>
          <p:cNvPr id="1931" name="Google Shape;1931;p238"/>
          <p:cNvCxnSpPr>
            <a:stCxn id="1923" idx="3"/>
            <a:endCxn id="1932" idx="3"/>
          </p:cNvCxnSpPr>
          <p:nvPr/>
        </p:nvCxnSpPr>
        <p:spPr>
          <a:xfrm rot="5400000">
            <a:off x="3551318" y="3305610"/>
            <a:ext cx="472500" cy="866100"/>
          </a:xfrm>
          <a:prstGeom prst="bentConnector2">
            <a:avLst/>
          </a:prstGeom>
          <a:noFill/>
          <a:ln cap="flat" cmpd="sng" w="9525">
            <a:solidFill>
              <a:srgbClr val="666666"/>
            </a:solidFill>
            <a:prstDash val="solid"/>
            <a:round/>
            <a:headEnd len="med" w="med" type="none"/>
            <a:tailEnd len="med" w="med" type="none"/>
          </a:ln>
        </p:spPr>
      </p:cxnSp>
      <p:cxnSp>
        <p:nvCxnSpPr>
          <p:cNvPr id="1933" name="Google Shape;1933;p238"/>
          <p:cNvCxnSpPr>
            <a:stCxn id="1923" idx="5"/>
            <a:endCxn id="1934" idx="1"/>
          </p:cNvCxnSpPr>
          <p:nvPr/>
        </p:nvCxnSpPr>
        <p:spPr>
          <a:xfrm flipH="1" rot="-5400000">
            <a:off x="4966808" y="3266610"/>
            <a:ext cx="472500" cy="944100"/>
          </a:xfrm>
          <a:prstGeom prst="bentConnector2">
            <a:avLst/>
          </a:prstGeom>
          <a:noFill/>
          <a:ln cap="flat" cmpd="sng" w="9525">
            <a:solidFill>
              <a:srgbClr val="666666"/>
            </a:solidFill>
            <a:prstDash val="solid"/>
            <a:round/>
            <a:headEnd len="med" w="med" type="none"/>
            <a:tailEnd len="med" w="med" type="none"/>
          </a:ln>
        </p:spPr>
      </p:cxnSp>
      <p:sp>
        <p:nvSpPr>
          <p:cNvPr id="1935" name="Google Shape;1935;p238"/>
          <p:cNvSpPr txBox="1"/>
          <p:nvPr/>
        </p:nvSpPr>
        <p:spPr>
          <a:xfrm>
            <a:off x="4923800" y="23112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936" name="Google Shape;1936;p238"/>
          <p:cNvSpPr txBox="1"/>
          <p:nvPr/>
        </p:nvSpPr>
        <p:spPr>
          <a:xfrm>
            <a:off x="49238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937" name="Google Shape;1937;p238"/>
          <p:cNvSpPr txBox="1"/>
          <p:nvPr/>
        </p:nvSpPr>
        <p:spPr>
          <a:xfrm>
            <a:off x="36284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938" name="Google Shape;1938;p238"/>
          <p:cNvSpPr/>
          <p:nvPr/>
        </p:nvSpPr>
        <p:spPr>
          <a:xfrm>
            <a:off x="136749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39" name="Google Shape;1939;p238"/>
          <p:cNvSpPr/>
          <p:nvPr/>
        </p:nvSpPr>
        <p:spPr>
          <a:xfrm>
            <a:off x="148639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0" name="Google Shape;1940;p238"/>
          <p:cNvSpPr/>
          <p:nvPr/>
        </p:nvSpPr>
        <p:spPr>
          <a:xfrm>
            <a:off x="202423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1" name="Google Shape;1941;p238"/>
          <p:cNvSpPr/>
          <p:nvPr/>
        </p:nvSpPr>
        <p:spPr>
          <a:xfrm>
            <a:off x="214313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2" name="Google Shape;1942;p238"/>
          <p:cNvSpPr/>
          <p:nvPr/>
        </p:nvSpPr>
        <p:spPr>
          <a:xfrm>
            <a:off x="268824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3" name="Google Shape;1943;p238"/>
          <p:cNvSpPr/>
          <p:nvPr/>
        </p:nvSpPr>
        <p:spPr>
          <a:xfrm>
            <a:off x="280713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4" name="Google Shape;1944;p238"/>
          <p:cNvSpPr/>
          <p:nvPr/>
        </p:nvSpPr>
        <p:spPr>
          <a:xfrm>
            <a:off x="136749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5" name="Google Shape;1945;p238"/>
          <p:cNvSpPr/>
          <p:nvPr/>
        </p:nvSpPr>
        <p:spPr>
          <a:xfrm>
            <a:off x="148639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6" name="Google Shape;1946;p238"/>
          <p:cNvSpPr/>
          <p:nvPr/>
        </p:nvSpPr>
        <p:spPr>
          <a:xfrm>
            <a:off x="202423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7" name="Google Shape;1947;p238"/>
          <p:cNvSpPr/>
          <p:nvPr/>
        </p:nvSpPr>
        <p:spPr>
          <a:xfrm>
            <a:off x="214313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8" name="Google Shape;1948;p238"/>
          <p:cNvSpPr/>
          <p:nvPr/>
        </p:nvSpPr>
        <p:spPr>
          <a:xfrm>
            <a:off x="2688240"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9" name="Google Shape;1949;p238"/>
          <p:cNvSpPr/>
          <p:nvPr/>
        </p:nvSpPr>
        <p:spPr>
          <a:xfrm>
            <a:off x="2807137"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0" name="Google Shape;1950;p238"/>
          <p:cNvSpPr/>
          <p:nvPr/>
        </p:nvSpPr>
        <p:spPr>
          <a:xfrm>
            <a:off x="574704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1" name="Google Shape;1951;p238"/>
          <p:cNvSpPr/>
          <p:nvPr/>
        </p:nvSpPr>
        <p:spPr>
          <a:xfrm>
            <a:off x="586594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2" name="Google Shape;1952;p238"/>
          <p:cNvSpPr/>
          <p:nvPr/>
        </p:nvSpPr>
        <p:spPr>
          <a:xfrm>
            <a:off x="640378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3" name="Google Shape;1953;p238"/>
          <p:cNvSpPr/>
          <p:nvPr/>
        </p:nvSpPr>
        <p:spPr>
          <a:xfrm>
            <a:off x="652268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4" name="Google Shape;1954;p238"/>
          <p:cNvSpPr/>
          <p:nvPr/>
        </p:nvSpPr>
        <p:spPr>
          <a:xfrm>
            <a:off x="706779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5" name="Google Shape;1955;p238"/>
          <p:cNvSpPr/>
          <p:nvPr/>
        </p:nvSpPr>
        <p:spPr>
          <a:xfrm>
            <a:off x="718668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6" name="Google Shape;1956;p238"/>
          <p:cNvSpPr/>
          <p:nvPr/>
        </p:nvSpPr>
        <p:spPr>
          <a:xfrm>
            <a:off x="5746873"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7" name="Google Shape;1957;p238"/>
          <p:cNvSpPr/>
          <p:nvPr/>
        </p:nvSpPr>
        <p:spPr>
          <a:xfrm>
            <a:off x="5865770"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8" name="Google Shape;1958;p238"/>
          <p:cNvSpPr/>
          <p:nvPr/>
        </p:nvSpPr>
        <p:spPr>
          <a:xfrm>
            <a:off x="6403614"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9" name="Google Shape;1959;p238"/>
          <p:cNvSpPr/>
          <p:nvPr/>
        </p:nvSpPr>
        <p:spPr>
          <a:xfrm>
            <a:off x="6522511"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60" name="Google Shape;1960;p238"/>
          <p:cNvSpPr/>
          <p:nvPr/>
        </p:nvSpPr>
        <p:spPr>
          <a:xfrm>
            <a:off x="7067620"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61" name="Google Shape;1961;p238"/>
          <p:cNvSpPr/>
          <p:nvPr/>
        </p:nvSpPr>
        <p:spPr>
          <a:xfrm>
            <a:off x="7186517"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5" name="Shape 1965"/>
        <p:cNvGrpSpPr/>
        <p:nvPr/>
      </p:nvGrpSpPr>
      <p:grpSpPr>
        <a:xfrm>
          <a:off x="0" y="0"/>
          <a:ext cx="0" cy="0"/>
          <a:chOff x="0" y="0"/>
          <a:chExt cx="0" cy="0"/>
        </a:xfrm>
      </p:grpSpPr>
      <p:sp>
        <p:nvSpPr>
          <p:cNvPr id="1966" name="Google Shape;1966;p23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67" name="Google Shape;1967;p239"/>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lifecycle, installation &amp; upgrades</a:t>
            </a:r>
            <a:endParaRPr b="1">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1" name="Shape 1971"/>
        <p:cNvGrpSpPr/>
        <p:nvPr/>
      </p:nvGrpSpPr>
      <p:grpSpPr>
        <a:xfrm>
          <a:off x="0" y="0"/>
          <a:ext cx="0" cy="0"/>
          <a:chOff x="0" y="0"/>
          <a:chExt cx="0" cy="0"/>
        </a:xfrm>
      </p:grpSpPr>
      <p:sp>
        <p:nvSpPr>
          <p:cNvPr id="1972" name="Google Shape;1972;p24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3" name="Google Shape;1973;p24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3.11 Installation</a:t>
            </a:r>
            <a:endParaRPr/>
          </a:p>
        </p:txBody>
      </p:sp>
      <p:sp>
        <p:nvSpPr>
          <p:cNvPr id="1974" name="Google Shape;1974;p240"/>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new paradigms for deploying clusters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241"/>
          <p:cNvSpPr txBox="1"/>
          <p:nvPr>
            <p:ph type="title"/>
          </p:nvPr>
        </p:nvSpPr>
        <p:spPr>
          <a:xfrm>
            <a:off x="826650" y="1660724"/>
            <a:ext cx="7490700" cy="18222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Proxima Nova"/>
              <a:buNone/>
            </a:pPr>
            <a:r>
              <a:rPr b="1" i="0" lang="en" sz="3200" u="none" cap="none" strike="noStrike">
                <a:solidFill>
                  <a:srgbClr val="FFFFFF"/>
                </a:solidFill>
                <a:latin typeface="Proxima Nova"/>
                <a:ea typeface="Proxima Nova"/>
                <a:cs typeface="Proxima Nova"/>
                <a:sym typeface="Proxima Nova"/>
              </a:rPr>
              <a:t>Host Preparation</a:t>
            </a:r>
            <a:endParaRPr/>
          </a:p>
        </p:txBody>
      </p:sp>
      <p:pic>
        <p:nvPicPr>
          <p:cNvPr id="1980" name="Google Shape;1980;p241"/>
          <p:cNvPicPr preferRelativeResize="0"/>
          <p:nvPr/>
        </p:nvPicPr>
        <p:blipFill>
          <a:blip r:embed="rId3">
            <a:alphaModFix/>
          </a:blip>
          <a:stretch>
            <a:fillRect/>
          </a:stretch>
        </p:blipFill>
        <p:spPr>
          <a:xfrm>
            <a:off x="191699" y="4261925"/>
            <a:ext cx="1146176" cy="76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242"/>
          <p:cNvSpPr txBox="1"/>
          <p:nvPr>
            <p:ph type="title"/>
          </p:nvPr>
        </p:nvSpPr>
        <p:spPr>
          <a:xfrm>
            <a:off x="792000" y="25648"/>
            <a:ext cx="7560000" cy="6528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 Requisits</a:t>
            </a:r>
            <a:endParaRPr/>
          </a:p>
        </p:txBody>
      </p:sp>
      <p:sp>
        <p:nvSpPr>
          <p:cNvPr id="1986" name="Google Shape;1986;p242"/>
          <p:cNvSpPr txBox="1"/>
          <p:nvPr>
            <p:ph idx="1" type="body"/>
          </p:nvPr>
        </p:nvSpPr>
        <p:spPr>
          <a:xfrm>
            <a:off x="826700"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Infrastructure</a:t>
            </a:r>
            <a:endParaRPr/>
          </a:p>
          <a:p>
            <a:pPr indent="0" lvl="0" marL="0" marR="0" rtl="0" algn="l">
              <a:lnSpc>
                <a:spcPct val="115000"/>
              </a:lnSpc>
              <a:spcBef>
                <a:spcPts val="0"/>
              </a:spcBef>
              <a:spcAft>
                <a:spcPts val="0"/>
              </a:spcAft>
              <a:buClr>
                <a:srgbClr val="000000"/>
              </a:buClr>
              <a:buFont typeface="Helvetica Neue"/>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IP Address Segment</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DNS Server</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Subscriptions</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Internet Access</a:t>
            </a:r>
            <a:endParaRPr/>
          </a:p>
          <a:p>
            <a:pPr indent="0" lvl="0" marL="0" marR="0" rtl="0" algn="l">
              <a:lnSpc>
                <a:spcPct val="115000"/>
              </a:lnSpc>
              <a:spcBef>
                <a:spcPts val="0"/>
              </a:spcBef>
              <a:spcAft>
                <a:spcPts val="0"/>
              </a:spcAft>
              <a:buClr>
                <a:srgbClr val="000000"/>
              </a:buClr>
              <a:buFont typeface="Helvetica Neue"/>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x86 Hardware</a:t>
            </a:r>
            <a:endParaRPr/>
          </a:p>
        </p:txBody>
      </p:sp>
      <p:sp>
        <p:nvSpPr>
          <p:cNvPr id="1987" name="Google Shape;1987;p242"/>
          <p:cNvSpPr txBox="1"/>
          <p:nvPr/>
        </p:nvSpPr>
        <p:spPr>
          <a:xfrm>
            <a:off x="3252399"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Master Nodes</a:t>
            </a:r>
            <a:endParaRPr/>
          </a:p>
          <a:p>
            <a:pPr indent="0" lvl="0" marL="0" marR="0" rtl="0" algn="l">
              <a:lnSpc>
                <a:spcPct val="115000"/>
              </a:lnSpc>
              <a:spcBef>
                <a:spcPts val="0"/>
              </a:spcBef>
              <a:spcAft>
                <a:spcPts val="0"/>
              </a:spcAft>
              <a:buClr>
                <a:srgbClr val="000000"/>
              </a:buClr>
              <a:buFont typeface="Proxima Nova"/>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16 GB RAM</a:t>
            </a:r>
            <a:endParaRPr/>
          </a:p>
          <a:p>
            <a:pPr indent="0" lvl="0" marL="0" marR="0" rtl="0" algn="l">
              <a:lnSpc>
                <a:spcPct val="115000"/>
              </a:lnSpc>
              <a:spcBef>
                <a:spcPts val="0"/>
              </a:spcBef>
              <a:spcAft>
                <a:spcPts val="0"/>
              </a:spcAft>
              <a:buClr>
                <a:srgbClr val="000000"/>
              </a:buClr>
              <a:buFont typeface="Proxima Nova"/>
              <a:buNone/>
            </a:pPr>
            <a:r>
              <a:rPr lang="en">
                <a:latin typeface="Proxima Nova"/>
                <a:ea typeface="Proxima Nova"/>
                <a:cs typeface="Proxima Nova"/>
                <a:sym typeface="Proxima Nova"/>
              </a:rPr>
              <a:t>QUAD</a:t>
            </a:r>
            <a:r>
              <a:rPr b="0" i="0" lang="en" sz="1400" u="none" cap="none" strike="noStrike">
                <a:solidFill>
                  <a:srgbClr val="000000"/>
                </a:solidFill>
                <a:latin typeface="Proxima Nova"/>
                <a:ea typeface="Proxima Nova"/>
                <a:cs typeface="Proxima Nova"/>
                <a:sym typeface="Proxima Nova"/>
              </a:rPr>
              <a:t> Core CPU</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2 Disks / min 50 GB</a:t>
            </a:r>
            <a:endParaRPr/>
          </a:p>
        </p:txBody>
      </p:sp>
      <p:sp>
        <p:nvSpPr>
          <p:cNvPr id="1988" name="Google Shape;1988;p242"/>
          <p:cNvSpPr txBox="1"/>
          <p:nvPr/>
        </p:nvSpPr>
        <p:spPr>
          <a:xfrm>
            <a:off x="5805099"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Nodes</a:t>
            </a:r>
            <a:endParaRPr/>
          </a:p>
          <a:p>
            <a:pPr indent="0" lvl="0" marL="0" marR="0" rtl="0" algn="l">
              <a:lnSpc>
                <a:spcPct val="115000"/>
              </a:lnSpc>
              <a:spcBef>
                <a:spcPts val="0"/>
              </a:spcBef>
              <a:spcAft>
                <a:spcPts val="0"/>
              </a:spcAft>
              <a:buClr>
                <a:srgbClr val="000000"/>
              </a:buClr>
              <a:buFont typeface="Proxima Nova"/>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8 GB RAM</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Dual Core CPU</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2 Disks / min 50 GB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243"/>
          <p:cNvSpPr txBox="1"/>
          <p:nvPr>
            <p:ph type="title"/>
          </p:nvPr>
        </p:nvSpPr>
        <p:spPr>
          <a:xfrm>
            <a:off x="792000" y="25648"/>
            <a:ext cx="7560000" cy="6315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 Installation all Node(s) </a:t>
            </a:r>
            <a:endParaRPr/>
          </a:p>
        </p:txBody>
      </p:sp>
      <p:sp>
        <p:nvSpPr>
          <p:cNvPr id="1994" name="Google Shape;1994;p243"/>
          <p:cNvSpPr txBox="1"/>
          <p:nvPr>
            <p:ph idx="1" type="body"/>
          </p:nvPr>
        </p:nvSpPr>
        <p:spPr>
          <a:xfrm>
            <a:off x="792000" y="657300"/>
            <a:ext cx="8154300" cy="46839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Install  OPENSHIFT on RHEL 7.3 / 7.4</a:t>
            </a:r>
            <a:endParaRPr/>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Subscribe to the required cannels</a:t>
            </a:r>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—enable=„rhel-7-server-extras-rpms"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—enable=„rhel-7-server-ose-3.</a:t>
            </a:r>
            <a:r>
              <a:rPr b="1" lang="en" sz="1200">
                <a:solidFill>
                  <a:srgbClr val="232323"/>
                </a:solidFill>
                <a:latin typeface="Helvetica Neue"/>
                <a:ea typeface="Helvetica Neue"/>
                <a:cs typeface="Helvetica Neue"/>
                <a:sym typeface="Helvetica Neue"/>
              </a:rPr>
              <a:t>9</a:t>
            </a:r>
            <a:r>
              <a:rPr b="1" i="0" lang="en" sz="1200" u="none" cap="none" strike="noStrike">
                <a:solidFill>
                  <a:srgbClr val="232323"/>
                </a:solidFill>
                <a:latin typeface="Helvetica Neue"/>
                <a:ea typeface="Helvetica Neue"/>
                <a:cs typeface="Helvetica Neue"/>
                <a:sym typeface="Helvetica Neue"/>
              </a:rPr>
              <a:t>-rpms"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—enable=„rhel-7-fast-datapath-rpms" </a:t>
            </a:r>
            <a:r>
              <a:rPr b="1" lang="en" sz="1200">
                <a:solidFill>
                  <a:srgbClr val="232323"/>
                </a:solidFill>
                <a:latin typeface="Helvetica Neue"/>
                <a:ea typeface="Helvetica Neue"/>
                <a:cs typeface="Helvetica Neue"/>
                <a:sym typeface="Helvetica Neue"/>
              </a:rPr>
              <a:t>\</a:t>
            </a:r>
            <a:endParaRPr b="1" sz="12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 sz="1200">
                <a:solidFill>
                  <a:srgbClr val="232323"/>
                </a:solidFill>
                <a:latin typeface="Helvetica Neue"/>
                <a:ea typeface="Helvetica Neue"/>
                <a:cs typeface="Helvetica Neue"/>
                <a:sym typeface="Helvetica Neue"/>
              </a:rPr>
              <a:t>--enable="rhel-7-server-ansible-2.4-rpms"</a:t>
            </a:r>
            <a:endParaRPr b="1" sz="1200">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t/>
            </a:r>
            <a:endParaRPr b="0" i="0" sz="12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Install Bases Packages</a:t>
            </a:r>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yum install wget git net-tools bind-utils iptables-services</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bridge-utils bash-completion kexec-tools sos psacct</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If you want to use the RPM Installer</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yum install atomic-openshift-utils</a:t>
            </a:r>
            <a:endParaRPr b="1" i="0" sz="1200" u="none" cap="none" strike="noStrike">
              <a:solidFill>
                <a:srgbClr val="000000"/>
              </a:solidFill>
            </a:endParaRPr>
          </a:p>
          <a:p>
            <a:pPr indent="0" lvl="0" marL="0" marR="0" rtl="0" algn="l">
              <a:lnSpc>
                <a:spcPct val="115000"/>
              </a:lnSpc>
              <a:spcBef>
                <a:spcPts val="0"/>
              </a:spcBef>
              <a:spcAft>
                <a:spcPts val="0"/>
              </a:spcAft>
              <a:buClr>
                <a:srgbClr val="000000"/>
              </a:buClr>
              <a:buFont typeface="Helvetica Neue"/>
              <a:buNone/>
            </a:pPr>
            <a:r>
              <a:t/>
            </a:r>
            <a:endParaRPr sz="1200"/>
          </a:p>
          <a:p>
            <a:pPr indent="0" lvl="0" marL="0" marR="0" rtl="0" algn="l">
              <a:lnSpc>
                <a:spcPct val="115000"/>
              </a:lnSpc>
              <a:spcBef>
                <a:spcPts val="0"/>
              </a:spcBef>
              <a:spcAft>
                <a:spcPts val="0"/>
              </a:spcAft>
              <a:buClr>
                <a:schemeClr val="dk1"/>
              </a:buClr>
              <a:buSzPts val="1100"/>
              <a:buFont typeface="Arial"/>
              <a:buNone/>
            </a:pPr>
            <a:r>
              <a:rPr lang="en" sz="1200"/>
              <a:t>Install the following package, which provides RPM-based OpenShift Container Platform installer utilities and pulls in other tools required by the quick and advanced installation methods, such asAnsible and related configuration files:</a:t>
            </a:r>
            <a:endParaRPr sz="1200"/>
          </a:p>
          <a:p>
            <a:pPr indent="0" lvl="0" marL="0" marR="0" rtl="0" algn="l">
              <a:lnSpc>
                <a:spcPct val="115000"/>
              </a:lnSpc>
              <a:spcBef>
                <a:spcPts val="0"/>
              </a:spcBef>
              <a:spcAft>
                <a:spcPts val="0"/>
              </a:spcAft>
              <a:buClr>
                <a:schemeClr val="dk1"/>
              </a:buClr>
              <a:buSzPts val="1100"/>
              <a:buFont typeface="Arial"/>
              <a:buNone/>
            </a:pPr>
            <a:r>
              <a:rPr b="1" lang="en" sz="1200">
                <a:latin typeface="Helvetica Neue"/>
                <a:ea typeface="Helvetica Neue"/>
                <a:cs typeface="Helvetica Neue"/>
                <a:sym typeface="Helvetica Neue"/>
              </a:rPr>
              <a:t>yum install atomic-openshift-utils</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sz="1200"/>
          </a:p>
        </p:txBody>
      </p:sp>
      <p:pic>
        <p:nvPicPr>
          <p:cNvPr descr="pasted-image.tiff" id="1995" name="Google Shape;1995;p243"/>
          <p:cNvPicPr preferRelativeResize="0"/>
          <p:nvPr/>
        </p:nvPicPr>
        <p:blipFill rotWithShape="1">
          <a:blip r:embed="rId3">
            <a:alphaModFix/>
          </a:blip>
          <a:srcRect b="0" l="0" r="0" t="0"/>
          <a:stretch/>
        </p:blipFill>
        <p:spPr>
          <a:xfrm>
            <a:off x="6410551" y="868251"/>
            <a:ext cx="2000400" cy="2912400"/>
          </a:xfrm>
          <a:prstGeom prst="rect">
            <a:avLst/>
          </a:prstGeom>
          <a:noFill/>
          <a:ln>
            <a:noFill/>
          </a:ln>
        </p:spPr>
      </p:pic>
      <p:pic>
        <p:nvPicPr>
          <p:cNvPr id="1996" name="Google Shape;1996;p243"/>
          <p:cNvPicPr preferRelativeResize="0"/>
          <p:nvPr/>
        </p:nvPicPr>
        <p:blipFill>
          <a:blip r:embed="rId4">
            <a:alphaModFix/>
          </a:blip>
          <a:stretch>
            <a:fillRect/>
          </a:stretch>
        </p:blipFill>
        <p:spPr>
          <a:xfrm>
            <a:off x="7528012" y="2817000"/>
            <a:ext cx="523366" cy="63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244"/>
          <p:cNvSpPr txBox="1"/>
          <p:nvPr>
            <p:ph type="title"/>
          </p:nvPr>
        </p:nvSpPr>
        <p:spPr>
          <a:xfrm>
            <a:off x="792000" y="25648"/>
            <a:ext cx="7560000" cy="9750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 Installation all Node(s) 2/3</a:t>
            </a:r>
            <a:endParaRPr/>
          </a:p>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Install and Configure Docker</a:t>
            </a:r>
            <a:endParaRPr/>
          </a:p>
        </p:txBody>
      </p:sp>
      <p:sp>
        <p:nvSpPr>
          <p:cNvPr id="2002" name="Google Shape;2002;p244"/>
          <p:cNvSpPr txBox="1"/>
          <p:nvPr>
            <p:ph idx="1" type="body"/>
          </p:nvPr>
        </p:nvSpPr>
        <p:spPr>
          <a:xfrm>
            <a:off x="826700" y="1244925"/>
            <a:ext cx="7490700" cy="35028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Install Docker</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yum install docker-1.1</a:t>
            </a:r>
            <a:r>
              <a:rPr b="1" lang="en" sz="1200"/>
              <a:t>3</a:t>
            </a:r>
            <a:r>
              <a:rPr b="1" i="0" lang="en" sz="1200" u="none" cap="none" strike="noStrike">
                <a:solidFill>
                  <a:srgbClr val="000000"/>
                </a:solidFill>
              </a:rPr>
              <a:t>.</a:t>
            </a:r>
            <a:r>
              <a:rPr b="1" lang="en" sz="1200"/>
              <a:t>1</a:t>
            </a:r>
            <a:endParaRPr b="1"/>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Configure insecure registiry</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Edit the /etc/sysconfig/docker file and add --insecure-registry 172.30.0.0/16</a:t>
            </a:r>
            <a:endParaRPr b="1"/>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Configure Docker Storage</a:t>
            </a:r>
            <a:endParaRPr/>
          </a:p>
          <a:p>
            <a:pPr indent="0" lvl="5"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cat &lt;&lt;EOF &gt; /etc/sysconfig/docker-storage-setup</a:t>
            </a:r>
            <a:endParaRPr b="1" sz="1200">
              <a:latin typeface="Helvetica Neue"/>
              <a:ea typeface="Helvetica Neue"/>
              <a:cs typeface="Helvetica Neue"/>
              <a:sym typeface="Helvetica Neue"/>
            </a:endParaRPr>
          </a:p>
          <a:p>
            <a:pPr indent="0" lvl="1"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DEVS=/dev/vdc</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VG=docker-vg</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EOF</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run docker-storage-setup</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Start Docker</a:t>
            </a:r>
            <a:endParaRPr/>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systemctl enable docker</a:t>
            </a:r>
            <a:endParaRPr b="1" sz="1200">
              <a:latin typeface="Helvetica Neue"/>
              <a:ea typeface="Helvetica Neue"/>
              <a:cs typeface="Helvetica Neue"/>
              <a:sym typeface="Helvetica Neue"/>
            </a:endParaRPr>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systemctl start docker</a:t>
            </a:r>
            <a:endParaRPr b="1" sz="1200">
              <a:latin typeface="Helvetica Neue"/>
              <a:ea typeface="Helvetica Neue"/>
              <a:cs typeface="Helvetica Neue"/>
              <a:sym typeface="Helvetica Neue"/>
            </a:endParaRPr>
          </a:p>
        </p:txBody>
      </p:sp>
      <p:pic>
        <p:nvPicPr>
          <p:cNvPr descr="pasted-image.tiff" id="2003" name="Google Shape;2003;p244"/>
          <p:cNvPicPr preferRelativeResize="0"/>
          <p:nvPr/>
        </p:nvPicPr>
        <p:blipFill rotWithShape="1">
          <a:blip r:embed="rId3">
            <a:alphaModFix/>
          </a:blip>
          <a:srcRect b="0" l="0" r="0" t="0"/>
          <a:stretch/>
        </p:blipFill>
        <p:spPr>
          <a:xfrm>
            <a:off x="6509451" y="835276"/>
            <a:ext cx="2000400" cy="2912400"/>
          </a:xfrm>
          <a:prstGeom prst="rect">
            <a:avLst/>
          </a:prstGeom>
          <a:noFill/>
          <a:ln>
            <a:noFill/>
          </a:ln>
        </p:spPr>
      </p:pic>
      <p:pic>
        <p:nvPicPr>
          <p:cNvPr id="2004" name="Google Shape;2004;p244"/>
          <p:cNvPicPr preferRelativeResize="0"/>
          <p:nvPr/>
        </p:nvPicPr>
        <p:blipFill>
          <a:blip r:embed="rId4">
            <a:alphaModFix/>
          </a:blip>
          <a:stretch>
            <a:fillRect/>
          </a:stretch>
        </p:blipFill>
        <p:spPr>
          <a:xfrm>
            <a:off x="7601712" y="2817000"/>
            <a:ext cx="523366" cy="63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45"/>
          <p:cNvSpPr txBox="1"/>
          <p:nvPr>
            <p:ph type="title"/>
          </p:nvPr>
        </p:nvSpPr>
        <p:spPr>
          <a:xfrm>
            <a:off x="792000" y="25648"/>
            <a:ext cx="7560000" cy="1046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Prep.Installation on one Node only (Install Node)</a:t>
            </a:r>
            <a:endParaRPr/>
          </a:p>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Ensuring Host Access</a:t>
            </a:r>
            <a:endParaRPr/>
          </a:p>
        </p:txBody>
      </p:sp>
      <p:sp>
        <p:nvSpPr>
          <p:cNvPr id="2010" name="Google Shape;2010;p245"/>
          <p:cNvSpPr txBox="1"/>
          <p:nvPr>
            <p:ph idx="1" type="body"/>
          </p:nvPr>
        </p:nvSpPr>
        <p:spPr>
          <a:xfrm>
            <a:off x="826700" y="1244925"/>
            <a:ext cx="80754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The </a:t>
            </a:r>
            <a:r>
              <a:rPr b="0" i="0" lang="en" sz="1400" u="none" cap="none" strike="noStrike">
                <a:solidFill>
                  <a:srgbClr val="417DD7"/>
                </a:solidFill>
                <a:latin typeface="Helvetica Neue"/>
                <a:ea typeface="Helvetica Neue"/>
                <a:cs typeface="Helvetica Neue"/>
                <a:sym typeface="Helvetica Neue"/>
              </a:rPr>
              <a:t>quick </a:t>
            </a:r>
            <a:r>
              <a:rPr b="0" i="0" lang="en" sz="1400" u="none" cap="none" strike="noStrike">
                <a:solidFill>
                  <a:srgbClr val="232323"/>
                </a:solidFill>
                <a:latin typeface="Helvetica Neue"/>
                <a:ea typeface="Helvetica Neue"/>
                <a:cs typeface="Helvetica Neue"/>
                <a:sym typeface="Helvetica Neue"/>
              </a:rPr>
              <a:t>and </a:t>
            </a:r>
            <a:r>
              <a:rPr b="0" i="0" lang="en" sz="1400" u="none" cap="none" strike="noStrike">
                <a:solidFill>
                  <a:srgbClr val="417DD7"/>
                </a:solidFill>
                <a:latin typeface="Helvetica Neue"/>
                <a:ea typeface="Helvetica Neue"/>
                <a:cs typeface="Helvetica Neue"/>
                <a:sym typeface="Helvetica Neue"/>
              </a:rPr>
              <a:t>advanced installation </a:t>
            </a:r>
            <a:r>
              <a:rPr b="0" i="0" lang="en" sz="1400" u="none" cap="none" strike="noStrike">
                <a:solidFill>
                  <a:srgbClr val="232323"/>
                </a:solidFill>
                <a:latin typeface="Helvetica Neue"/>
                <a:ea typeface="Helvetica Neue"/>
                <a:cs typeface="Helvetica Neue"/>
                <a:sym typeface="Helvetica Neue"/>
              </a:rPr>
              <a:t>methods require a user that has access to all hosts. If you want to run the installer as a non-root user, passwordless sudo rights must be configured on each destination host.</a:t>
            </a:r>
            <a:endParaRPr/>
          </a:p>
          <a:p>
            <a:pPr indent="0" lvl="0" marL="0" marR="0" rtl="0" algn="l">
              <a:lnSpc>
                <a:spcPct val="100000"/>
              </a:lnSpc>
              <a:spcBef>
                <a:spcPts val="0"/>
              </a:spcBef>
              <a:spcAft>
                <a:spcPts val="0"/>
              </a:spcAft>
              <a:buClr>
                <a:srgbClr val="232323"/>
              </a:buClr>
              <a:buFont typeface="Helvetica Neue"/>
              <a:buNone/>
            </a:pPr>
            <a:r>
              <a:t/>
            </a:r>
            <a:endParaRPr b="0" i="0" sz="14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-&gt; ssh-keygen -&gt;Do not use a password.</a:t>
            </a:r>
            <a:endParaRPr b="1"/>
          </a:p>
          <a:p>
            <a:pPr indent="0" lvl="0" marL="0" marR="0" rtl="0" algn="l">
              <a:lnSpc>
                <a:spcPct val="100000"/>
              </a:lnSpc>
              <a:spcBef>
                <a:spcPts val="0"/>
              </a:spcBef>
              <a:spcAft>
                <a:spcPts val="0"/>
              </a:spcAft>
              <a:buClr>
                <a:srgbClr val="232323"/>
              </a:buClr>
              <a:buFont typeface="Helvetica Neue"/>
              <a:buNone/>
            </a:pPr>
            <a:r>
              <a:t/>
            </a:r>
            <a:endParaRPr b="0" i="0" sz="12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An easy way to distribute your SSH keys is by using a bash loop:</a:t>
            </a:r>
            <a:endParaRPr/>
          </a:p>
          <a:p>
            <a:pPr indent="0" lvl="0" marL="0" marR="0" rtl="0" algn="l">
              <a:lnSpc>
                <a:spcPct val="100000"/>
              </a:lnSpc>
              <a:spcBef>
                <a:spcPts val="0"/>
              </a:spcBef>
              <a:spcAft>
                <a:spcPts val="0"/>
              </a:spcAft>
              <a:buClr>
                <a:srgbClr val="232323"/>
              </a:buClr>
              <a:buFont typeface="Helvetica Neue"/>
              <a:buNone/>
            </a:pPr>
            <a:r>
              <a:t/>
            </a:r>
            <a:endParaRPr b="0" i="0" sz="14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200" u="none" cap="none" strike="noStrike">
                <a:solidFill>
                  <a:srgbClr val="232323"/>
                </a:solidFill>
                <a:latin typeface="Helvetica Neue"/>
                <a:ea typeface="Helvetica Neue"/>
                <a:cs typeface="Helvetica Neue"/>
                <a:sym typeface="Helvetica Neue"/>
              </a:rPr>
              <a:t>f</a:t>
            </a:r>
            <a:r>
              <a:rPr b="1" i="0" lang="en" sz="1200" u="none" cap="none" strike="noStrike">
                <a:solidFill>
                  <a:srgbClr val="232323"/>
                </a:solidFill>
                <a:latin typeface="Helvetica Neue"/>
                <a:ea typeface="Helvetica Neue"/>
                <a:cs typeface="Helvetica Neue"/>
                <a:sym typeface="Helvetica Neue"/>
              </a:rPr>
              <a:t>or host in master.example.com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node1.example.com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node2.example.com;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do ssh-copy-id -i ~/.ssh/id_rsa.pub $host; \</a:t>
            </a:r>
            <a:endParaRPr b="1"/>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done</a:t>
            </a:r>
            <a:endParaRPr b="1"/>
          </a:p>
        </p:txBody>
      </p:sp>
      <p:pic>
        <p:nvPicPr>
          <p:cNvPr descr="pasted-image.tiff" id="2011" name="Google Shape;2011;p245"/>
          <p:cNvPicPr preferRelativeResize="0"/>
          <p:nvPr/>
        </p:nvPicPr>
        <p:blipFill rotWithShape="1">
          <a:blip r:embed="rId3">
            <a:alphaModFix/>
          </a:blip>
          <a:srcRect b="0" l="0" r="0" t="0"/>
          <a:stretch/>
        </p:blipFill>
        <p:spPr>
          <a:xfrm>
            <a:off x="4740001" y="2952525"/>
            <a:ext cx="1051800" cy="1531500"/>
          </a:xfrm>
          <a:prstGeom prst="rect">
            <a:avLst/>
          </a:prstGeom>
          <a:noFill/>
          <a:ln>
            <a:noFill/>
          </a:ln>
        </p:spPr>
      </p:pic>
      <p:pic>
        <p:nvPicPr>
          <p:cNvPr descr="pasted-image.tiff" id="2012" name="Google Shape;2012;p245"/>
          <p:cNvPicPr preferRelativeResize="0"/>
          <p:nvPr/>
        </p:nvPicPr>
        <p:blipFill rotWithShape="1">
          <a:blip r:embed="rId3">
            <a:alphaModFix/>
          </a:blip>
          <a:srcRect b="0" l="0" r="0" t="0"/>
          <a:stretch/>
        </p:blipFill>
        <p:spPr>
          <a:xfrm>
            <a:off x="6145301" y="3207050"/>
            <a:ext cx="800700" cy="1165500"/>
          </a:xfrm>
          <a:prstGeom prst="rect">
            <a:avLst/>
          </a:prstGeom>
          <a:noFill/>
          <a:ln>
            <a:noFill/>
          </a:ln>
        </p:spPr>
      </p:pic>
      <p:pic>
        <p:nvPicPr>
          <p:cNvPr descr="pasted-image.tiff" id="2013" name="Google Shape;2013;p245"/>
          <p:cNvPicPr preferRelativeResize="0"/>
          <p:nvPr/>
        </p:nvPicPr>
        <p:blipFill rotWithShape="1">
          <a:blip r:embed="rId3">
            <a:alphaModFix/>
          </a:blip>
          <a:srcRect b="0" l="0" r="0" t="0"/>
          <a:stretch/>
        </p:blipFill>
        <p:spPr>
          <a:xfrm>
            <a:off x="6297701" y="3359450"/>
            <a:ext cx="800700" cy="1165500"/>
          </a:xfrm>
          <a:prstGeom prst="rect">
            <a:avLst/>
          </a:prstGeom>
          <a:noFill/>
          <a:ln>
            <a:noFill/>
          </a:ln>
        </p:spPr>
      </p:pic>
      <p:pic>
        <p:nvPicPr>
          <p:cNvPr descr="pasted-image.tiff" id="2014" name="Google Shape;2014;p245"/>
          <p:cNvPicPr preferRelativeResize="0"/>
          <p:nvPr/>
        </p:nvPicPr>
        <p:blipFill rotWithShape="1">
          <a:blip r:embed="rId3">
            <a:alphaModFix/>
          </a:blip>
          <a:srcRect b="0" l="0" r="0" t="0"/>
          <a:stretch/>
        </p:blipFill>
        <p:spPr>
          <a:xfrm>
            <a:off x="6450101" y="3511850"/>
            <a:ext cx="800700" cy="1165500"/>
          </a:xfrm>
          <a:prstGeom prst="rect">
            <a:avLst/>
          </a:prstGeom>
          <a:noFill/>
          <a:ln>
            <a:noFill/>
          </a:ln>
        </p:spPr>
      </p:pic>
      <p:pic>
        <p:nvPicPr>
          <p:cNvPr descr="pasted-image.tiff" id="2015" name="Google Shape;2015;p245"/>
          <p:cNvPicPr preferRelativeResize="0"/>
          <p:nvPr/>
        </p:nvPicPr>
        <p:blipFill rotWithShape="1">
          <a:blip r:embed="rId3">
            <a:alphaModFix/>
          </a:blip>
          <a:srcRect b="0" l="0" r="0" t="0"/>
          <a:stretch/>
        </p:blipFill>
        <p:spPr>
          <a:xfrm>
            <a:off x="6602501" y="3664250"/>
            <a:ext cx="800700" cy="1165500"/>
          </a:xfrm>
          <a:prstGeom prst="rect">
            <a:avLst/>
          </a:prstGeom>
          <a:noFill/>
          <a:ln>
            <a:noFill/>
          </a:ln>
        </p:spPr>
      </p:pic>
      <p:pic>
        <p:nvPicPr>
          <p:cNvPr id="2016" name="Google Shape;2016;p245"/>
          <p:cNvPicPr preferRelativeResize="0"/>
          <p:nvPr/>
        </p:nvPicPr>
        <p:blipFill>
          <a:blip r:embed="rId4">
            <a:alphaModFix/>
          </a:blip>
          <a:stretch>
            <a:fillRect/>
          </a:stretch>
        </p:blipFill>
        <p:spPr>
          <a:xfrm>
            <a:off x="5261526" y="3944963"/>
            <a:ext cx="321250" cy="387725"/>
          </a:xfrm>
          <a:prstGeom prst="rect">
            <a:avLst/>
          </a:prstGeom>
          <a:noFill/>
          <a:ln>
            <a:noFill/>
          </a:ln>
        </p:spPr>
      </p:pic>
      <p:pic>
        <p:nvPicPr>
          <p:cNvPr id="2017" name="Google Shape;2017;p245"/>
          <p:cNvPicPr preferRelativeResize="0"/>
          <p:nvPr/>
        </p:nvPicPr>
        <p:blipFill>
          <a:blip r:embed="rId4">
            <a:alphaModFix/>
          </a:blip>
          <a:stretch>
            <a:fillRect/>
          </a:stretch>
        </p:blipFill>
        <p:spPr>
          <a:xfrm>
            <a:off x="7028350" y="4408879"/>
            <a:ext cx="222450" cy="26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1" name="Shape 2021"/>
        <p:cNvGrpSpPr/>
        <p:nvPr/>
      </p:nvGrpSpPr>
      <p:grpSpPr>
        <a:xfrm>
          <a:off x="0" y="0"/>
          <a:ext cx="0" cy="0"/>
          <a:chOff x="0" y="0"/>
          <a:chExt cx="0" cy="0"/>
        </a:xfrm>
      </p:grpSpPr>
      <p:cxnSp>
        <p:nvCxnSpPr>
          <p:cNvPr id="2022" name="Google Shape;2022;p246"/>
          <p:cNvCxnSpPr/>
          <p:nvPr/>
        </p:nvCxnSpPr>
        <p:spPr>
          <a:xfrm flipH="1">
            <a:off x="1386760" y="1731571"/>
            <a:ext cx="1287900" cy="632100"/>
          </a:xfrm>
          <a:prstGeom prst="straightConnector1">
            <a:avLst/>
          </a:prstGeom>
          <a:noFill/>
          <a:ln cap="flat" cmpd="sng" w="9525">
            <a:solidFill>
              <a:srgbClr val="CC0000"/>
            </a:solidFill>
            <a:prstDash val="solid"/>
            <a:round/>
            <a:headEnd len="sm" w="sm" type="none"/>
            <a:tailEnd len="lg" w="lg" type="triangle"/>
          </a:ln>
        </p:spPr>
      </p:cxnSp>
      <p:sp>
        <p:nvSpPr>
          <p:cNvPr id="2023" name="Google Shape;2023;p246"/>
          <p:cNvSpPr txBox="1"/>
          <p:nvPr/>
        </p:nvSpPr>
        <p:spPr>
          <a:xfrm>
            <a:off x="1721150" y="117650"/>
            <a:ext cx="6612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NOTHING ROUTINE SHOULD BE DONE MANUALLY</a:t>
            </a:r>
            <a:endParaRPr b="1" sz="1600">
              <a:latin typeface="Open Sans"/>
              <a:ea typeface="Open Sans"/>
              <a:cs typeface="Open Sans"/>
              <a:sym typeface="Open Sans"/>
            </a:endParaRPr>
          </a:p>
        </p:txBody>
      </p:sp>
      <p:cxnSp>
        <p:nvCxnSpPr>
          <p:cNvPr id="2024" name="Google Shape;2024;p246"/>
          <p:cNvCxnSpPr/>
          <p:nvPr/>
        </p:nvCxnSpPr>
        <p:spPr>
          <a:xfrm rot="10800000">
            <a:off x="4628633" y="3259327"/>
            <a:ext cx="0" cy="430800"/>
          </a:xfrm>
          <a:prstGeom prst="straightConnector1">
            <a:avLst/>
          </a:prstGeom>
          <a:noFill/>
          <a:ln cap="flat" cmpd="sng" w="9525">
            <a:solidFill>
              <a:srgbClr val="CC0000"/>
            </a:solidFill>
            <a:prstDash val="solid"/>
            <a:round/>
            <a:headEnd len="sm" w="sm" type="none"/>
            <a:tailEnd len="lg" w="lg" type="triangle"/>
          </a:ln>
        </p:spPr>
      </p:cxnSp>
      <p:cxnSp>
        <p:nvCxnSpPr>
          <p:cNvPr id="2025" name="Google Shape;2025;p246"/>
          <p:cNvCxnSpPr/>
          <p:nvPr/>
        </p:nvCxnSpPr>
        <p:spPr>
          <a:xfrm flipH="1">
            <a:off x="6477884" y="1426193"/>
            <a:ext cx="4200" cy="2204700"/>
          </a:xfrm>
          <a:prstGeom prst="straightConnector1">
            <a:avLst/>
          </a:prstGeom>
          <a:noFill/>
          <a:ln cap="flat" cmpd="sng" w="9525">
            <a:solidFill>
              <a:srgbClr val="CC0000"/>
            </a:solidFill>
            <a:prstDash val="solid"/>
            <a:round/>
            <a:headEnd len="sm" w="sm" type="none"/>
            <a:tailEnd len="lg" w="lg" type="triangle"/>
          </a:ln>
        </p:spPr>
      </p:cxnSp>
      <p:cxnSp>
        <p:nvCxnSpPr>
          <p:cNvPr id="2026" name="Google Shape;2026;p246"/>
          <p:cNvCxnSpPr/>
          <p:nvPr/>
        </p:nvCxnSpPr>
        <p:spPr>
          <a:xfrm>
            <a:off x="3328746" y="1738708"/>
            <a:ext cx="1165200" cy="1968000"/>
          </a:xfrm>
          <a:prstGeom prst="straightConnector1">
            <a:avLst/>
          </a:prstGeom>
          <a:noFill/>
          <a:ln cap="flat" cmpd="sng" w="9525">
            <a:solidFill>
              <a:srgbClr val="CC0000"/>
            </a:solidFill>
            <a:prstDash val="solid"/>
            <a:round/>
            <a:headEnd len="sm" w="sm" type="none"/>
            <a:tailEnd len="lg" w="lg" type="triangle"/>
          </a:ln>
        </p:spPr>
      </p:cxnSp>
      <p:cxnSp>
        <p:nvCxnSpPr>
          <p:cNvPr id="2027" name="Google Shape;2027;p246"/>
          <p:cNvCxnSpPr/>
          <p:nvPr/>
        </p:nvCxnSpPr>
        <p:spPr>
          <a:xfrm>
            <a:off x="3125317" y="1747161"/>
            <a:ext cx="397800" cy="1908900"/>
          </a:xfrm>
          <a:prstGeom prst="straightConnector1">
            <a:avLst/>
          </a:prstGeom>
          <a:noFill/>
          <a:ln cap="flat" cmpd="sng" w="9525">
            <a:solidFill>
              <a:srgbClr val="CC0000"/>
            </a:solidFill>
            <a:prstDash val="solid"/>
            <a:round/>
            <a:headEnd len="sm" w="sm" type="none"/>
            <a:tailEnd len="lg" w="lg" type="triangle"/>
          </a:ln>
        </p:spPr>
      </p:cxnSp>
      <p:cxnSp>
        <p:nvCxnSpPr>
          <p:cNvPr id="2028" name="Google Shape;2028;p246"/>
          <p:cNvCxnSpPr/>
          <p:nvPr/>
        </p:nvCxnSpPr>
        <p:spPr>
          <a:xfrm flipH="1">
            <a:off x="2533537" y="1755615"/>
            <a:ext cx="462300" cy="1959600"/>
          </a:xfrm>
          <a:prstGeom prst="straightConnector1">
            <a:avLst/>
          </a:prstGeom>
          <a:noFill/>
          <a:ln cap="flat" cmpd="sng" w="9525">
            <a:solidFill>
              <a:srgbClr val="CC0000"/>
            </a:solidFill>
            <a:prstDash val="solid"/>
            <a:round/>
            <a:headEnd len="sm" w="sm" type="none"/>
            <a:tailEnd len="lg" w="lg" type="triangle"/>
          </a:ln>
        </p:spPr>
      </p:cxnSp>
      <p:cxnSp>
        <p:nvCxnSpPr>
          <p:cNvPr id="2029" name="Google Shape;2029;p246"/>
          <p:cNvCxnSpPr/>
          <p:nvPr/>
        </p:nvCxnSpPr>
        <p:spPr>
          <a:xfrm flipH="1">
            <a:off x="1506857" y="1740024"/>
            <a:ext cx="1362000" cy="2008800"/>
          </a:xfrm>
          <a:prstGeom prst="straightConnector1">
            <a:avLst/>
          </a:prstGeom>
          <a:noFill/>
          <a:ln cap="flat" cmpd="sng" w="9525">
            <a:solidFill>
              <a:srgbClr val="CC0000"/>
            </a:solidFill>
            <a:prstDash val="solid"/>
            <a:round/>
            <a:headEnd len="sm" w="sm" type="none"/>
            <a:tailEnd len="lg" w="lg" type="triangle"/>
          </a:ln>
        </p:spPr>
      </p:cxnSp>
      <p:pic>
        <p:nvPicPr>
          <p:cNvPr id="2030" name="Google Shape;2030;p246"/>
          <p:cNvPicPr preferRelativeResize="0"/>
          <p:nvPr/>
        </p:nvPicPr>
        <p:blipFill rotWithShape="1">
          <a:blip r:embed="rId3">
            <a:alphaModFix/>
          </a:blip>
          <a:srcRect b="0" l="0" r="0" t="0"/>
          <a:stretch/>
        </p:blipFill>
        <p:spPr>
          <a:xfrm>
            <a:off x="6900675" y="3114460"/>
            <a:ext cx="841500" cy="948300"/>
          </a:xfrm>
          <a:prstGeom prst="rect">
            <a:avLst/>
          </a:prstGeom>
          <a:noFill/>
          <a:ln>
            <a:noFill/>
          </a:ln>
        </p:spPr>
      </p:pic>
      <p:pic>
        <p:nvPicPr>
          <p:cNvPr id="2031" name="Google Shape;2031;p246"/>
          <p:cNvPicPr preferRelativeResize="0"/>
          <p:nvPr/>
        </p:nvPicPr>
        <p:blipFill rotWithShape="1">
          <a:blip r:embed="rId4">
            <a:alphaModFix/>
          </a:blip>
          <a:srcRect b="0" l="0" r="0" t="0"/>
          <a:stretch/>
        </p:blipFill>
        <p:spPr>
          <a:xfrm>
            <a:off x="728884" y="905370"/>
            <a:ext cx="385200" cy="542400"/>
          </a:xfrm>
          <a:prstGeom prst="rect">
            <a:avLst/>
          </a:prstGeom>
          <a:noFill/>
          <a:ln>
            <a:noFill/>
          </a:ln>
        </p:spPr>
      </p:pic>
      <p:pic>
        <p:nvPicPr>
          <p:cNvPr id="2032" name="Google Shape;2032;p246"/>
          <p:cNvPicPr preferRelativeResize="0"/>
          <p:nvPr/>
        </p:nvPicPr>
        <p:blipFill rotWithShape="1">
          <a:blip r:embed="rId5">
            <a:alphaModFix/>
          </a:blip>
          <a:srcRect b="0" l="0" r="0" t="0"/>
          <a:stretch/>
        </p:blipFill>
        <p:spPr>
          <a:xfrm>
            <a:off x="1580335" y="3792545"/>
            <a:ext cx="765000" cy="270300"/>
          </a:xfrm>
          <a:prstGeom prst="rect">
            <a:avLst/>
          </a:prstGeom>
          <a:noFill/>
          <a:ln>
            <a:noFill/>
          </a:ln>
        </p:spPr>
      </p:pic>
      <p:pic>
        <p:nvPicPr>
          <p:cNvPr id="2033" name="Google Shape;2033;p246"/>
          <p:cNvPicPr preferRelativeResize="0"/>
          <p:nvPr/>
        </p:nvPicPr>
        <p:blipFill rotWithShape="1">
          <a:blip r:embed="rId5">
            <a:alphaModFix/>
          </a:blip>
          <a:srcRect b="0" l="0" r="0" t="0"/>
          <a:stretch/>
        </p:blipFill>
        <p:spPr>
          <a:xfrm>
            <a:off x="2616864" y="3792545"/>
            <a:ext cx="765000" cy="270300"/>
          </a:xfrm>
          <a:prstGeom prst="rect">
            <a:avLst/>
          </a:prstGeom>
          <a:noFill/>
          <a:ln>
            <a:noFill/>
          </a:ln>
        </p:spPr>
      </p:pic>
      <p:pic>
        <p:nvPicPr>
          <p:cNvPr id="2034" name="Google Shape;2034;p246"/>
          <p:cNvPicPr preferRelativeResize="0"/>
          <p:nvPr/>
        </p:nvPicPr>
        <p:blipFill rotWithShape="1">
          <a:blip r:embed="rId5">
            <a:alphaModFix/>
          </a:blip>
          <a:srcRect b="0" l="0" r="0" t="0"/>
          <a:stretch/>
        </p:blipFill>
        <p:spPr>
          <a:xfrm>
            <a:off x="3653392" y="3792545"/>
            <a:ext cx="765000" cy="270300"/>
          </a:xfrm>
          <a:prstGeom prst="rect">
            <a:avLst/>
          </a:prstGeom>
          <a:noFill/>
          <a:ln>
            <a:noFill/>
          </a:ln>
        </p:spPr>
      </p:pic>
      <p:pic>
        <p:nvPicPr>
          <p:cNvPr id="2035" name="Google Shape;2035;p246"/>
          <p:cNvPicPr preferRelativeResize="0"/>
          <p:nvPr/>
        </p:nvPicPr>
        <p:blipFill rotWithShape="1">
          <a:blip r:embed="rId5">
            <a:alphaModFix/>
          </a:blip>
          <a:srcRect b="0" l="0" r="0" t="0"/>
          <a:stretch/>
        </p:blipFill>
        <p:spPr>
          <a:xfrm>
            <a:off x="4689922" y="3792545"/>
            <a:ext cx="765000" cy="270300"/>
          </a:xfrm>
          <a:prstGeom prst="rect">
            <a:avLst/>
          </a:prstGeom>
          <a:noFill/>
          <a:ln>
            <a:noFill/>
          </a:ln>
        </p:spPr>
      </p:pic>
      <p:pic>
        <p:nvPicPr>
          <p:cNvPr id="2036" name="Google Shape;2036;p246"/>
          <p:cNvPicPr preferRelativeResize="0"/>
          <p:nvPr/>
        </p:nvPicPr>
        <p:blipFill rotWithShape="1">
          <a:blip r:embed="rId5">
            <a:alphaModFix/>
          </a:blip>
          <a:srcRect b="0" l="0" r="0" t="0"/>
          <a:stretch/>
        </p:blipFill>
        <p:spPr>
          <a:xfrm>
            <a:off x="5726450" y="3792545"/>
            <a:ext cx="765000" cy="270300"/>
          </a:xfrm>
          <a:prstGeom prst="rect">
            <a:avLst/>
          </a:prstGeom>
          <a:noFill/>
          <a:ln>
            <a:noFill/>
          </a:ln>
        </p:spPr>
      </p:pic>
      <p:pic>
        <p:nvPicPr>
          <p:cNvPr id="2037" name="Google Shape;2037;p246"/>
          <p:cNvPicPr preferRelativeResize="0"/>
          <p:nvPr/>
        </p:nvPicPr>
        <p:blipFill rotWithShape="1">
          <a:blip r:embed="rId6">
            <a:alphaModFix/>
          </a:blip>
          <a:srcRect b="0" l="0" r="0" t="0"/>
          <a:stretch/>
        </p:blipFill>
        <p:spPr>
          <a:xfrm>
            <a:off x="624523" y="2129567"/>
            <a:ext cx="594000" cy="542400"/>
          </a:xfrm>
          <a:prstGeom prst="rect">
            <a:avLst/>
          </a:prstGeom>
          <a:noFill/>
          <a:ln>
            <a:noFill/>
          </a:ln>
        </p:spPr>
      </p:pic>
      <p:pic>
        <p:nvPicPr>
          <p:cNvPr id="2038" name="Google Shape;2038;p246"/>
          <p:cNvPicPr preferRelativeResize="0"/>
          <p:nvPr/>
        </p:nvPicPr>
        <p:blipFill rotWithShape="1">
          <a:blip r:embed="rId7">
            <a:alphaModFix/>
          </a:blip>
          <a:srcRect b="0" l="0" r="0" t="0"/>
          <a:stretch/>
        </p:blipFill>
        <p:spPr>
          <a:xfrm>
            <a:off x="2685333" y="831975"/>
            <a:ext cx="449700" cy="557700"/>
          </a:xfrm>
          <a:prstGeom prst="rect">
            <a:avLst/>
          </a:prstGeom>
          <a:noFill/>
          <a:ln>
            <a:noFill/>
          </a:ln>
        </p:spPr>
      </p:pic>
      <p:pic>
        <p:nvPicPr>
          <p:cNvPr id="2039" name="Google Shape;2039;p246"/>
          <p:cNvPicPr preferRelativeResize="0"/>
          <p:nvPr/>
        </p:nvPicPr>
        <p:blipFill rotWithShape="1">
          <a:blip r:embed="rId7">
            <a:alphaModFix/>
          </a:blip>
          <a:srcRect b="0" l="0" r="0" t="0"/>
          <a:stretch/>
        </p:blipFill>
        <p:spPr>
          <a:xfrm>
            <a:off x="2868863" y="978469"/>
            <a:ext cx="449700" cy="557700"/>
          </a:xfrm>
          <a:prstGeom prst="rect">
            <a:avLst/>
          </a:prstGeom>
          <a:noFill/>
          <a:ln>
            <a:noFill/>
          </a:ln>
        </p:spPr>
      </p:pic>
      <p:pic>
        <p:nvPicPr>
          <p:cNvPr id="2040" name="Google Shape;2040;p246"/>
          <p:cNvPicPr preferRelativeResize="0"/>
          <p:nvPr/>
        </p:nvPicPr>
        <p:blipFill rotWithShape="1">
          <a:blip r:embed="rId7">
            <a:alphaModFix/>
          </a:blip>
          <a:srcRect b="0" l="0" r="0" t="0"/>
          <a:stretch/>
        </p:blipFill>
        <p:spPr>
          <a:xfrm>
            <a:off x="1703253" y="897862"/>
            <a:ext cx="449700" cy="557700"/>
          </a:xfrm>
          <a:prstGeom prst="rect">
            <a:avLst/>
          </a:prstGeom>
          <a:noFill/>
          <a:ln>
            <a:noFill/>
          </a:ln>
        </p:spPr>
      </p:pic>
      <p:cxnSp>
        <p:nvCxnSpPr>
          <p:cNvPr id="2041" name="Google Shape;2041;p246"/>
          <p:cNvCxnSpPr/>
          <p:nvPr/>
        </p:nvCxnSpPr>
        <p:spPr>
          <a:xfrm>
            <a:off x="7351332" y="1198131"/>
            <a:ext cx="9300" cy="624900"/>
          </a:xfrm>
          <a:prstGeom prst="straightConnector1">
            <a:avLst/>
          </a:prstGeom>
          <a:noFill/>
          <a:ln cap="flat" cmpd="sng" w="9525">
            <a:solidFill>
              <a:srgbClr val="000000"/>
            </a:solidFill>
            <a:prstDash val="solid"/>
            <a:round/>
            <a:headEnd len="sm" w="sm" type="none"/>
            <a:tailEnd len="lg" w="lg" type="triangle"/>
          </a:ln>
        </p:spPr>
      </p:cxnSp>
      <p:cxnSp>
        <p:nvCxnSpPr>
          <p:cNvPr id="2042" name="Google Shape;2042;p246"/>
          <p:cNvCxnSpPr/>
          <p:nvPr/>
        </p:nvCxnSpPr>
        <p:spPr>
          <a:xfrm flipH="1">
            <a:off x="921425" y="1682680"/>
            <a:ext cx="600" cy="426900"/>
          </a:xfrm>
          <a:prstGeom prst="straightConnector1">
            <a:avLst/>
          </a:prstGeom>
          <a:noFill/>
          <a:ln cap="flat" cmpd="sng" w="9525">
            <a:solidFill>
              <a:srgbClr val="000000"/>
            </a:solidFill>
            <a:prstDash val="solid"/>
            <a:round/>
            <a:headEnd len="sm" w="sm" type="none"/>
            <a:tailEnd len="lg" w="lg" type="triangle"/>
          </a:ln>
        </p:spPr>
      </p:cxnSp>
      <p:cxnSp>
        <p:nvCxnSpPr>
          <p:cNvPr id="2043" name="Google Shape;2043;p246"/>
          <p:cNvCxnSpPr/>
          <p:nvPr/>
        </p:nvCxnSpPr>
        <p:spPr>
          <a:xfrm>
            <a:off x="932786" y="2843925"/>
            <a:ext cx="6900" cy="787800"/>
          </a:xfrm>
          <a:prstGeom prst="straightConnector1">
            <a:avLst/>
          </a:prstGeom>
          <a:noFill/>
          <a:ln cap="flat" cmpd="sng" w="9525">
            <a:solidFill>
              <a:srgbClr val="000000"/>
            </a:solidFill>
            <a:prstDash val="solid"/>
            <a:round/>
            <a:headEnd len="sm" w="sm" type="none"/>
            <a:tailEnd len="lg" w="lg" type="triangle"/>
          </a:ln>
        </p:spPr>
      </p:cxnSp>
      <p:sp>
        <p:nvSpPr>
          <p:cNvPr id="2044" name="Google Shape;2044;p246"/>
          <p:cNvSpPr txBox="1"/>
          <p:nvPr/>
        </p:nvSpPr>
        <p:spPr>
          <a:xfrm>
            <a:off x="423289" y="4079470"/>
            <a:ext cx="1025700" cy="18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900" u="none" cap="none" strike="noStrike">
                <a:solidFill>
                  <a:srgbClr val="000000"/>
                </a:solidFill>
                <a:latin typeface="Arial"/>
                <a:ea typeface="Arial"/>
                <a:cs typeface="Arial"/>
                <a:sym typeface="Arial"/>
              </a:rPr>
              <a:t>Virtual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rPr b="0" i="0" lang="en" sz="900" u="none" cap="none" strike="noStrike">
                <a:solidFill>
                  <a:srgbClr val="000000"/>
                </a:solidFill>
                <a:latin typeface="Arial"/>
                <a:ea typeface="Arial"/>
                <a:cs typeface="Arial"/>
                <a:sym typeface="Arial"/>
              </a:rPr>
              <a:t>Machine</a:t>
            </a:r>
            <a:endParaRPr sz="900"/>
          </a:p>
        </p:txBody>
      </p:sp>
      <p:pic>
        <p:nvPicPr>
          <p:cNvPr id="2045" name="Google Shape;2045;p246"/>
          <p:cNvPicPr preferRelativeResize="0"/>
          <p:nvPr/>
        </p:nvPicPr>
        <p:blipFill rotWithShape="1">
          <a:blip r:embed="rId8">
            <a:alphaModFix/>
          </a:blip>
          <a:srcRect b="0" l="0" r="0" t="0"/>
          <a:stretch/>
        </p:blipFill>
        <p:spPr>
          <a:xfrm>
            <a:off x="477782" y="3745004"/>
            <a:ext cx="841500" cy="365400"/>
          </a:xfrm>
          <a:prstGeom prst="rect">
            <a:avLst/>
          </a:prstGeom>
          <a:noFill/>
          <a:ln>
            <a:noFill/>
          </a:ln>
        </p:spPr>
      </p:pic>
      <p:sp>
        <p:nvSpPr>
          <p:cNvPr id="2046" name="Google Shape;2046;p246"/>
          <p:cNvSpPr txBox="1"/>
          <p:nvPr/>
        </p:nvSpPr>
        <p:spPr>
          <a:xfrm>
            <a:off x="1580326"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Server</a:t>
            </a:r>
            <a:endParaRPr sz="900"/>
          </a:p>
        </p:txBody>
      </p:sp>
      <p:sp>
        <p:nvSpPr>
          <p:cNvPr id="2047" name="Google Shape;2047;p246"/>
          <p:cNvSpPr txBox="1"/>
          <p:nvPr/>
        </p:nvSpPr>
        <p:spPr>
          <a:xfrm>
            <a:off x="2616889"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OS Image</a:t>
            </a:r>
            <a:endParaRPr sz="900"/>
          </a:p>
        </p:txBody>
      </p:sp>
      <p:sp>
        <p:nvSpPr>
          <p:cNvPr id="2048" name="Google Shape;2048;p246"/>
          <p:cNvSpPr txBox="1"/>
          <p:nvPr/>
        </p:nvSpPr>
        <p:spPr>
          <a:xfrm>
            <a:off x="3707604"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Configured Server</a:t>
            </a:r>
            <a:endParaRPr sz="900"/>
          </a:p>
        </p:txBody>
      </p:sp>
      <p:sp>
        <p:nvSpPr>
          <p:cNvPr id="2049" name="Google Shape;2049;p246"/>
          <p:cNvSpPr txBox="1"/>
          <p:nvPr/>
        </p:nvSpPr>
        <p:spPr>
          <a:xfrm>
            <a:off x="4729390"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Approved Server</a:t>
            </a:r>
            <a:endParaRPr sz="900"/>
          </a:p>
        </p:txBody>
      </p:sp>
      <p:sp>
        <p:nvSpPr>
          <p:cNvPr id="2050" name="Google Shape;2050;p246"/>
          <p:cNvSpPr txBox="1"/>
          <p:nvPr/>
        </p:nvSpPr>
        <p:spPr>
          <a:xfrm>
            <a:off x="5751176"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App-Ready Server</a:t>
            </a:r>
            <a:endParaRPr sz="900"/>
          </a:p>
        </p:txBody>
      </p:sp>
      <p:sp>
        <p:nvSpPr>
          <p:cNvPr id="2051" name="Google Shape;2051;p246"/>
          <p:cNvSpPr txBox="1"/>
          <p:nvPr/>
        </p:nvSpPr>
        <p:spPr>
          <a:xfrm>
            <a:off x="6784982" y="4155670"/>
            <a:ext cx="11661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Pool of </a:t>
            </a:r>
            <a:br>
              <a:rPr b="0" i="0" lang="en" sz="900" u="none" cap="none" strike="noStrike">
                <a:solidFill>
                  <a:schemeClr val="dk1"/>
                </a:solidFill>
                <a:latin typeface="Arial"/>
                <a:ea typeface="Arial"/>
                <a:cs typeface="Arial"/>
                <a:sym typeface="Arial"/>
              </a:rPr>
            </a:br>
            <a:r>
              <a:rPr b="0" i="0" lang="en" sz="900" u="none" cap="none" strike="noStrike">
                <a:solidFill>
                  <a:schemeClr val="dk1"/>
                </a:solidFill>
                <a:latin typeface="Arial"/>
                <a:ea typeface="Arial"/>
                <a:cs typeface="Arial"/>
                <a:sym typeface="Arial"/>
              </a:rPr>
              <a:t>Running Servers</a:t>
            </a:r>
            <a:endParaRPr sz="900"/>
          </a:p>
        </p:txBody>
      </p:sp>
      <p:sp>
        <p:nvSpPr>
          <p:cNvPr id="2052" name="Google Shape;2052;p246"/>
          <p:cNvSpPr txBox="1"/>
          <p:nvPr/>
        </p:nvSpPr>
        <p:spPr>
          <a:xfrm>
            <a:off x="4278137" y="3008657"/>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Security Manager</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cxnSp>
        <p:nvCxnSpPr>
          <p:cNvPr id="2053" name="Google Shape;2053;p246"/>
          <p:cNvCxnSpPr/>
          <p:nvPr/>
        </p:nvCxnSpPr>
        <p:spPr>
          <a:xfrm>
            <a:off x="1375370"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54" name="Google Shape;2054;p246"/>
          <p:cNvCxnSpPr/>
          <p:nvPr/>
        </p:nvCxnSpPr>
        <p:spPr>
          <a:xfrm>
            <a:off x="2406671"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55" name="Google Shape;2055;p246"/>
          <p:cNvCxnSpPr/>
          <p:nvPr/>
        </p:nvCxnSpPr>
        <p:spPr>
          <a:xfrm>
            <a:off x="3443217"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56" name="Google Shape;2056;p246"/>
          <p:cNvCxnSpPr/>
          <p:nvPr/>
        </p:nvCxnSpPr>
        <p:spPr>
          <a:xfrm>
            <a:off x="4479742"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57" name="Google Shape;2057;p246"/>
          <p:cNvCxnSpPr/>
          <p:nvPr/>
        </p:nvCxnSpPr>
        <p:spPr>
          <a:xfrm>
            <a:off x="5516266" y="3981260"/>
            <a:ext cx="148800" cy="4200"/>
          </a:xfrm>
          <a:prstGeom prst="straightConnector1">
            <a:avLst/>
          </a:prstGeom>
          <a:noFill/>
          <a:ln cap="flat" cmpd="sng" w="9525">
            <a:solidFill>
              <a:srgbClr val="000000"/>
            </a:solidFill>
            <a:prstDash val="solid"/>
            <a:round/>
            <a:headEnd len="sm" w="sm" type="none"/>
            <a:tailEnd len="lg" w="lg" type="triangle"/>
          </a:ln>
        </p:spPr>
      </p:cxnSp>
      <p:sp>
        <p:nvSpPr>
          <p:cNvPr id="2058" name="Google Shape;2058;p246"/>
          <p:cNvSpPr txBox="1"/>
          <p:nvPr/>
        </p:nvSpPr>
        <p:spPr>
          <a:xfrm>
            <a:off x="1415196" y="1500568"/>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add Playbook</a:t>
            </a:r>
            <a:endParaRPr sz="900"/>
          </a:p>
        </p:txBody>
      </p:sp>
      <p:sp>
        <p:nvSpPr>
          <p:cNvPr id="2059" name="Google Shape;2059;p246"/>
          <p:cNvSpPr/>
          <p:nvPr/>
        </p:nvSpPr>
        <p:spPr>
          <a:xfrm>
            <a:off x="6827626" y="1987361"/>
            <a:ext cx="1025700" cy="9369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46"/>
          <p:cNvSpPr txBox="1"/>
          <p:nvPr/>
        </p:nvSpPr>
        <p:spPr>
          <a:xfrm>
            <a:off x="6852984" y="2371749"/>
            <a:ext cx="9654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Maintenance</a:t>
            </a:r>
            <a:endParaRPr sz="900"/>
          </a:p>
        </p:txBody>
      </p:sp>
      <p:pic>
        <p:nvPicPr>
          <p:cNvPr id="2061" name="Google Shape;2061;p246"/>
          <p:cNvPicPr preferRelativeResize="0"/>
          <p:nvPr/>
        </p:nvPicPr>
        <p:blipFill rotWithShape="1">
          <a:blip r:embed="rId4">
            <a:alphaModFix/>
          </a:blip>
          <a:srcRect b="0" l="0" r="0" t="0"/>
          <a:stretch/>
        </p:blipFill>
        <p:spPr>
          <a:xfrm>
            <a:off x="4467988" y="2360610"/>
            <a:ext cx="347100" cy="489000"/>
          </a:xfrm>
          <a:prstGeom prst="rect">
            <a:avLst/>
          </a:prstGeom>
          <a:noFill/>
          <a:ln>
            <a:noFill/>
          </a:ln>
        </p:spPr>
      </p:pic>
      <p:sp>
        <p:nvSpPr>
          <p:cNvPr id="2062" name="Google Shape;2062;p246"/>
          <p:cNvSpPr txBox="1"/>
          <p:nvPr/>
        </p:nvSpPr>
        <p:spPr>
          <a:xfrm>
            <a:off x="5068751" y="2945965"/>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App </a:t>
            </a:r>
            <a:br>
              <a:rPr b="0" i="0" lang="en" sz="900" u="none" cap="none" strike="noStrike">
                <a:solidFill>
                  <a:srgbClr val="CC0000"/>
                </a:solidFill>
                <a:latin typeface="Arial"/>
                <a:ea typeface="Arial"/>
                <a:cs typeface="Arial"/>
                <a:sym typeface="Arial"/>
              </a:rPr>
            </a:br>
            <a:r>
              <a:rPr b="0" i="0" lang="en" sz="900" u="none" cap="none" strike="noStrike">
                <a:solidFill>
                  <a:srgbClr val="CC0000"/>
                </a:solidFill>
                <a:latin typeface="Arial"/>
                <a:ea typeface="Arial"/>
                <a:cs typeface="Arial"/>
                <a:sym typeface="Arial"/>
              </a:rPr>
              <a:t>Delivery </a:t>
            </a:r>
            <a:br>
              <a:rPr b="0" i="0" lang="en" sz="900" u="none" cap="none" strike="noStrike">
                <a:solidFill>
                  <a:srgbClr val="CC0000"/>
                </a:solidFill>
                <a:latin typeface="Arial"/>
                <a:ea typeface="Arial"/>
                <a:cs typeface="Arial"/>
                <a:sym typeface="Arial"/>
              </a:rPr>
            </a:br>
            <a:r>
              <a:rPr b="0" i="0" lang="en" sz="900" u="none" cap="none" strike="noStrike">
                <a:solidFill>
                  <a:srgbClr val="CC0000"/>
                </a:solidFill>
                <a:latin typeface="Arial"/>
                <a:ea typeface="Arial"/>
                <a:cs typeface="Arial"/>
                <a:sym typeface="Arial"/>
              </a:rPr>
              <a:t>Team</a:t>
            </a:r>
            <a:endParaRPr sz="900"/>
          </a:p>
        </p:txBody>
      </p:sp>
      <p:sp>
        <p:nvSpPr>
          <p:cNvPr id="2063" name="Google Shape;2063;p246"/>
          <p:cNvSpPr/>
          <p:nvPr/>
        </p:nvSpPr>
        <p:spPr>
          <a:xfrm rot="-7252865">
            <a:off x="7415351" y="2862094"/>
            <a:ext cx="106964" cy="99952"/>
          </a:xfrm>
          <a:prstGeom prst="triangle">
            <a:avLst>
              <a:gd fmla="val 50000" name="adj"/>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46"/>
          <p:cNvSpPr txBox="1"/>
          <p:nvPr/>
        </p:nvSpPr>
        <p:spPr>
          <a:xfrm>
            <a:off x="409150" y="1496824"/>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System Admin</a:t>
            </a:r>
            <a:endParaRPr sz="900"/>
          </a:p>
        </p:txBody>
      </p:sp>
      <p:cxnSp>
        <p:nvCxnSpPr>
          <p:cNvPr id="2065" name="Google Shape;2065;p246"/>
          <p:cNvCxnSpPr/>
          <p:nvPr/>
        </p:nvCxnSpPr>
        <p:spPr>
          <a:xfrm>
            <a:off x="2241477" y="1215018"/>
            <a:ext cx="351300" cy="0"/>
          </a:xfrm>
          <a:prstGeom prst="straightConnector1">
            <a:avLst/>
          </a:prstGeom>
          <a:noFill/>
          <a:ln cap="flat" cmpd="sng" w="9525">
            <a:solidFill>
              <a:srgbClr val="000000"/>
            </a:solidFill>
            <a:prstDash val="solid"/>
            <a:round/>
            <a:headEnd len="sm" w="sm" type="none"/>
            <a:tailEnd len="lg" w="lg" type="triangle"/>
          </a:ln>
        </p:spPr>
      </p:cxnSp>
      <p:cxnSp>
        <p:nvCxnSpPr>
          <p:cNvPr id="2066" name="Google Shape;2066;p246"/>
          <p:cNvCxnSpPr/>
          <p:nvPr/>
        </p:nvCxnSpPr>
        <p:spPr>
          <a:xfrm>
            <a:off x="1233066" y="1203376"/>
            <a:ext cx="351300" cy="0"/>
          </a:xfrm>
          <a:prstGeom prst="straightConnector1">
            <a:avLst/>
          </a:prstGeom>
          <a:noFill/>
          <a:ln cap="flat" cmpd="sng" w="9525">
            <a:solidFill>
              <a:srgbClr val="000000"/>
            </a:solidFill>
            <a:prstDash val="solid"/>
            <a:round/>
            <a:headEnd len="sm" w="sm" type="none"/>
            <a:tailEnd len="lg" w="lg" type="triangle"/>
          </a:ln>
        </p:spPr>
      </p:cxnSp>
      <p:cxnSp>
        <p:nvCxnSpPr>
          <p:cNvPr id="2067" name="Google Shape;2067;p246"/>
          <p:cNvCxnSpPr/>
          <p:nvPr/>
        </p:nvCxnSpPr>
        <p:spPr>
          <a:xfrm>
            <a:off x="3476714" y="1426193"/>
            <a:ext cx="3005400" cy="0"/>
          </a:xfrm>
          <a:prstGeom prst="straightConnector1">
            <a:avLst/>
          </a:prstGeom>
          <a:noFill/>
          <a:ln cap="flat" cmpd="sng" w="9525">
            <a:solidFill>
              <a:srgbClr val="CC0000"/>
            </a:solidFill>
            <a:prstDash val="solid"/>
            <a:round/>
            <a:headEnd len="sm" w="sm" type="none"/>
            <a:tailEnd len="sm" w="sm" type="none"/>
          </a:ln>
        </p:spPr>
      </p:cxnSp>
      <p:sp>
        <p:nvSpPr>
          <p:cNvPr id="2068" name="Google Shape;2068;p246"/>
          <p:cNvSpPr txBox="1"/>
          <p:nvPr/>
        </p:nvSpPr>
        <p:spPr>
          <a:xfrm>
            <a:off x="5820911" y="195450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Security Validation</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69" name="Google Shape;2069;p246"/>
          <p:cNvSpPr txBox="1"/>
          <p:nvPr/>
        </p:nvSpPr>
        <p:spPr>
          <a:xfrm>
            <a:off x="1586339" y="2625408"/>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Provision</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70" name="Google Shape;2070;p246"/>
          <p:cNvSpPr txBox="1"/>
          <p:nvPr/>
        </p:nvSpPr>
        <p:spPr>
          <a:xfrm>
            <a:off x="2078363" y="3208976"/>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Patch</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71" name="Google Shape;2071;p246"/>
          <p:cNvSpPr txBox="1"/>
          <p:nvPr/>
        </p:nvSpPr>
        <p:spPr>
          <a:xfrm>
            <a:off x="2711226" y="3073319"/>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Configure</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72" name="Google Shape;2072;p246"/>
          <p:cNvSpPr txBox="1"/>
          <p:nvPr/>
        </p:nvSpPr>
        <p:spPr>
          <a:xfrm>
            <a:off x="3517663" y="2164593"/>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Security Baseline</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73" name="Google Shape;2073;p246"/>
          <p:cNvSpPr txBox="1"/>
          <p:nvPr/>
        </p:nvSpPr>
        <p:spPr>
          <a:xfrm>
            <a:off x="1837362" y="2062998"/>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Create</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cxnSp>
        <p:nvCxnSpPr>
          <p:cNvPr id="2074" name="Google Shape;2074;p246"/>
          <p:cNvCxnSpPr/>
          <p:nvPr/>
        </p:nvCxnSpPr>
        <p:spPr>
          <a:xfrm>
            <a:off x="6553005" y="3981260"/>
            <a:ext cx="148800" cy="4200"/>
          </a:xfrm>
          <a:prstGeom prst="straightConnector1">
            <a:avLst/>
          </a:prstGeom>
          <a:noFill/>
          <a:ln cap="flat" cmpd="sng" w="9525">
            <a:solidFill>
              <a:srgbClr val="000000"/>
            </a:solidFill>
            <a:prstDash val="solid"/>
            <a:round/>
            <a:headEnd len="sm" w="sm" type="none"/>
            <a:tailEnd len="lg" w="lg" type="triangle"/>
          </a:ln>
        </p:spPr>
      </p:cxnSp>
      <p:sp>
        <p:nvSpPr>
          <p:cNvPr id="2075" name="Google Shape;2075;p246"/>
          <p:cNvSpPr txBox="1"/>
          <p:nvPr/>
        </p:nvSpPr>
        <p:spPr>
          <a:xfrm>
            <a:off x="423292" y="2632946"/>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push the button</a:t>
            </a:r>
            <a:endParaRPr sz="900"/>
          </a:p>
        </p:txBody>
      </p:sp>
      <p:sp>
        <p:nvSpPr>
          <p:cNvPr id="2076" name="Google Shape;2076;p246"/>
          <p:cNvSpPr txBox="1"/>
          <p:nvPr/>
        </p:nvSpPr>
        <p:spPr>
          <a:xfrm>
            <a:off x="4418402" y="3409634"/>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report</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cxnSp>
        <p:nvCxnSpPr>
          <p:cNvPr id="2077" name="Google Shape;2077;p246"/>
          <p:cNvCxnSpPr/>
          <p:nvPr/>
        </p:nvCxnSpPr>
        <p:spPr>
          <a:xfrm>
            <a:off x="5557351" y="3275984"/>
            <a:ext cx="0" cy="405600"/>
          </a:xfrm>
          <a:prstGeom prst="straightConnector1">
            <a:avLst/>
          </a:prstGeom>
          <a:noFill/>
          <a:ln cap="flat" cmpd="sng" w="9525">
            <a:solidFill>
              <a:srgbClr val="CC0000"/>
            </a:solidFill>
            <a:prstDash val="solid"/>
            <a:round/>
            <a:headEnd len="sm" w="sm" type="none"/>
            <a:tailEnd len="lg" w="lg" type="triangle"/>
          </a:ln>
        </p:spPr>
      </p:cxnSp>
      <p:sp>
        <p:nvSpPr>
          <p:cNvPr id="2078" name="Google Shape;2078;p246"/>
          <p:cNvSpPr txBox="1"/>
          <p:nvPr/>
        </p:nvSpPr>
        <p:spPr>
          <a:xfrm>
            <a:off x="5399437" y="3432262"/>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deploy</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pic>
        <p:nvPicPr>
          <p:cNvPr id="2079" name="Google Shape;2079;p246"/>
          <p:cNvPicPr preferRelativeResize="0"/>
          <p:nvPr/>
        </p:nvPicPr>
        <p:blipFill rotWithShape="1">
          <a:blip r:embed="rId9">
            <a:alphaModFix/>
          </a:blip>
          <a:srcRect b="0" l="0" r="0" t="0"/>
          <a:stretch/>
        </p:blipFill>
        <p:spPr>
          <a:xfrm>
            <a:off x="5259750" y="2317688"/>
            <a:ext cx="594000" cy="481200"/>
          </a:xfrm>
          <a:prstGeom prst="rect">
            <a:avLst/>
          </a:prstGeom>
          <a:noFill/>
          <a:ln>
            <a:noFill/>
          </a:ln>
        </p:spPr>
      </p:pic>
      <p:cxnSp>
        <p:nvCxnSpPr>
          <p:cNvPr id="2080" name="Google Shape;2080;p246"/>
          <p:cNvCxnSpPr/>
          <p:nvPr/>
        </p:nvCxnSpPr>
        <p:spPr>
          <a:xfrm>
            <a:off x="3485946" y="1189678"/>
            <a:ext cx="3865500" cy="84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247"/>
          <p:cNvSpPr txBox="1"/>
          <p:nvPr/>
        </p:nvSpPr>
        <p:spPr>
          <a:xfrm>
            <a:off x="1721150" y="117638"/>
            <a:ext cx="39948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HOW ANSIBLE WORKS</a:t>
            </a:r>
            <a:endParaRPr b="1" sz="1600">
              <a:latin typeface="Open Sans"/>
              <a:ea typeface="Open Sans"/>
              <a:cs typeface="Open Sans"/>
              <a:sym typeface="Open Sans"/>
            </a:endParaRPr>
          </a:p>
        </p:txBody>
      </p:sp>
      <p:sp>
        <p:nvSpPr>
          <p:cNvPr id="2086" name="Google Shape;2086;p247"/>
          <p:cNvSpPr/>
          <p:nvPr/>
        </p:nvSpPr>
        <p:spPr>
          <a:xfrm>
            <a:off x="2918633" y="1932955"/>
            <a:ext cx="3324000" cy="2452500"/>
          </a:xfrm>
          <a:prstGeom prst="rect">
            <a:avLst/>
          </a:prstGeom>
          <a:solidFill>
            <a:srgbClr val="F2F2F2"/>
          </a:solidFill>
          <a:ln cap="flat" cmpd="sng" w="28575">
            <a:solidFill>
              <a:srgbClr val="4CB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87" name="Google Shape;2087;p247"/>
          <p:cNvSpPr/>
          <p:nvPr/>
        </p:nvSpPr>
        <p:spPr>
          <a:xfrm>
            <a:off x="2918633" y="1932955"/>
            <a:ext cx="3324000" cy="356700"/>
          </a:xfrm>
          <a:prstGeom prst="rect">
            <a:avLst/>
          </a:prstGeom>
          <a:solidFill>
            <a:srgbClr val="4CB1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088" name="Google Shape;2088;p247"/>
          <p:cNvCxnSpPr/>
          <p:nvPr/>
        </p:nvCxnSpPr>
        <p:spPr>
          <a:xfrm>
            <a:off x="6551189" y="1811413"/>
            <a:ext cx="0" cy="2721300"/>
          </a:xfrm>
          <a:prstGeom prst="straightConnector1">
            <a:avLst/>
          </a:prstGeom>
          <a:noFill/>
          <a:ln cap="flat" cmpd="sng" w="25400">
            <a:solidFill>
              <a:srgbClr val="D8D8D8"/>
            </a:solidFill>
            <a:prstDash val="dash"/>
            <a:round/>
            <a:headEnd len="sm" w="sm" type="none"/>
            <a:tailEnd len="sm" w="sm" type="none"/>
          </a:ln>
        </p:spPr>
      </p:cxnSp>
      <p:sp>
        <p:nvSpPr>
          <p:cNvPr id="2089" name="Google Shape;2089;p247"/>
          <p:cNvSpPr/>
          <p:nvPr/>
        </p:nvSpPr>
        <p:spPr>
          <a:xfrm>
            <a:off x="2933417" y="1989485"/>
            <a:ext cx="3191700" cy="241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Open Sans"/>
                <a:ea typeface="Open Sans"/>
                <a:cs typeface="Open Sans"/>
                <a:sym typeface="Open Sans"/>
              </a:rPr>
              <a:t>ANSIBLE’S AUTOMATION ENGINE</a:t>
            </a:r>
            <a:endParaRPr b="1" sz="1400">
              <a:solidFill>
                <a:srgbClr val="FFFFFF"/>
              </a:solidFill>
              <a:latin typeface="Open Sans"/>
              <a:ea typeface="Open Sans"/>
              <a:cs typeface="Open Sans"/>
              <a:sym typeface="Open Sans"/>
            </a:endParaRPr>
          </a:p>
        </p:txBody>
      </p:sp>
      <p:grpSp>
        <p:nvGrpSpPr>
          <p:cNvPr id="2090" name="Google Shape;2090;p247"/>
          <p:cNvGrpSpPr/>
          <p:nvPr/>
        </p:nvGrpSpPr>
        <p:grpSpPr>
          <a:xfrm>
            <a:off x="753497" y="3437476"/>
            <a:ext cx="1517425" cy="908080"/>
            <a:chOff x="158606" y="5040813"/>
            <a:chExt cx="1862100" cy="1245310"/>
          </a:xfrm>
        </p:grpSpPr>
        <p:sp>
          <p:nvSpPr>
            <p:cNvPr id="2091" name="Google Shape;2091;p247"/>
            <p:cNvSpPr txBox="1"/>
            <p:nvPr/>
          </p:nvSpPr>
          <p:spPr>
            <a:xfrm>
              <a:off x="158606" y="6032323"/>
              <a:ext cx="18621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ANSIBLE PLAYBOOK</a:t>
              </a:r>
              <a:endParaRPr sz="900"/>
            </a:p>
          </p:txBody>
        </p:sp>
        <p:pic>
          <p:nvPicPr>
            <p:cNvPr descr="PlayBook.eps" id="2092" name="Google Shape;2092;p247"/>
            <p:cNvPicPr preferRelativeResize="0"/>
            <p:nvPr/>
          </p:nvPicPr>
          <p:blipFill rotWithShape="1">
            <a:blip r:embed="rId3">
              <a:alphaModFix/>
            </a:blip>
            <a:srcRect b="0" l="0" r="0" t="0"/>
            <a:stretch/>
          </p:blipFill>
          <p:spPr>
            <a:xfrm>
              <a:off x="733729" y="5040813"/>
              <a:ext cx="681000" cy="952200"/>
            </a:xfrm>
            <a:prstGeom prst="rect">
              <a:avLst/>
            </a:prstGeom>
            <a:noFill/>
            <a:ln>
              <a:noFill/>
            </a:ln>
          </p:spPr>
        </p:pic>
      </p:grpSp>
      <p:grpSp>
        <p:nvGrpSpPr>
          <p:cNvPr id="2093" name="Google Shape;2093;p247"/>
          <p:cNvGrpSpPr/>
          <p:nvPr/>
        </p:nvGrpSpPr>
        <p:grpSpPr>
          <a:xfrm>
            <a:off x="1431234" y="762511"/>
            <a:ext cx="1517425" cy="803505"/>
            <a:chOff x="2144875" y="2680956"/>
            <a:chExt cx="1862100" cy="1101900"/>
          </a:xfrm>
        </p:grpSpPr>
        <p:pic>
          <p:nvPicPr>
            <p:cNvPr descr="cloud.eps" id="2094" name="Google Shape;2094;p247"/>
            <p:cNvPicPr preferRelativeResize="0"/>
            <p:nvPr/>
          </p:nvPicPr>
          <p:blipFill rotWithShape="1">
            <a:blip r:embed="rId4">
              <a:alphaModFix/>
            </a:blip>
            <a:srcRect b="0" l="0" r="0" t="0"/>
            <a:stretch/>
          </p:blipFill>
          <p:spPr>
            <a:xfrm>
              <a:off x="2263456" y="2680956"/>
              <a:ext cx="1719900" cy="1101900"/>
            </a:xfrm>
            <a:prstGeom prst="rect">
              <a:avLst/>
            </a:prstGeom>
            <a:noFill/>
            <a:ln>
              <a:noFill/>
            </a:ln>
          </p:spPr>
        </p:pic>
        <p:sp>
          <p:nvSpPr>
            <p:cNvPr id="2095" name="Google Shape;2095;p247"/>
            <p:cNvSpPr txBox="1"/>
            <p:nvPr/>
          </p:nvSpPr>
          <p:spPr>
            <a:xfrm>
              <a:off x="2144875" y="3091682"/>
              <a:ext cx="18621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PUBLIC / PRIVATE</a:t>
              </a:r>
              <a:br>
                <a:rPr b="1" lang="en" sz="900">
                  <a:solidFill>
                    <a:srgbClr val="414E55"/>
                  </a:solidFill>
                  <a:latin typeface="Open Sans"/>
                  <a:ea typeface="Open Sans"/>
                  <a:cs typeface="Open Sans"/>
                  <a:sym typeface="Open Sans"/>
                </a:rPr>
              </a:br>
              <a:r>
                <a:rPr b="1" lang="en" sz="900">
                  <a:solidFill>
                    <a:srgbClr val="414E55"/>
                  </a:solidFill>
                  <a:latin typeface="Open Sans"/>
                  <a:ea typeface="Open Sans"/>
                  <a:cs typeface="Open Sans"/>
                  <a:sym typeface="Open Sans"/>
                </a:rPr>
                <a:t>CLOUD</a:t>
              </a:r>
              <a:endParaRPr sz="900"/>
            </a:p>
          </p:txBody>
        </p:sp>
      </p:grpSp>
      <p:grpSp>
        <p:nvGrpSpPr>
          <p:cNvPr id="2096" name="Google Shape;2096;p247"/>
          <p:cNvGrpSpPr/>
          <p:nvPr/>
        </p:nvGrpSpPr>
        <p:grpSpPr>
          <a:xfrm>
            <a:off x="3164952" y="763470"/>
            <a:ext cx="873491" cy="670281"/>
            <a:chOff x="3391975" y="1407992"/>
            <a:chExt cx="1071900" cy="919200"/>
          </a:xfrm>
        </p:grpSpPr>
        <p:pic>
          <p:nvPicPr>
            <p:cNvPr descr="db.eps" id="2097" name="Google Shape;2097;p247"/>
            <p:cNvPicPr preferRelativeResize="0"/>
            <p:nvPr/>
          </p:nvPicPr>
          <p:blipFill rotWithShape="1">
            <a:blip r:embed="rId5">
              <a:alphaModFix/>
            </a:blip>
            <a:srcRect b="0" l="0" r="0" t="0"/>
            <a:stretch/>
          </p:blipFill>
          <p:spPr>
            <a:xfrm>
              <a:off x="3391975" y="1407992"/>
              <a:ext cx="1071900" cy="919200"/>
            </a:xfrm>
            <a:prstGeom prst="rect">
              <a:avLst/>
            </a:prstGeom>
            <a:noFill/>
            <a:ln>
              <a:noFill/>
            </a:ln>
          </p:spPr>
        </p:pic>
        <p:sp>
          <p:nvSpPr>
            <p:cNvPr id="2098" name="Google Shape;2098;p247"/>
            <p:cNvSpPr txBox="1"/>
            <p:nvPr/>
          </p:nvSpPr>
          <p:spPr>
            <a:xfrm>
              <a:off x="3450827" y="1467592"/>
              <a:ext cx="949800" cy="27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FFFFFF"/>
                  </a:solidFill>
                  <a:latin typeface="Open Sans"/>
                  <a:ea typeface="Open Sans"/>
                  <a:cs typeface="Open Sans"/>
                  <a:sym typeface="Open Sans"/>
                </a:rPr>
                <a:t>CMDB</a:t>
              </a:r>
              <a:r>
                <a:rPr b="1" lang="en" sz="1050">
                  <a:solidFill>
                    <a:srgbClr val="FFFFFF"/>
                  </a:solidFill>
                  <a:latin typeface="Open Sans"/>
                  <a:ea typeface="Open Sans"/>
                  <a:cs typeface="Open Sans"/>
                  <a:sym typeface="Open Sans"/>
                </a:rPr>
                <a:t> </a:t>
              </a:r>
              <a:endParaRPr/>
            </a:p>
          </p:txBody>
        </p:sp>
      </p:grpSp>
      <p:cxnSp>
        <p:nvCxnSpPr>
          <p:cNvPr id="2099" name="Google Shape;2099;p247"/>
          <p:cNvCxnSpPr/>
          <p:nvPr/>
        </p:nvCxnSpPr>
        <p:spPr>
          <a:xfrm flipH="1" rot="10800000">
            <a:off x="1865767" y="3805899"/>
            <a:ext cx="956400" cy="7500"/>
          </a:xfrm>
          <a:prstGeom prst="straightConnector1">
            <a:avLst/>
          </a:prstGeom>
          <a:noFill/>
          <a:ln cap="flat" cmpd="sng" w="28575">
            <a:solidFill>
              <a:srgbClr val="4CB1B2"/>
            </a:solidFill>
            <a:prstDash val="solid"/>
            <a:round/>
            <a:headEnd len="sm" w="sm" type="none"/>
            <a:tailEnd len="lg" w="lg" type="triangle"/>
          </a:ln>
        </p:spPr>
      </p:cxnSp>
      <p:cxnSp>
        <p:nvCxnSpPr>
          <p:cNvPr id="2100" name="Google Shape;2100;p247"/>
          <p:cNvCxnSpPr/>
          <p:nvPr/>
        </p:nvCxnSpPr>
        <p:spPr>
          <a:xfrm>
            <a:off x="6245737" y="2553296"/>
            <a:ext cx="610800" cy="0"/>
          </a:xfrm>
          <a:prstGeom prst="straightConnector1">
            <a:avLst/>
          </a:prstGeom>
          <a:noFill/>
          <a:ln cap="flat" cmpd="sng" w="28575">
            <a:solidFill>
              <a:srgbClr val="4CB1B2"/>
            </a:solidFill>
            <a:prstDash val="solid"/>
            <a:round/>
            <a:headEnd len="sm" w="sm" type="none"/>
            <a:tailEnd len="lg" w="lg" type="triangle"/>
          </a:ln>
        </p:spPr>
      </p:cxnSp>
      <p:cxnSp>
        <p:nvCxnSpPr>
          <p:cNvPr id="2101" name="Google Shape;2101;p247"/>
          <p:cNvCxnSpPr/>
          <p:nvPr/>
        </p:nvCxnSpPr>
        <p:spPr>
          <a:xfrm>
            <a:off x="6324260" y="3959730"/>
            <a:ext cx="610800" cy="0"/>
          </a:xfrm>
          <a:prstGeom prst="straightConnector1">
            <a:avLst/>
          </a:prstGeom>
          <a:noFill/>
          <a:ln cap="flat" cmpd="sng" w="28575">
            <a:solidFill>
              <a:srgbClr val="4CB1B2"/>
            </a:solidFill>
            <a:prstDash val="solid"/>
            <a:round/>
            <a:headEnd len="sm" w="sm" type="none"/>
            <a:tailEnd len="lg" w="lg" type="triangle"/>
          </a:ln>
        </p:spPr>
      </p:cxnSp>
      <p:cxnSp>
        <p:nvCxnSpPr>
          <p:cNvPr id="2102" name="Google Shape;2102;p247"/>
          <p:cNvCxnSpPr/>
          <p:nvPr/>
        </p:nvCxnSpPr>
        <p:spPr>
          <a:xfrm>
            <a:off x="1556617" y="3142965"/>
            <a:ext cx="1265700" cy="0"/>
          </a:xfrm>
          <a:prstGeom prst="straightConnector1">
            <a:avLst/>
          </a:prstGeom>
          <a:noFill/>
          <a:ln cap="flat" cmpd="sng" w="28575">
            <a:solidFill>
              <a:srgbClr val="4CB1B2"/>
            </a:solidFill>
            <a:prstDash val="solid"/>
            <a:round/>
            <a:headEnd len="sm" w="sm" type="none"/>
            <a:tailEnd len="lg" w="lg" type="triangle"/>
          </a:ln>
        </p:spPr>
      </p:cxnSp>
      <p:cxnSp>
        <p:nvCxnSpPr>
          <p:cNvPr id="2103" name="Google Shape;2103;p247"/>
          <p:cNvCxnSpPr/>
          <p:nvPr/>
        </p:nvCxnSpPr>
        <p:spPr>
          <a:xfrm>
            <a:off x="1441217" y="2926408"/>
            <a:ext cx="0" cy="389700"/>
          </a:xfrm>
          <a:prstGeom prst="straightConnector1">
            <a:avLst/>
          </a:prstGeom>
          <a:noFill/>
          <a:ln cap="flat" cmpd="sng" w="28575">
            <a:solidFill>
              <a:srgbClr val="4CB1B2"/>
            </a:solidFill>
            <a:prstDash val="solid"/>
            <a:round/>
            <a:headEnd len="sm" w="sm" type="none"/>
            <a:tailEnd len="lg" w="lg" type="triangle"/>
          </a:ln>
        </p:spPr>
      </p:cxnSp>
      <p:cxnSp>
        <p:nvCxnSpPr>
          <p:cNvPr id="2104" name="Google Shape;2104;p247"/>
          <p:cNvCxnSpPr/>
          <p:nvPr/>
        </p:nvCxnSpPr>
        <p:spPr>
          <a:xfrm>
            <a:off x="1560905" y="2923732"/>
            <a:ext cx="0" cy="225900"/>
          </a:xfrm>
          <a:prstGeom prst="straightConnector1">
            <a:avLst/>
          </a:prstGeom>
          <a:noFill/>
          <a:ln cap="flat" cmpd="sng" w="28575">
            <a:solidFill>
              <a:srgbClr val="4CB1B2"/>
            </a:solidFill>
            <a:prstDash val="solid"/>
            <a:round/>
            <a:headEnd len="sm" w="sm" type="none"/>
            <a:tailEnd len="sm" w="sm" type="none"/>
          </a:ln>
        </p:spPr>
      </p:cxnSp>
      <p:cxnSp>
        <p:nvCxnSpPr>
          <p:cNvPr id="2105" name="Google Shape;2105;p247"/>
          <p:cNvCxnSpPr/>
          <p:nvPr/>
        </p:nvCxnSpPr>
        <p:spPr>
          <a:xfrm flipH="1" rot="10800000">
            <a:off x="2305056" y="2817557"/>
            <a:ext cx="519600" cy="6600"/>
          </a:xfrm>
          <a:prstGeom prst="straightConnector1">
            <a:avLst/>
          </a:prstGeom>
          <a:noFill/>
          <a:ln cap="flat" cmpd="sng" w="28575">
            <a:solidFill>
              <a:srgbClr val="4CB1B2"/>
            </a:solidFill>
            <a:prstDash val="solid"/>
            <a:round/>
            <a:headEnd len="sm" w="sm" type="none"/>
            <a:tailEnd len="lg" w="lg" type="triangle"/>
          </a:ln>
        </p:spPr>
      </p:cxnSp>
      <p:cxnSp>
        <p:nvCxnSpPr>
          <p:cNvPr id="2106" name="Google Shape;2106;p247"/>
          <p:cNvCxnSpPr/>
          <p:nvPr/>
        </p:nvCxnSpPr>
        <p:spPr>
          <a:xfrm>
            <a:off x="2312448" y="1582262"/>
            <a:ext cx="0" cy="1248300"/>
          </a:xfrm>
          <a:prstGeom prst="straightConnector1">
            <a:avLst/>
          </a:prstGeom>
          <a:noFill/>
          <a:ln cap="flat" cmpd="sng" w="28575">
            <a:solidFill>
              <a:srgbClr val="4CB1B2"/>
            </a:solidFill>
            <a:prstDash val="solid"/>
            <a:round/>
            <a:headEnd len="sm" w="sm" type="none"/>
            <a:tailEnd len="sm" w="sm" type="none"/>
          </a:ln>
        </p:spPr>
      </p:cxnSp>
      <p:cxnSp>
        <p:nvCxnSpPr>
          <p:cNvPr id="2107" name="Google Shape;2107;p247"/>
          <p:cNvCxnSpPr/>
          <p:nvPr/>
        </p:nvCxnSpPr>
        <p:spPr>
          <a:xfrm>
            <a:off x="2578574" y="2492119"/>
            <a:ext cx="244500" cy="0"/>
          </a:xfrm>
          <a:prstGeom prst="straightConnector1">
            <a:avLst/>
          </a:prstGeom>
          <a:noFill/>
          <a:ln cap="flat" cmpd="sng" w="28575">
            <a:solidFill>
              <a:srgbClr val="4CB1B2"/>
            </a:solidFill>
            <a:prstDash val="solid"/>
            <a:round/>
            <a:headEnd len="sm" w="sm" type="none"/>
            <a:tailEnd len="lg" w="lg" type="triangle"/>
          </a:ln>
        </p:spPr>
      </p:cxnSp>
      <p:cxnSp>
        <p:nvCxnSpPr>
          <p:cNvPr id="2108" name="Google Shape;2108;p247"/>
          <p:cNvCxnSpPr/>
          <p:nvPr/>
        </p:nvCxnSpPr>
        <p:spPr>
          <a:xfrm>
            <a:off x="2591877" y="1686775"/>
            <a:ext cx="0" cy="805200"/>
          </a:xfrm>
          <a:prstGeom prst="straightConnector1">
            <a:avLst/>
          </a:prstGeom>
          <a:noFill/>
          <a:ln cap="flat" cmpd="sng" w="28575">
            <a:solidFill>
              <a:srgbClr val="4CB1B2"/>
            </a:solidFill>
            <a:prstDash val="solid"/>
            <a:round/>
            <a:headEnd len="sm" w="sm" type="none"/>
            <a:tailEnd len="sm" w="sm" type="none"/>
          </a:ln>
        </p:spPr>
      </p:cxnSp>
      <p:cxnSp>
        <p:nvCxnSpPr>
          <p:cNvPr id="2109" name="Google Shape;2109;p247"/>
          <p:cNvCxnSpPr/>
          <p:nvPr/>
        </p:nvCxnSpPr>
        <p:spPr>
          <a:xfrm rot="10800000">
            <a:off x="2578470" y="1686775"/>
            <a:ext cx="1038000" cy="0"/>
          </a:xfrm>
          <a:prstGeom prst="straightConnector1">
            <a:avLst/>
          </a:prstGeom>
          <a:noFill/>
          <a:ln cap="flat" cmpd="sng" w="28575">
            <a:solidFill>
              <a:srgbClr val="4CB1B2"/>
            </a:solidFill>
            <a:prstDash val="solid"/>
            <a:round/>
            <a:headEnd len="sm" w="sm" type="none"/>
            <a:tailEnd len="sm" w="sm" type="none"/>
          </a:ln>
        </p:spPr>
      </p:cxnSp>
      <p:cxnSp>
        <p:nvCxnSpPr>
          <p:cNvPr id="2110" name="Google Shape;2110;p247"/>
          <p:cNvCxnSpPr/>
          <p:nvPr/>
        </p:nvCxnSpPr>
        <p:spPr>
          <a:xfrm>
            <a:off x="3616469" y="1470648"/>
            <a:ext cx="0" cy="225900"/>
          </a:xfrm>
          <a:prstGeom prst="straightConnector1">
            <a:avLst/>
          </a:prstGeom>
          <a:noFill/>
          <a:ln cap="flat" cmpd="sng" w="28575">
            <a:solidFill>
              <a:srgbClr val="4CB1B2"/>
            </a:solidFill>
            <a:prstDash val="solid"/>
            <a:round/>
            <a:headEnd len="sm" w="sm" type="none"/>
            <a:tailEnd len="sm" w="sm" type="none"/>
          </a:ln>
        </p:spPr>
      </p:cxnSp>
      <p:grpSp>
        <p:nvGrpSpPr>
          <p:cNvPr id="2111" name="Google Shape;2111;p247"/>
          <p:cNvGrpSpPr/>
          <p:nvPr/>
        </p:nvGrpSpPr>
        <p:grpSpPr>
          <a:xfrm>
            <a:off x="706748" y="1996396"/>
            <a:ext cx="1517425" cy="902616"/>
            <a:chOff x="173807" y="2971794"/>
            <a:chExt cx="1862100" cy="1237816"/>
          </a:xfrm>
        </p:grpSpPr>
        <p:pic>
          <p:nvPicPr>
            <p:cNvPr descr="DevOps-Team.eps" id="2112" name="Google Shape;2112;p247"/>
            <p:cNvPicPr preferRelativeResize="0"/>
            <p:nvPr/>
          </p:nvPicPr>
          <p:blipFill rotWithShape="1">
            <a:blip r:embed="rId6">
              <a:alphaModFix/>
            </a:blip>
            <a:srcRect b="0" l="0" r="0" t="0"/>
            <a:stretch/>
          </p:blipFill>
          <p:spPr>
            <a:xfrm>
              <a:off x="373118" y="2971794"/>
              <a:ext cx="1455900" cy="991500"/>
            </a:xfrm>
            <a:prstGeom prst="rect">
              <a:avLst/>
            </a:prstGeom>
            <a:noFill/>
            <a:ln>
              <a:noFill/>
            </a:ln>
          </p:spPr>
        </p:pic>
        <p:sp>
          <p:nvSpPr>
            <p:cNvPr id="2113" name="Google Shape;2113;p247"/>
            <p:cNvSpPr txBox="1"/>
            <p:nvPr/>
          </p:nvSpPr>
          <p:spPr>
            <a:xfrm>
              <a:off x="173807" y="3963310"/>
              <a:ext cx="1862100" cy="24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USERS</a:t>
              </a:r>
              <a:endParaRPr sz="900"/>
            </a:p>
          </p:txBody>
        </p:sp>
      </p:grpSp>
      <p:sp>
        <p:nvSpPr>
          <p:cNvPr id="2114" name="Google Shape;2114;p247"/>
          <p:cNvSpPr txBox="1"/>
          <p:nvPr/>
        </p:nvSpPr>
        <p:spPr>
          <a:xfrm>
            <a:off x="3258810" y="3071198"/>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INVENTORY</a:t>
            </a:r>
            <a:endParaRPr sz="900"/>
          </a:p>
        </p:txBody>
      </p:sp>
      <p:pic>
        <p:nvPicPr>
          <p:cNvPr descr="hosts.eps" id="2115" name="Google Shape;2115;p247"/>
          <p:cNvPicPr preferRelativeResize="0"/>
          <p:nvPr/>
        </p:nvPicPr>
        <p:blipFill rotWithShape="1">
          <a:blip r:embed="rId7">
            <a:alphaModFix/>
          </a:blip>
          <a:srcRect b="0" l="0" r="0" t="0"/>
          <a:stretch/>
        </p:blipFill>
        <p:spPr>
          <a:xfrm>
            <a:off x="6987728" y="2293965"/>
            <a:ext cx="598800" cy="454500"/>
          </a:xfrm>
          <a:prstGeom prst="rect">
            <a:avLst/>
          </a:prstGeom>
          <a:noFill/>
          <a:ln>
            <a:noFill/>
          </a:ln>
        </p:spPr>
      </p:pic>
      <p:sp>
        <p:nvSpPr>
          <p:cNvPr id="2116" name="Google Shape;2116;p247"/>
          <p:cNvSpPr txBox="1"/>
          <p:nvPr/>
        </p:nvSpPr>
        <p:spPr>
          <a:xfrm>
            <a:off x="6690548" y="2815528"/>
            <a:ext cx="1193100" cy="17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HOSTS</a:t>
            </a:r>
            <a:endParaRPr sz="900"/>
          </a:p>
        </p:txBody>
      </p:sp>
      <p:sp>
        <p:nvSpPr>
          <p:cNvPr id="2117" name="Google Shape;2117;p247"/>
          <p:cNvSpPr txBox="1"/>
          <p:nvPr/>
        </p:nvSpPr>
        <p:spPr>
          <a:xfrm>
            <a:off x="6690556" y="4260949"/>
            <a:ext cx="1193100" cy="31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NETWORK DEVICES</a:t>
            </a:r>
            <a:endParaRPr b="1" sz="900">
              <a:solidFill>
                <a:srgbClr val="414E55"/>
              </a:solidFill>
              <a:latin typeface="Open Sans"/>
              <a:ea typeface="Open Sans"/>
              <a:cs typeface="Open Sans"/>
              <a:sym typeface="Open Sans"/>
            </a:endParaRPr>
          </a:p>
        </p:txBody>
      </p:sp>
      <p:pic>
        <p:nvPicPr>
          <p:cNvPr descr="networking.eps" id="2118" name="Google Shape;2118;p247"/>
          <p:cNvPicPr preferRelativeResize="0"/>
          <p:nvPr/>
        </p:nvPicPr>
        <p:blipFill rotWithShape="1">
          <a:blip r:embed="rId8">
            <a:alphaModFix/>
          </a:blip>
          <a:srcRect b="0" l="0" r="0" t="0"/>
          <a:stretch/>
        </p:blipFill>
        <p:spPr>
          <a:xfrm>
            <a:off x="7016749" y="3702433"/>
            <a:ext cx="575400" cy="514500"/>
          </a:xfrm>
          <a:prstGeom prst="rect">
            <a:avLst/>
          </a:prstGeom>
          <a:noFill/>
          <a:ln>
            <a:noFill/>
          </a:ln>
        </p:spPr>
      </p:pic>
      <p:sp>
        <p:nvSpPr>
          <p:cNvPr id="2119" name="Google Shape;2119;p247"/>
          <p:cNvSpPr txBox="1"/>
          <p:nvPr/>
        </p:nvSpPr>
        <p:spPr>
          <a:xfrm>
            <a:off x="4676103" y="3959735"/>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PLUGINS</a:t>
            </a:r>
            <a:endParaRPr sz="900"/>
          </a:p>
        </p:txBody>
      </p:sp>
      <p:pic>
        <p:nvPicPr>
          <p:cNvPr descr="inventory.eps" id="2120" name="Google Shape;2120;p247"/>
          <p:cNvPicPr preferRelativeResize="0"/>
          <p:nvPr/>
        </p:nvPicPr>
        <p:blipFill rotWithShape="1">
          <a:blip r:embed="rId9">
            <a:alphaModFix/>
          </a:blip>
          <a:srcRect b="0" l="0" r="0" t="0"/>
          <a:stretch/>
        </p:blipFill>
        <p:spPr>
          <a:xfrm>
            <a:off x="3573977" y="2520537"/>
            <a:ext cx="540900" cy="516900"/>
          </a:xfrm>
          <a:prstGeom prst="rect">
            <a:avLst/>
          </a:prstGeom>
          <a:noFill/>
          <a:ln>
            <a:noFill/>
          </a:ln>
        </p:spPr>
      </p:pic>
      <p:pic>
        <p:nvPicPr>
          <p:cNvPr descr="api.eps" id="2121" name="Google Shape;2121;p247"/>
          <p:cNvPicPr preferRelativeResize="0"/>
          <p:nvPr/>
        </p:nvPicPr>
        <p:blipFill rotWithShape="1">
          <a:blip r:embed="rId10">
            <a:alphaModFix/>
          </a:blip>
          <a:srcRect b="0" l="0" r="0" t="0"/>
          <a:stretch/>
        </p:blipFill>
        <p:spPr>
          <a:xfrm>
            <a:off x="4960005" y="2538181"/>
            <a:ext cx="608700" cy="507000"/>
          </a:xfrm>
          <a:prstGeom prst="rect">
            <a:avLst/>
          </a:prstGeom>
          <a:noFill/>
          <a:ln>
            <a:noFill/>
          </a:ln>
        </p:spPr>
      </p:pic>
      <p:sp>
        <p:nvSpPr>
          <p:cNvPr id="2122" name="Google Shape;2122;p247"/>
          <p:cNvSpPr txBox="1"/>
          <p:nvPr/>
        </p:nvSpPr>
        <p:spPr>
          <a:xfrm>
            <a:off x="4794325" y="3076441"/>
            <a:ext cx="9372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API</a:t>
            </a:r>
            <a:endParaRPr sz="900"/>
          </a:p>
        </p:txBody>
      </p:sp>
      <p:pic>
        <p:nvPicPr>
          <p:cNvPr descr="plugin.eps" id="2123" name="Google Shape;2123;p247"/>
          <p:cNvPicPr preferRelativeResize="0"/>
          <p:nvPr/>
        </p:nvPicPr>
        <p:blipFill rotWithShape="1">
          <a:blip r:embed="rId11">
            <a:alphaModFix/>
          </a:blip>
          <a:srcRect b="0" l="0" r="0" t="0"/>
          <a:stretch/>
        </p:blipFill>
        <p:spPr>
          <a:xfrm>
            <a:off x="4919488" y="3487821"/>
            <a:ext cx="722100" cy="434100"/>
          </a:xfrm>
          <a:prstGeom prst="rect">
            <a:avLst/>
          </a:prstGeom>
          <a:noFill/>
          <a:ln>
            <a:noFill/>
          </a:ln>
        </p:spPr>
      </p:pic>
      <p:sp>
        <p:nvSpPr>
          <p:cNvPr id="2124" name="Google Shape;2124;p247"/>
          <p:cNvSpPr txBox="1"/>
          <p:nvPr/>
        </p:nvSpPr>
        <p:spPr>
          <a:xfrm>
            <a:off x="3241226" y="3959268"/>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MODULES</a:t>
            </a:r>
            <a:endParaRPr sz="900"/>
          </a:p>
        </p:txBody>
      </p:sp>
      <p:pic>
        <p:nvPicPr>
          <p:cNvPr descr="tools.eps" id="2125" name="Google Shape;2125;p247"/>
          <p:cNvPicPr preferRelativeResize="0"/>
          <p:nvPr/>
        </p:nvPicPr>
        <p:blipFill rotWithShape="1">
          <a:blip r:embed="rId12">
            <a:alphaModFix/>
          </a:blip>
          <a:srcRect b="0" l="0" r="0" t="0"/>
          <a:stretch/>
        </p:blipFill>
        <p:spPr>
          <a:xfrm>
            <a:off x="3616469" y="3506883"/>
            <a:ext cx="471000" cy="420600"/>
          </a:xfrm>
          <a:prstGeom prst="rect">
            <a:avLst/>
          </a:prstGeom>
          <a:noFill/>
          <a:ln>
            <a:noFill/>
          </a:ln>
        </p:spPr>
      </p:pic>
      <p:pic>
        <p:nvPicPr>
          <p:cNvPr descr="cloud.eps" id="2126" name="Google Shape;2126;p247"/>
          <p:cNvPicPr preferRelativeResize="0"/>
          <p:nvPr/>
        </p:nvPicPr>
        <p:blipFill rotWithShape="1">
          <a:blip r:embed="rId4">
            <a:alphaModFix/>
          </a:blip>
          <a:srcRect b="0" l="0" r="0" t="0"/>
          <a:stretch/>
        </p:blipFill>
        <p:spPr>
          <a:xfrm>
            <a:off x="6689153" y="1082430"/>
            <a:ext cx="1401300" cy="803400"/>
          </a:xfrm>
          <a:prstGeom prst="rect">
            <a:avLst/>
          </a:prstGeom>
          <a:noFill/>
          <a:ln>
            <a:noFill/>
          </a:ln>
        </p:spPr>
      </p:pic>
      <p:sp>
        <p:nvSpPr>
          <p:cNvPr id="2127" name="Google Shape;2127;p247"/>
          <p:cNvSpPr txBox="1"/>
          <p:nvPr/>
        </p:nvSpPr>
        <p:spPr>
          <a:xfrm>
            <a:off x="6592520" y="1381924"/>
            <a:ext cx="1517700" cy="291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PUBLIC / PRIVATE</a:t>
            </a:r>
            <a:br>
              <a:rPr b="1" lang="en" sz="900">
                <a:solidFill>
                  <a:srgbClr val="414E55"/>
                </a:solidFill>
                <a:latin typeface="Open Sans"/>
                <a:ea typeface="Open Sans"/>
                <a:cs typeface="Open Sans"/>
                <a:sym typeface="Open Sans"/>
              </a:rPr>
            </a:br>
            <a:r>
              <a:rPr b="1" lang="en" sz="900">
                <a:solidFill>
                  <a:srgbClr val="414E55"/>
                </a:solidFill>
                <a:latin typeface="Open Sans"/>
                <a:ea typeface="Open Sans"/>
                <a:cs typeface="Open Sans"/>
                <a:sym typeface="Open Sans"/>
              </a:rPr>
              <a:t>CLOUD</a:t>
            </a:r>
            <a:endParaRPr sz="900"/>
          </a:p>
        </p:txBody>
      </p:sp>
      <p:cxnSp>
        <p:nvCxnSpPr>
          <p:cNvPr id="2128" name="Google Shape;2128;p247"/>
          <p:cNvCxnSpPr/>
          <p:nvPr/>
        </p:nvCxnSpPr>
        <p:spPr>
          <a:xfrm rot="10800000">
            <a:off x="7351277" y="1714273"/>
            <a:ext cx="0" cy="348900"/>
          </a:xfrm>
          <a:prstGeom prst="straightConnector1">
            <a:avLst/>
          </a:prstGeom>
          <a:noFill/>
          <a:ln cap="flat" cmpd="sng" w="28575">
            <a:solidFill>
              <a:srgbClr val="4CB1B2"/>
            </a:solidFill>
            <a:prstDash val="solid"/>
            <a:round/>
            <a:headEnd len="sm" w="sm" type="none"/>
            <a:tailEnd len="lg" w="lg" type="triangle"/>
          </a:ln>
        </p:spPr>
      </p:cxnSp>
      <p:cxnSp>
        <p:nvCxnSpPr>
          <p:cNvPr id="2129" name="Google Shape;2129;p247"/>
          <p:cNvCxnSpPr/>
          <p:nvPr/>
        </p:nvCxnSpPr>
        <p:spPr>
          <a:xfrm>
            <a:off x="6336877" y="2061844"/>
            <a:ext cx="1014300" cy="0"/>
          </a:xfrm>
          <a:prstGeom prst="straightConnector1">
            <a:avLst/>
          </a:prstGeom>
          <a:noFill/>
          <a:ln cap="flat" cmpd="sng" w="28575">
            <a:solidFill>
              <a:srgbClr val="4CB1B2"/>
            </a:solidFill>
            <a:prstDash val="solid"/>
            <a:round/>
            <a:headEnd len="sm" w="sm" type="none"/>
            <a:tailEnd len="sm" w="sm" type="none"/>
          </a:ln>
        </p:spPr>
      </p:cxnSp>
      <p:cxnSp>
        <p:nvCxnSpPr>
          <p:cNvPr id="2130" name="Google Shape;2130;p247"/>
          <p:cNvCxnSpPr/>
          <p:nvPr/>
        </p:nvCxnSpPr>
        <p:spPr>
          <a:xfrm>
            <a:off x="6269559" y="3222321"/>
            <a:ext cx="533700" cy="0"/>
          </a:xfrm>
          <a:prstGeom prst="straightConnector1">
            <a:avLst/>
          </a:prstGeom>
          <a:noFill/>
          <a:ln cap="flat" cmpd="sng" w="28575">
            <a:solidFill>
              <a:srgbClr val="4CB1B2"/>
            </a:solidFill>
            <a:prstDash val="solid"/>
            <a:round/>
            <a:headEnd len="sm" w="sm" type="none"/>
            <a:tailEnd len="lg" w="lg" type="triangle"/>
          </a:ln>
        </p:spPr>
      </p:cxnSp>
      <p:sp>
        <p:nvSpPr>
          <p:cNvPr id="2131" name="Google Shape;2131;p247"/>
          <p:cNvSpPr txBox="1"/>
          <p:nvPr/>
        </p:nvSpPr>
        <p:spPr>
          <a:xfrm>
            <a:off x="6690555" y="3498750"/>
            <a:ext cx="1193100" cy="14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APPS &amp; SERVICES</a:t>
            </a:r>
            <a:endParaRPr sz="900"/>
          </a:p>
        </p:txBody>
      </p:sp>
      <p:pic>
        <p:nvPicPr>
          <p:cNvPr descr="Software_Application-B-Microservice_Black.png" id="2132" name="Google Shape;2132;p247"/>
          <p:cNvPicPr preferRelativeResize="0"/>
          <p:nvPr/>
        </p:nvPicPr>
        <p:blipFill>
          <a:blip r:embed="rId13">
            <a:alphaModFix amt="52000"/>
          </a:blip>
          <a:stretch>
            <a:fillRect/>
          </a:stretch>
        </p:blipFill>
        <p:spPr>
          <a:xfrm>
            <a:off x="6987721" y="3042354"/>
            <a:ext cx="598805" cy="4091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2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Technical Value</a:t>
            </a:r>
            <a:endParaRPr>
              <a:solidFill>
                <a:srgbClr val="000000"/>
              </a:solidFill>
            </a:endParaRPr>
          </a:p>
        </p:txBody>
      </p:sp>
      <p:sp>
        <p:nvSpPr>
          <p:cNvPr id="1524" name="Google Shape;1524;p2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25" name="Google Shape;1525;p221"/>
          <p:cNvSpPr txBox="1"/>
          <p:nvPr/>
        </p:nvSpPr>
        <p:spPr>
          <a:xfrm>
            <a:off x="957674" y="765347"/>
            <a:ext cx="1683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Self-Service</a:t>
            </a:r>
            <a:endParaRPr sz="1800">
              <a:solidFill>
                <a:srgbClr val="434343"/>
              </a:solidFill>
              <a:latin typeface="Overpass"/>
              <a:ea typeface="Overpass"/>
              <a:cs typeface="Overpass"/>
              <a:sym typeface="Overpass"/>
            </a:endParaRPr>
          </a:p>
        </p:txBody>
      </p:sp>
      <p:sp>
        <p:nvSpPr>
          <p:cNvPr id="1526" name="Google Shape;1526;p221"/>
          <p:cNvSpPr txBox="1"/>
          <p:nvPr/>
        </p:nvSpPr>
        <p:spPr>
          <a:xfrm>
            <a:off x="221350" y="1521622"/>
            <a:ext cx="18120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Multi-language</a:t>
            </a:r>
            <a:endParaRPr sz="1800">
              <a:solidFill>
                <a:srgbClr val="434343"/>
              </a:solidFill>
              <a:latin typeface="Overpass"/>
              <a:ea typeface="Overpass"/>
              <a:cs typeface="Overpass"/>
              <a:sym typeface="Overpass"/>
            </a:endParaRPr>
          </a:p>
        </p:txBody>
      </p:sp>
      <p:sp>
        <p:nvSpPr>
          <p:cNvPr id="1527" name="Google Shape;1527;p221"/>
          <p:cNvSpPr txBox="1"/>
          <p:nvPr/>
        </p:nvSpPr>
        <p:spPr>
          <a:xfrm>
            <a:off x="486775" y="2294822"/>
            <a:ext cx="1546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Automation</a:t>
            </a:r>
            <a:endParaRPr sz="1800">
              <a:solidFill>
                <a:srgbClr val="434343"/>
              </a:solidFill>
              <a:latin typeface="Overpass"/>
              <a:ea typeface="Overpass"/>
              <a:cs typeface="Overpass"/>
              <a:sym typeface="Overpass"/>
            </a:endParaRPr>
          </a:p>
        </p:txBody>
      </p:sp>
      <p:sp>
        <p:nvSpPr>
          <p:cNvPr id="1528" name="Google Shape;1528;p221"/>
          <p:cNvSpPr txBox="1"/>
          <p:nvPr/>
        </p:nvSpPr>
        <p:spPr>
          <a:xfrm>
            <a:off x="162475" y="3204691"/>
            <a:ext cx="1591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Collaboration</a:t>
            </a:r>
            <a:endParaRPr sz="1800">
              <a:solidFill>
                <a:srgbClr val="434343"/>
              </a:solidFill>
              <a:latin typeface="Overpass"/>
              <a:ea typeface="Overpass"/>
              <a:cs typeface="Overpass"/>
              <a:sym typeface="Overpass"/>
            </a:endParaRPr>
          </a:p>
        </p:txBody>
      </p:sp>
      <p:sp>
        <p:nvSpPr>
          <p:cNvPr id="1529" name="Google Shape;1529;p221"/>
          <p:cNvSpPr txBox="1"/>
          <p:nvPr/>
        </p:nvSpPr>
        <p:spPr>
          <a:xfrm>
            <a:off x="957675" y="3886172"/>
            <a:ext cx="1536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Multi-tenant</a:t>
            </a:r>
            <a:endParaRPr sz="1800">
              <a:solidFill>
                <a:srgbClr val="434343"/>
              </a:solidFill>
              <a:latin typeface="Overpass"/>
              <a:ea typeface="Overpass"/>
              <a:cs typeface="Overpass"/>
              <a:sym typeface="Overpass"/>
            </a:endParaRPr>
          </a:p>
        </p:txBody>
      </p:sp>
      <p:sp>
        <p:nvSpPr>
          <p:cNvPr id="1530" name="Google Shape;1530;p221"/>
          <p:cNvSpPr txBox="1"/>
          <p:nvPr/>
        </p:nvSpPr>
        <p:spPr>
          <a:xfrm>
            <a:off x="6658324" y="757922"/>
            <a:ext cx="1979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Standards-based</a:t>
            </a:r>
            <a:endParaRPr sz="1800">
              <a:solidFill>
                <a:srgbClr val="434343"/>
              </a:solidFill>
              <a:latin typeface="Overpass"/>
              <a:ea typeface="Overpass"/>
              <a:cs typeface="Overpass"/>
              <a:sym typeface="Overpass"/>
            </a:endParaRPr>
          </a:p>
        </p:txBody>
      </p:sp>
      <p:sp>
        <p:nvSpPr>
          <p:cNvPr id="1531" name="Google Shape;1531;p221"/>
          <p:cNvSpPr txBox="1"/>
          <p:nvPr/>
        </p:nvSpPr>
        <p:spPr>
          <a:xfrm>
            <a:off x="7140715" y="1550366"/>
            <a:ext cx="12807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Web-scale</a:t>
            </a:r>
            <a:endParaRPr sz="1800">
              <a:solidFill>
                <a:srgbClr val="434343"/>
              </a:solidFill>
              <a:latin typeface="Overpass"/>
              <a:ea typeface="Overpass"/>
              <a:cs typeface="Overpass"/>
              <a:sym typeface="Overpass"/>
            </a:endParaRPr>
          </a:p>
        </p:txBody>
      </p:sp>
      <p:sp>
        <p:nvSpPr>
          <p:cNvPr id="1532" name="Google Shape;1532;p221"/>
          <p:cNvSpPr txBox="1"/>
          <p:nvPr/>
        </p:nvSpPr>
        <p:spPr>
          <a:xfrm>
            <a:off x="7032702" y="2260287"/>
            <a:ext cx="1546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Open Source</a:t>
            </a:r>
            <a:endParaRPr sz="1800">
              <a:solidFill>
                <a:srgbClr val="434343"/>
              </a:solidFill>
              <a:latin typeface="Overpass"/>
              <a:ea typeface="Overpass"/>
              <a:cs typeface="Overpass"/>
              <a:sym typeface="Overpass"/>
            </a:endParaRPr>
          </a:p>
        </p:txBody>
      </p:sp>
      <p:sp>
        <p:nvSpPr>
          <p:cNvPr id="1533" name="Google Shape;1533;p221"/>
          <p:cNvSpPr txBox="1"/>
          <p:nvPr/>
        </p:nvSpPr>
        <p:spPr>
          <a:xfrm>
            <a:off x="6922625" y="3117597"/>
            <a:ext cx="2058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Enterprise Grade</a:t>
            </a:r>
            <a:endParaRPr sz="1800">
              <a:solidFill>
                <a:srgbClr val="434343"/>
              </a:solidFill>
              <a:latin typeface="Overpass"/>
              <a:ea typeface="Overpass"/>
              <a:cs typeface="Overpass"/>
              <a:sym typeface="Overpass"/>
            </a:endParaRPr>
          </a:p>
        </p:txBody>
      </p:sp>
      <p:sp>
        <p:nvSpPr>
          <p:cNvPr id="1534" name="Google Shape;1534;p221"/>
          <p:cNvSpPr txBox="1"/>
          <p:nvPr/>
        </p:nvSpPr>
        <p:spPr>
          <a:xfrm>
            <a:off x="6404610" y="3923835"/>
            <a:ext cx="959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Secure</a:t>
            </a:r>
            <a:endParaRPr sz="1800">
              <a:solidFill>
                <a:srgbClr val="434343"/>
              </a:solidFill>
              <a:latin typeface="Overpass"/>
              <a:ea typeface="Overpass"/>
              <a:cs typeface="Overpass"/>
              <a:sym typeface="Overpass"/>
            </a:endParaRPr>
          </a:p>
        </p:txBody>
      </p:sp>
      <p:pic>
        <p:nvPicPr>
          <p:cNvPr id="1535" name="Google Shape;1535;p221"/>
          <p:cNvPicPr preferRelativeResize="0"/>
          <p:nvPr/>
        </p:nvPicPr>
        <p:blipFill>
          <a:blip r:embed="rId3">
            <a:alphaModFix/>
          </a:blip>
          <a:stretch>
            <a:fillRect/>
          </a:stretch>
        </p:blipFill>
        <p:spPr>
          <a:xfrm>
            <a:off x="1857153" y="719850"/>
            <a:ext cx="5154699" cy="3703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6" name="Shape 2136"/>
        <p:cNvGrpSpPr/>
        <p:nvPr/>
      </p:nvGrpSpPr>
      <p:grpSpPr>
        <a:xfrm>
          <a:off x="0" y="0"/>
          <a:ext cx="0" cy="0"/>
          <a:chOff x="0" y="0"/>
          <a:chExt cx="0" cy="0"/>
        </a:xfrm>
      </p:grpSpPr>
      <p:sp>
        <p:nvSpPr>
          <p:cNvPr id="2137" name="Google Shape;2137;p248"/>
          <p:cNvSpPr txBox="1"/>
          <p:nvPr>
            <p:ph type="title"/>
          </p:nvPr>
        </p:nvSpPr>
        <p:spPr>
          <a:xfrm>
            <a:off x="361225" y="136825"/>
            <a:ext cx="7490700" cy="67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11111"/>
                </a:solidFill>
                <a:latin typeface="Arial"/>
                <a:ea typeface="Arial"/>
                <a:cs typeface="Arial"/>
                <a:sym typeface="Arial"/>
              </a:rPr>
              <a:t>/etc/ansible/hosts</a:t>
            </a:r>
            <a:endParaRPr sz="3000"/>
          </a:p>
        </p:txBody>
      </p:sp>
      <p:pic>
        <p:nvPicPr>
          <p:cNvPr id="2138" name="Google Shape;2138;p248"/>
          <p:cNvPicPr preferRelativeResize="0"/>
          <p:nvPr/>
        </p:nvPicPr>
        <p:blipFill>
          <a:blip r:embed="rId3">
            <a:alphaModFix/>
          </a:blip>
          <a:stretch>
            <a:fillRect/>
          </a:stretch>
        </p:blipFill>
        <p:spPr>
          <a:xfrm>
            <a:off x="361225" y="934925"/>
            <a:ext cx="8580674" cy="3903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249"/>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a:t>
            </a:r>
            <a:endParaRPr/>
          </a:p>
        </p:txBody>
      </p:sp>
      <p:pic>
        <p:nvPicPr>
          <p:cNvPr id="2144" name="Google Shape;2144;p249"/>
          <p:cNvPicPr preferRelativeResize="0"/>
          <p:nvPr/>
        </p:nvPicPr>
        <p:blipFill>
          <a:blip r:embed="rId3">
            <a:alphaModFix/>
          </a:blip>
          <a:stretch>
            <a:fillRect/>
          </a:stretch>
        </p:blipFill>
        <p:spPr>
          <a:xfrm>
            <a:off x="615675" y="965650"/>
            <a:ext cx="7821424" cy="317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8" name="Shape 2148"/>
        <p:cNvGrpSpPr/>
        <p:nvPr/>
      </p:nvGrpSpPr>
      <p:grpSpPr>
        <a:xfrm>
          <a:off x="0" y="0"/>
          <a:ext cx="0" cy="0"/>
          <a:chOff x="0" y="0"/>
          <a:chExt cx="0" cy="0"/>
        </a:xfrm>
      </p:grpSpPr>
      <p:sp>
        <p:nvSpPr>
          <p:cNvPr id="2149" name="Google Shape;2149;p250"/>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Inventory Files (Single Master)</a:t>
            </a:r>
            <a:endParaRPr/>
          </a:p>
        </p:txBody>
      </p:sp>
      <p:sp>
        <p:nvSpPr>
          <p:cNvPr id="2150" name="Google Shape;2150;p250"/>
          <p:cNvSpPr txBox="1"/>
          <p:nvPr>
            <p:ph idx="1" type="body"/>
          </p:nvPr>
        </p:nvSpPr>
        <p:spPr>
          <a:xfrm>
            <a:off x="826650" y="754649"/>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Clr>
                <a:schemeClr val="dk1"/>
              </a:buClr>
              <a:buSzPts val="1100"/>
              <a:buFont typeface="Arial"/>
              <a:buNone/>
            </a:pPr>
            <a:r>
              <a:rPr lang="en" sz="1000"/>
              <a:t># Create an OSEv3 group that contains the masters, nodes, and etcd groups</a:t>
            </a:r>
            <a:endParaRPr sz="1000"/>
          </a:p>
          <a:p>
            <a:pPr indent="0" lvl="0" marL="88900" rtl="0" algn="l">
              <a:spcBef>
                <a:spcPts val="0"/>
              </a:spcBef>
              <a:spcAft>
                <a:spcPts val="0"/>
              </a:spcAft>
              <a:buClr>
                <a:schemeClr val="dk1"/>
              </a:buClr>
              <a:buSzPts val="1100"/>
              <a:buFont typeface="Arial"/>
              <a:buNone/>
            </a:pPr>
            <a:r>
              <a:rPr lang="en" sz="1000"/>
              <a:t>[OSEv3:children]</a:t>
            </a:r>
            <a:endParaRPr sz="1000"/>
          </a:p>
          <a:p>
            <a:pPr indent="0" lvl="0" marL="88900" rtl="0" algn="l">
              <a:spcBef>
                <a:spcPts val="0"/>
              </a:spcBef>
              <a:spcAft>
                <a:spcPts val="0"/>
              </a:spcAft>
              <a:buClr>
                <a:schemeClr val="dk1"/>
              </a:buClr>
              <a:buSzPts val="1100"/>
              <a:buFont typeface="Arial"/>
              <a:buNone/>
            </a:pPr>
            <a:r>
              <a:rPr lang="en" sz="1000"/>
              <a:t>masters</a:t>
            </a:r>
            <a:endParaRPr sz="1000"/>
          </a:p>
          <a:p>
            <a:pPr indent="0" lvl="0" marL="88900" rtl="0" algn="l">
              <a:spcBef>
                <a:spcPts val="0"/>
              </a:spcBef>
              <a:spcAft>
                <a:spcPts val="0"/>
              </a:spcAft>
              <a:buClr>
                <a:schemeClr val="dk1"/>
              </a:buClr>
              <a:buSzPts val="1100"/>
              <a:buFont typeface="Arial"/>
              <a:buNone/>
            </a:pPr>
            <a:r>
              <a:rPr lang="en" sz="1000"/>
              <a:t>nodes</a:t>
            </a:r>
            <a:endParaRPr sz="1000"/>
          </a:p>
          <a:p>
            <a:pPr indent="0" lvl="0" marL="88900" rtl="0" algn="l">
              <a:spcBef>
                <a:spcPts val="0"/>
              </a:spcBef>
              <a:spcAft>
                <a:spcPts val="0"/>
              </a:spcAft>
              <a:buClr>
                <a:schemeClr val="dk1"/>
              </a:buClr>
              <a:buSzPts val="1100"/>
              <a:buFont typeface="Arial"/>
              <a:buNone/>
            </a:pPr>
            <a:r>
              <a:rPr lang="en" sz="1000"/>
              <a:t>etcd</a:t>
            </a:r>
            <a:endParaRPr sz="1000"/>
          </a:p>
          <a:p>
            <a:pPr indent="0" lvl="0" marL="88900" rtl="0" algn="l">
              <a:spcBef>
                <a:spcPts val="0"/>
              </a:spcBef>
              <a:spcAft>
                <a:spcPts val="0"/>
              </a:spcAft>
              <a:buClr>
                <a:schemeClr val="dk1"/>
              </a:buClr>
              <a:buSzPts val="1100"/>
              <a:buFont typeface="Arial"/>
              <a:buNone/>
            </a:pPr>
            <a:r>
              <a:rPr lang="en" sz="1000"/>
              <a:t># Set variables common for all OSEv3 hosts</a:t>
            </a:r>
            <a:endParaRPr sz="1000"/>
          </a:p>
          <a:p>
            <a:pPr indent="0" lvl="0" marL="88900" rtl="0" algn="l">
              <a:spcBef>
                <a:spcPts val="0"/>
              </a:spcBef>
              <a:spcAft>
                <a:spcPts val="0"/>
              </a:spcAft>
              <a:buClr>
                <a:schemeClr val="dk1"/>
              </a:buClr>
              <a:buSzPts val="1100"/>
              <a:buFont typeface="Arial"/>
              <a:buNone/>
            </a:pPr>
            <a:r>
              <a:rPr lang="en" sz="1000"/>
              <a:t>CHAPTER 2. INSTALLING A CLUSTER</a:t>
            </a:r>
            <a:endParaRPr sz="1000"/>
          </a:p>
          <a:p>
            <a:pPr indent="0" lvl="0" marL="88900" rtl="0" algn="l">
              <a:spcBef>
                <a:spcPts val="0"/>
              </a:spcBef>
              <a:spcAft>
                <a:spcPts val="0"/>
              </a:spcAft>
              <a:buClr>
                <a:schemeClr val="dk1"/>
              </a:buClr>
              <a:buSzPts val="1100"/>
              <a:buFont typeface="Arial"/>
              <a:buNone/>
            </a:pPr>
            <a:r>
              <a:rPr lang="en" sz="1000"/>
              <a:t>85</a:t>
            </a:r>
            <a:endParaRPr sz="1000"/>
          </a:p>
          <a:p>
            <a:pPr indent="0" lvl="0" marL="88900" rtl="0" algn="l">
              <a:spcBef>
                <a:spcPts val="0"/>
              </a:spcBef>
              <a:spcAft>
                <a:spcPts val="0"/>
              </a:spcAft>
              <a:buClr>
                <a:schemeClr val="dk1"/>
              </a:buClr>
              <a:buSzPts val="1100"/>
              <a:buFont typeface="Arial"/>
              <a:buNone/>
            </a:pPr>
            <a:r>
              <a:rPr lang="en" sz="1000"/>
              <a:t>[OSEv3:vars]</a:t>
            </a:r>
            <a:endParaRPr sz="1000"/>
          </a:p>
          <a:p>
            <a:pPr indent="0" lvl="0" marL="88900" rtl="0" algn="l">
              <a:spcBef>
                <a:spcPts val="0"/>
              </a:spcBef>
              <a:spcAft>
                <a:spcPts val="0"/>
              </a:spcAft>
              <a:buClr>
                <a:schemeClr val="dk1"/>
              </a:buClr>
              <a:buSzPts val="1100"/>
              <a:buFont typeface="Arial"/>
              <a:buNone/>
            </a:pPr>
            <a:r>
              <a:rPr lang="en" sz="1000"/>
              <a:t># SSH user, this user should allow ssh based auth without requiring a</a:t>
            </a:r>
            <a:endParaRPr sz="1000"/>
          </a:p>
          <a:p>
            <a:pPr indent="0" lvl="0" marL="88900" rtl="0" algn="l">
              <a:spcBef>
                <a:spcPts val="0"/>
              </a:spcBef>
              <a:spcAft>
                <a:spcPts val="0"/>
              </a:spcAft>
              <a:buClr>
                <a:schemeClr val="dk1"/>
              </a:buClr>
              <a:buSzPts val="1100"/>
              <a:buFont typeface="Arial"/>
              <a:buNone/>
            </a:pPr>
            <a:r>
              <a:rPr lang="en" sz="1000"/>
              <a:t>password</a:t>
            </a:r>
            <a:endParaRPr sz="1000"/>
          </a:p>
          <a:p>
            <a:pPr indent="0" lvl="0" marL="88900" rtl="0" algn="l">
              <a:spcBef>
                <a:spcPts val="0"/>
              </a:spcBef>
              <a:spcAft>
                <a:spcPts val="0"/>
              </a:spcAft>
              <a:buClr>
                <a:schemeClr val="dk1"/>
              </a:buClr>
              <a:buSzPts val="1100"/>
              <a:buFont typeface="Arial"/>
              <a:buNone/>
            </a:pPr>
            <a:r>
              <a:rPr lang="en" sz="1000"/>
              <a:t>ansible_ssh_user=root</a:t>
            </a:r>
            <a:endParaRPr sz="1000"/>
          </a:p>
          <a:p>
            <a:pPr indent="0" lvl="0" marL="88900" rtl="0" algn="l">
              <a:spcBef>
                <a:spcPts val="0"/>
              </a:spcBef>
              <a:spcAft>
                <a:spcPts val="0"/>
              </a:spcAft>
              <a:buClr>
                <a:schemeClr val="dk1"/>
              </a:buClr>
              <a:buSzPts val="1100"/>
              <a:buFont typeface="Arial"/>
              <a:buNone/>
            </a:pPr>
            <a:r>
              <a:rPr lang="en" sz="1000"/>
              <a:t># If ansible_ssh_user is not root, ansible_become must be set to true</a:t>
            </a:r>
            <a:endParaRPr sz="1000"/>
          </a:p>
          <a:p>
            <a:pPr indent="0" lvl="0" marL="88900" rtl="0" algn="l">
              <a:spcBef>
                <a:spcPts val="0"/>
              </a:spcBef>
              <a:spcAft>
                <a:spcPts val="0"/>
              </a:spcAft>
              <a:buClr>
                <a:schemeClr val="dk1"/>
              </a:buClr>
              <a:buSzPts val="1100"/>
              <a:buFont typeface="Arial"/>
              <a:buNone/>
            </a:pPr>
            <a:r>
              <a:rPr lang="en" sz="1000"/>
              <a:t>#ansible_become=true</a:t>
            </a:r>
            <a:endParaRPr sz="1000"/>
          </a:p>
          <a:p>
            <a:pPr indent="0" lvl="0" marL="88900" rtl="0" algn="l">
              <a:spcBef>
                <a:spcPts val="0"/>
              </a:spcBef>
              <a:spcAft>
                <a:spcPts val="0"/>
              </a:spcAft>
              <a:buClr>
                <a:schemeClr val="dk1"/>
              </a:buClr>
              <a:buSzPts val="1100"/>
              <a:buFont typeface="Arial"/>
              <a:buNone/>
            </a:pPr>
            <a:r>
              <a:rPr lang="en" sz="1000"/>
              <a:t>openshift_deployment_type=openshift-enterprise</a:t>
            </a:r>
            <a:endParaRPr sz="1000"/>
          </a:p>
          <a:p>
            <a:pPr indent="0" lvl="0" marL="88900" rtl="0" algn="l">
              <a:spcBef>
                <a:spcPts val="0"/>
              </a:spcBef>
              <a:spcAft>
                <a:spcPts val="0"/>
              </a:spcAft>
              <a:buClr>
                <a:schemeClr val="dk1"/>
              </a:buClr>
              <a:buSzPts val="1100"/>
              <a:buFont typeface="Arial"/>
              <a:buNone/>
            </a:pPr>
            <a:r>
              <a:rPr lang="en" sz="1000"/>
              <a:t># uncomment the following to enable htpasswd authentication; defaults to</a:t>
            </a:r>
            <a:endParaRPr sz="1000"/>
          </a:p>
          <a:p>
            <a:pPr indent="0" lvl="0" marL="88900" rtl="0" algn="l">
              <a:spcBef>
                <a:spcPts val="0"/>
              </a:spcBef>
              <a:spcAft>
                <a:spcPts val="0"/>
              </a:spcAft>
              <a:buClr>
                <a:schemeClr val="dk1"/>
              </a:buClr>
              <a:buSzPts val="1100"/>
              <a:buFont typeface="Arial"/>
              <a:buNone/>
            </a:pPr>
            <a:r>
              <a:rPr lang="en" sz="1000"/>
              <a:t>DenyAllPasswordIdentityProvider</a:t>
            </a:r>
            <a:endParaRPr sz="1000"/>
          </a:p>
          <a:p>
            <a:pPr indent="0" lvl="0" marL="88900" rtl="0" algn="l">
              <a:spcBef>
                <a:spcPts val="0"/>
              </a:spcBef>
              <a:spcAft>
                <a:spcPts val="0"/>
              </a:spcAft>
              <a:buClr>
                <a:schemeClr val="dk1"/>
              </a:buClr>
              <a:buSzPts val="1100"/>
              <a:buFont typeface="Arial"/>
              <a:buNone/>
            </a:pPr>
            <a:r>
              <a:rPr lang="en" sz="1000"/>
              <a:t>#openshift_master_identity_providers=[{'name': 'htpasswd_auth', 'login':</a:t>
            </a:r>
            <a:endParaRPr sz="1000"/>
          </a:p>
          <a:p>
            <a:pPr indent="0" lvl="0" marL="88900" rtl="0" algn="l">
              <a:spcBef>
                <a:spcPts val="0"/>
              </a:spcBef>
              <a:spcAft>
                <a:spcPts val="0"/>
              </a:spcAft>
              <a:buClr>
                <a:schemeClr val="dk1"/>
              </a:buClr>
              <a:buSzPts val="1100"/>
              <a:buFont typeface="Arial"/>
              <a:buNone/>
            </a:pPr>
            <a:r>
              <a:rPr lang="en" sz="1000"/>
              <a:t>'true', 'challenge': 'true', 'kind': 'HTPasswdPasswordIdentityProvider',</a:t>
            </a:r>
            <a:endParaRPr sz="1000"/>
          </a:p>
          <a:p>
            <a:pPr indent="0" lvl="0" marL="88900" rtl="0" algn="l">
              <a:spcBef>
                <a:spcPts val="0"/>
              </a:spcBef>
              <a:spcAft>
                <a:spcPts val="0"/>
              </a:spcAft>
              <a:buClr>
                <a:schemeClr val="dk1"/>
              </a:buClr>
              <a:buSzPts val="1100"/>
              <a:buFont typeface="Arial"/>
              <a:buNone/>
            </a:pPr>
            <a:r>
              <a:rPr lang="en" sz="1000"/>
              <a:t>'filename': '/etc/origin/master/htpasswd'}]</a:t>
            </a:r>
            <a:endParaRPr sz="1000"/>
          </a:p>
          <a:p>
            <a:pPr indent="0" lvl="0" marL="889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sp>
        <p:nvSpPr>
          <p:cNvPr id="2155" name="Google Shape;2155;p251"/>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Inventory Files (Single Master) (cont)</a:t>
            </a:r>
            <a:endParaRPr/>
          </a:p>
        </p:txBody>
      </p:sp>
      <p:sp>
        <p:nvSpPr>
          <p:cNvPr id="2156" name="Google Shape;2156;p251"/>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Clr>
                <a:schemeClr val="dk1"/>
              </a:buClr>
              <a:buSzPts val="1100"/>
              <a:buFont typeface="Arial"/>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[etcd]</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node1.example.com openshift_node_labels="{'region': 'primary',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'east'}"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node2.example.com openshift_node_labels="{'region': 'primary',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'west'}"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infra-node1.example.com openshift_node_labels="{'region': 'infra',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'default'}"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infra-node2.example.com openshift_node_labels="{'region': 'infra',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pic>
        <p:nvPicPr>
          <p:cNvPr id="2161" name="Google Shape;2161;p252"/>
          <p:cNvPicPr preferRelativeResize="0"/>
          <p:nvPr/>
        </p:nvPicPr>
        <p:blipFill>
          <a:blip r:embed="rId3">
            <a:alphaModFix/>
          </a:blip>
          <a:stretch>
            <a:fillRect/>
          </a:stretch>
        </p:blipFill>
        <p:spPr>
          <a:xfrm>
            <a:off x="220800" y="805500"/>
            <a:ext cx="8839198" cy="3920138"/>
          </a:xfrm>
          <a:prstGeom prst="rect">
            <a:avLst/>
          </a:prstGeom>
          <a:noFill/>
          <a:ln>
            <a:noFill/>
          </a:ln>
        </p:spPr>
      </p:pic>
      <p:sp>
        <p:nvSpPr>
          <p:cNvPr id="2162" name="Google Shape;2162;p252"/>
          <p:cNvSpPr txBox="1"/>
          <p:nvPr>
            <p:ph type="title"/>
          </p:nvPr>
        </p:nvSpPr>
        <p:spPr>
          <a:xfrm>
            <a:off x="826650" y="-182425"/>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Ansible Playbook(s)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253"/>
          <p:cNvSpPr txBox="1"/>
          <p:nvPr>
            <p:ph idx="1" type="body"/>
          </p:nvPr>
        </p:nvSpPr>
        <p:spPr>
          <a:xfrm>
            <a:off x="701250" y="1206450"/>
            <a:ext cx="81006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Preflight check:</a:t>
            </a:r>
            <a:endParaRPr/>
          </a:p>
          <a:p>
            <a:pPr indent="0" lvl="0" marL="0" rtl="0" algn="l">
              <a:spcBef>
                <a:spcPts val="0"/>
              </a:spcBef>
              <a:spcAft>
                <a:spcPts val="0"/>
              </a:spcAft>
              <a:buClr>
                <a:schemeClr val="dk1"/>
              </a:buClr>
              <a:buSzPts val="1100"/>
              <a:buFont typeface="Arial"/>
              <a:buNone/>
            </a:pPr>
            <a:r>
              <a:rPr lang="en"/>
              <a:t>ansible-playbook /usr/share/ansible/openshift-ansible/playbooks/prerequisites.yml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Install:</a:t>
            </a:r>
            <a:endParaRPr/>
          </a:p>
          <a:p>
            <a:pPr indent="0" lvl="0" marL="0" rtl="0" algn="l">
              <a:spcBef>
                <a:spcPts val="0"/>
              </a:spcBef>
              <a:spcAft>
                <a:spcPts val="0"/>
              </a:spcAft>
              <a:buClr>
                <a:schemeClr val="dk1"/>
              </a:buClr>
              <a:buSzPts val="1100"/>
              <a:buFont typeface="Arial"/>
              <a:buNone/>
            </a:pPr>
            <a:r>
              <a:rPr lang="en"/>
              <a:t>Ansible-playbook /usr/share/ansible/openshiftansible/playbooks/deploy_cluster.yml</a:t>
            </a:r>
            <a:endParaRPr/>
          </a:p>
          <a:p>
            <a:pPr indent="0" lvl="0" marL="0" rtl="0" algn="l">
              <a:spcBef>
                <a:spcPts val="0"/>
              </a:spcBef>
              <a:spcAft>
                <a:spcPts val="0"/>
              </a:spcAft>
              <a:buNone/>
            </a:pPr>
            <a:r>
              <a:t/>
            </a:r>
            <a:endParaRPr/>
          </a:p>
        </p:txBody>
      </p:sp>
      <p:sp>
        <p:nvSpPr>
          <p:cNvPr id="2168" name="Google Shape;2168;p2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Host &amp; Playbook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2" name="Shape 2172"/>
        <p:cNvGrpSpPr/>
        <p:nvPr/>
      </p:nvGrpSpPr>
      <p:grpSpPr>
        <a:xfrm>
          <a:off x="0" y="0"/>
          <a:ext cx="0" cy="0"/>
          <a:chOff x="0" y="0"/>
          <a:chExt cx="0" cy="0"/>
        </a:xfrm>
      </p:grpSpPr>
      <p:sp>
        <p:nvSpPr>
          <p:cNvPr id="2173" name="Google Shape;2173;p2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174" name="Google Shape;2174;p254"/>
          <p:cNvGrpSpPr/>
          <p:nvPr/>
        </p:nvGrpSpPr>
        <p:grpSpPr>
          <a:xfrm>
            <a:off x="823325" y="2501300"/>
            <a:ext cx="1185600" cy="1931700"/>
            <a:chOff x="823325" y="2501300"/>
            <a:chExt cx="1185600" cy="1931700"/>
          </a:xfrm>
        </p:grpSpPr>
        <p:pic>
          <p:nvPicPr>
            <p:cNvPr descr="pasted-image.tiff" id="2175" name="Google Shape;2175;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76" name="Google Shape;2176;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Single Master</a:t>
              </a:r>
              <a:endParaRPr sz="1200"/>
            </a:p>
            <a:p>
              <a:pPr indent="0" lvl="0" marL="0" rtl="0" algn="ctr">
                <a:spcBef>
                  <a:spcPts val="0"/>
                </a:spcBef>
                <a:spcAft>
                  <a:spcPts val="0"/>
                </a:spcAft>
                <a:buNone/>
              </a:pPr>
              <a:r>
                <a:rPr lang="en" sz="1200"/>
                <a:t>&amp; ETCD</a:t>
              </a:r>
              <a:endParaRPr sz="1200"/>
            </a:p>
          </p:txBody>
        </p:sp>
      </p:grpSp>
      <p:grpSp>
        <p:nvGrpSpPr>
          <p:cNvPr id="2177" name="Google Shape;2177;p254"/>
          <p:cNvGrpSpPr/>
          <p:nvPr/>
        </p:nvGrpSpPr>
        <p:grpSpPr>
          <a:xfrm>
            <a:off x="2742950" y="2501300"/>
            <a:ext cx="1185600" cy="1931700"/>
            <a:chOff x="823325" y="2501300"/>
            <a:chExt cx="1185600" cy="1931700"/>
          </a:xfrm>
        </p:grpSpPr>
        <p:pic>
          <p:nvPicPr>
            <p:cNvPr descr="pasted-image.tiff" id="2178" name="Google Shape;2178;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79" name="Google Shape;2179;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180" name="Google Shape;2180;p254"/>
          <p:cNvGrpSpPr/>
          <p:nvPr/>
        </p:nvGrpSpPr>
        <p:grpSpPr>
          <a:xfrm>
            <a:off x="3818875" y="2501300"/>
            <a:ext cx="1185600" cy="1931700"/>
            <a:chOff x="823325" y="2501300"/>
            <a:chExt cx="1185600" cy="1931700"/>
          </a:xfrm>
        </p:grpSpPr>
        <p:pic>
          <p:nvPicPr>
            <p:cNvPr descr="pasted-image.tiff" id="2181" name="Google Shape;2181;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82" name="Google Shape;2182;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183" name="Google Shape;2183;p254"/>
          <p:cNvGrpSpPr/>
          <p:nvPr/>
        </p:nvGrpSpPr>
        <p:grpSpPr>
          <a:xfrm>
            <a:off x="6586250" y="2501300"/>
            <a:ext cx="1185600" cy="1931700"/>
            <a:chOff x="823325" y="2501300"/>
            <a:chExt cx="1185600" cy="1931700"/>
          </a:xfrm>
        </p:grpSpPr>
        <p:pic>
          <p:nvPicPr>
            <p:cNvPr descr="pasted-image.tiff" id="2184" name="Google Shape;2184;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85" name="Google Shape;2185;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Workernode</a:t>
              </a:r>
              <a:endParaRPr sz="1200"/>
            </a:p>
            <a:p>
              <a:pPr indent="0" lvl="0" marL="0" rtl="0" algn="ctr">
                <a:spcBef>
                  <a:spcPts val="0"/>
                </a:spcBef>
                <a:spcAft>
                  <a:spcPts val="0"/>
                </a:spcAft>
                <a:buNone/>
              </a:pPr>
              <a:r>
                <a:rPr lang="en" sz="1200"/>
                <a:t>(east)</a:t>
              </a:r>
              <a:endParaRPr sz="1200"/>
            </a:p>
          </p:txBody>
        </p:sp>
      </p:grpSp>
      <p:grpSp>
        <p:nvGrpSpPr>
          <p:cNvPr id="2186" name="Google Shape;2186;p254"/>
          <p:cNvGrpSpPr/>
          <p:nvPr/>
        </p:nvGrpSpPr>
        <p:grpSpPr>
          <a:xfrm>
            <a:off x="5548875" y="2501300"/>
            <a:ext cx="1185600" cy="1931700"/>
            <a:chOff x="823325" y="2501300"/>
            <a:chExt cx="1185600" cy="1931700"/>
          </a:xfrm>
        </p:grpSpPr>
        <p:pic>
          <p:nvPicPr>
            <p:cNvPr descr="pasted-image.tiff" id="2187" name="Google Shape;2187;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88" name="Google Shape;2188;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pic>
        <p:nvPicPr>
          <p:cNvPr id="2189" name="Google Shape;2189;p254"/>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2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 for Master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8" name="Shape 2198"/>
        <p:cNvGrpSpPr/>
        <p:nvPr/>
      </p:nvGrpSpPr>
      <p:grpSpPr>
        <a:xfrm>
          <a:off x="0" y="0"/>
          <a:ext cx="0" cy="0"/>
          <a:chOff x="0" y="0"/>
          <a:chExt cx="0" cy="0"/>
        </a:xfrm>
      </p:grpSpPr>
      <p:sp>
        <p:nvSpPr>
          <p:cNvPr id="2199" name="Google Shape;2199;p256"/>
          <p:cNvSpPr txBox="1"/>
          <p:nvPr>
            <p:ph type="title"/>
          </p:nvPr>
        </p:nvSpPr>
        <p:spPr>
          <a:xfrm>
            <a:off x="792000" y="39049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 Add HA for Master Node</a:t>
            </a:r>
            <a:endParaRPr/>
          </a:p>
        </p:txBody>
      </p:sp>
      <p:sp>
        <p:nvSpPr>
          <p:cNvPr id="2200" name="Google Shape;2200;p256"/>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None/>
            </a:pPr>
            <a:r>
              <a:rPr lang="en" sz="1000">
                <a:solidFill>
                  <a:schemeClr val="dk1"/>
                </a:solidFill>
              </a:rPr>
              <a:t>[masters]</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None/>
            </a:pPr>
            <a:r>
              <a:rPr b="1" lang="en" sz="1000">
                <a:solidFill>
                  <a:srgbClr val="FF0000"/>
                </a:solidFill>
              </a:rPr>
              <a:t>master2.example.com</a:t>
            </a:r>
            <a:endParaRPr b="1" sz="1000">
              <a:solidFill>
                <a:srgbClr val="FF0000"/>
              </a:solidFill>
            </a:endParaRPr>
          </a:p>
          <a:p>
            <a:pPr indent="0" lvl="0" marL="88900" rtl="0" algn="l">
              <a:spcBef>
                <a:spcPts val="0"/>
              </a:spcBef>
              <a:spcAft>
                <a:spcPts val="0"/>
              </a:spcAft>
              <a:buNone/>
            </a:pPr>
            <a:r>
              <a:rPr b="1" lang="en" sz="1000">
                <a:solidFill>
                  <a:srgbClr val="FF0000"/>
                </a:solidFill>
              </a:rPr>
              <a:t>master3.example.com</a:t>
            </a:r>
            <a:endParaRPr b="1" sz="1000">
              <a:solidFill>
                <a:srgbClr val="FF0000"/>
              </a:solidFill>
            </a:endParaRPr>
          </a:p>
          <a:p>
            <a:pPr indent="0" lvl="0" marL="88900" rtl="0" algn="l">
              <a:spcBef>
                <a:spcPts val="0"/>
              </a:spcBef>
              <a:spcAft>
                <a:spcPts val="0"/>
              </a:spcAft>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None/>
            </a:pPr>
            <a:r>
              <a:rPr lang="en" sz="1000">
                <a:solidFill>
                  <a:schemeClr val="dk1"/>
                </a:solidFill>
              </a:rPr>
              <a:t>[etcd]</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b="1" lang="en" sz="1000">
                <a:solidFill>
                  <a:srgbClr val="FF0000"/>
                </a:solidFill>
              </a:rPr>
              <a:t>master2.example.com</a:t>
            </a:r>
            <a:endParaRPr b="1" sz="1000">
              <a:solidFill>
                <a:srgbClr val="FF0000"/>
              </a:solidFill>
            </a:endParaRPr>
          </a:p>
          <a:p>
            <a:pPr indent="0" lvl="0" marL="88900" rtl="0" algn="l">
              <a:spcBef>
                <a:spcPts val="0"/>
              </a:spcBef>
              <a:spcAft>
                <a:spcPts val="0"/>
              </a:spcAft>
              <a:buClr>
                <a:schemeClr val="dk1"/>
              </a:buClr>
              <a:buSzPts val="1100"/>
              <a:buFont typeface="Arial"/>
              <a:buNone/>
            </a:pPr>
            <a:r>
              <a:rPr b="1" lang="en" sz="1000">
                <a:solidFill>
                  <a:srgbClr val="FF0000"/>
                </a:solidFill>
              </a:rPr>
              <a:t>master3.example.com</a:t>
            </a:r>
            <a:endParaRPr sz="1000">
              <a:solidFill>
                <a:schemeClr val="dk1"/>
              </a:solidFill>
            </a:endParaRPr>
          </a:p>
          <a:p>
            <a:pPr indent="0" lvl="0" marL="88900" rtl="0" algn="l">
              <a:spcBef>
                <a:spcPts val="0"/>
              </a:spcBef>
              <a:spcAft>
                <a:spcPts val="0"/>
              </a:spcAft>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None/>
            </a:pPr>
            <a:r>
              <a:rPr lang="en" sz="1000">
                <a:solidFill>
                  <a:schemeClr val="dk1"/>
                </a:solidFill>
              </a:rPr>
              <a:t>[nodes]</a:t>
            </a:r>
            <a:endParaRPr sz="1000">
              <a:solidFill>
                <a:schemeClr val="dk1"/>
              </a:solidFill>
            </a:endParaRPr>
          </a:p>
          <a:p>
            <a:pPr indent="0" lvl="0" marL="88900" rtl="0" algn="l">
              <a:spcBef>
                <a:spcPts val="0"/>
              </a:spcBef>
              <a:spcAft>
                <a:spcPts val="0"/>
              </a:spcAft>
              <a:buNone/>
            </a:pPr>
            <a:r>
              <a:rPr lang="en" sz="1000">
                <a:solidFill>
                  <a:schemeClr val="dk1"/>
                </a:solidFill>
              </a:rPr>
              <a:t>node1.example.com openshift_node_labels="{'region': 'primary', 'zone':'east'}"</a:t>
            </a:r>
            <a:endParaRPr sz="1000">
              <a:solidFill>
                <a:schemeClr val="dk1"/>
              </a:solidFill>
            </a:endParaRPr>
          </a:p>
          <a:p>
            <a:pPr indent="0" lvl="0" marL="88900" rtl="0" algn="l">
              <a:spcBef>
                <a:spcPts val="0"/>
              </a:spcBef>
              <a:spcAft>
                <a:spcPts val="0"/>
              </a:spcAft>
              <a:buNone/>
            </a:pPr>
            <a:r>
              <a:rPr lang="en" sz="1000">
                <a:solidFill>
                  <a:schemeClr val="dk1"/>
                </a:solidFill>
              </a:rPr>
              <a:t>node2.example.com openshift_node_labels="{'region': 'primary', 'zone':'west'}"</a:t>
            </a:r>
            <a:endParaRPr sz="1000">
              <a:solidFill>
                <a:schemeClr val="dk1"/>
              </a:solidFill>
            </a:endParaRPr>
          </a:p>
          <a:p>
            <a:pPr indent="0" lvl="0" marL="88900" rtl="0" algn="l">
              <a:spcBef>
                <a:spcPts val="0"/>
              </a:spcBef>
              <a:spcAft>
                <a:spcPts val="0"/>
              </a:spcAft>
              <a:buNone/>
            </a:pPr>
            <a:r>
              <a:rPr lang="en" sz="1000">
                <a:solidFill>
                  <a:schemeClr val="dk1"/>
                </a:solidFill>
              </a:rPr>
              <a:t>infra-node1.example.com openshift_node_labels="{'region': 'infra', 'zone':'default'}"</a:t>
            </a:r>
            <a:endParaRPr sz="1000">
              <a:solidFill>
                <a:schemeClr val="dk1"/>
              </a:solidFill>
            </a:endParaRPr>
          </a:p>
          <a:p>
            <a:pPr indent="0" lvl="0" marL="88900" rtl="0" algn="l">
              <a:spcBef>
                <a:spcPts val="0"/>
              </a:spcBef>
              <a:spcAft>
                <a:spcPts val="0"/>
              </a:spcAft>
              <a:buNone/>
            </a:pPr>
            <a:r>
              <a:rPr lang="en" sz="1000">
                <a:solidFill>
                  <a:schemeClr val="dk1"/>
                </a:solidFill>
              </a:rPr>
              <a:t>infra-node2.example.com openshift_node_labels="{'region': 'infra', 'zone':'default'}"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257"/>
          <p:cNvSpPr txBox="1"/>
          <p:nvPr>
            <p:ph idx="1" type="body"/>
          </p:nvPr>
        </p:nvSpPr>
        <p:spPr>
          <a:xfrm>
            <a:off x="136825" y="1206450"/>
            <a:ext cx="90072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Ansible-playbook /usr/share/ansible/openshiftansible/playbooks/openshift_master/scaleup.yml</a:t>
            </a:r>
            <a:endParaRPr/>
          </a:p>
          <a:p>
            <a:pPr indent="0" lvl="0" marL="0" rtl="0" algn="l">
              <a:spcBef>
                <a:spcPts val="0"/>
              </a:spcBef>
              <a:spcAft>
                <a:spcPts val="0"/>
              </a:spcAft>
              <a:buNone/>
            </a:pPr>
            <a:r>
              <a:t/>
            </a:r>
            <a:endParaRPr/>
          </a:p>
        </p:txBody>
      </p:sp>
      <p:sp>
        <p:nvSpPr>
          <p:cNvPr id="2206" name="Google Shape;2206;p2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222"/>
          <p:cNvSpPr/>
          <p:nvPr/>
        </p:nvSpPr>
        <p:spPr>
          <a:xfrm>
            <a:off x="1009800" y="690325"/>
            <a:ext cx="7112400" cy="23367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Value of OpenShift</a:t>
            </a:r>
            <a:endParaRPr b="1" sz="1100">
              <a:latin typeface="Overpass"/>
              <a:ea typeface="Overpass"/>
              <a:cs typeface="Overpass"/>
              <a:sym typeface="Overpass"/>
            </a:endParaRPr>
          </a:p>
        </p:txBody>
      </p:sp>
      <p:sp>
        <p:nvSpPr>
          <p:cNvPr id="1541" name="Google Shape;1541;p2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Functional Overview</a:t>
            </a:r>
            <a:endParaRPr>
              <a:solidFill>
                <a:srgbClr val="000000"/>
              </a:solidFill>
            </a:endParaRPr>
          </a:p>
        </p:txBody>
      </p:sp>
      <p:sp>
        <p:nvSpPr>
          <p:cNvPr id="1542" name="Google Shape;1542;p2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43" name="Google Shape;1543;p222"/>
          <p:cNvSpPr/>
          <p:nvPr/>
        </p:nvSpPr>
        <p:spPr>
          <a:xfrm>
            <a:off x="1259375" y="3632425"/>
            <a:ext cx="6625200" cy="426000"/>
          </a:xfrm>
          <a:prstGeom prst="rect">
            <a:avLst/>
          </a:prstGeom>
          <a:solidFill>
            <a:srgbClr val="0042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Red Hat Enterprise Linux | RHEL CoreOS</a:t>
            </a:r>
            <a:endParaRPr b="1" sz="1000">
              <a:solidFill>
                <a:srgbClr val="FFFFFF"/>
              </a:solidFill>
              <a:latin typeface="Overpass"/>
              <a:ea typeface="Overpass"/>
              <a:cs typeface="Overpass"/>
              <a:sym typeface="Overpass"/>
            </a:endParaRPr>
          </a:p>
        </p:txBody>
      </p:sp>
      <p:sp>
        <p:nvSpPr>
          <p:cNvPr id="1544" name="Google Shape;1544;p222"/>
          <p:cNvSpPr/>
          <p:nvPr/>
        </p:nvSpPr>
        <p:spPr>
          <a:xfrm>
            <a:off x="1259450" y="3116725"/>
            <a:ext cx="6625200" cy="426000"/>
          </a:xfrm>
          <a:prstGeom prst="rect">
            <a:avLst/>
          </a:prstGeom>
          <a:solidFill>
            <a:srgbClr val="4891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Kubernetes</a:t>
            </a:r>
            <a:endParaRPr b="1" sz="1100">
              <a:solidFill>
                <a:srgbClr val="FFFFFF"/>
              </a:solidFill>
              <a:latin typeface="Overpass"/>
              <a:ea typeface="Overpass"/>
              <a:cs typeface="Overpass"/>
              <a:sym typeface="Overpass"/>
            </a:endParaRPr>
          </a:p>
        </p:txBody>
      </p:sp>
      <p:sp>
        <p:nvSpPr>
          <p:cNvPr id="1545" name="Google Shape;1545;p222"/>
          <p:cNvSpPr/>
          <p:nvPr/>
        </p:nvSpPr>
        <p:spPr>
          <a:xfrm>
            <a:off x="1259375" y="2448625"/>
            <a:ext cx="6625200" cy="426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Automated Operations</a:t>
            </a:r>
            <a:endParaRPr b="1" sz="1100">
              <a:solidFill>
                <a:srgbClr val="FFFFFF"/>
              </a:solidFill>
              <a:latin typeface="Overpass"/>
              <a:ea typeface="Overpass"/>
              <a:cs typeface="Overpass"/>
              <a:sym typeface="Overpass"/>
            </a:endParaRPr>
          </a:p>
        </p:txBody>
      </p:sp>
      <p:grpSp>
        <p:nvGrpSpPr>
          <p:cNvPr id="1546" name="Google Shape;1546;p222"/>
          <p:cNvGrpSpPr/>
          <p:nvPr/>
        </p:nvGrpSpPr>
        <p:grpSpPr>
          <a:xfrm>
            <a:off x="1259404" y="987263"/>
            <a:ext cx="2103189" cy="1371657"/>
            <a:chOff x="4492875" y="3953195"/>
            <a:chExt cx="3270900" cy="1468584"/>
          </a:xfrm>
        </p:grpSpPr>
        <p:sp>
          <p:nvSpPr>
            <p:cNvPr id="1547" name="Google Shape;1547;p222"/>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48" name="Google Shape;1548;p222"/>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Cluster Services</a:t>
              </a:r>
              <a:endParaRPr b="1" sz="1100">
                <a:solidFill>
                  <a:srgbClr val="FFFFFF"/>
                </a:solidFill>
                <a:latin typeface="Overpass"/>
                <a:ea typeface="Overpass"/>
                <a:cs typeface="Overpass"/>
                <a:sym typeface="Overpass"/>
              </a:endParaRPr>
            </a:p>
          </p:txBody>
        </p:sp>
      </p:grpSp>
      <p:sp>
        <p:nvSpPr>
          <p:cNvPr id="1549" name="Google Shape;1549;p222"/>
          <p:cNvSpPr/>
          <p:nvPr/>
        </p:nvSpPr>
        <p:spPr>
          <a:xfrm>
            <a:off x="1313128"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Monitoring, Logging, Registry, Router, Telemetry</a:t>
            </a:r>
            <a:endParaRPr b="1" sz="1100">
              <a:latin typeface="Overpass"/>
              <a:ea typeface="Overpass"/>
              <a:cs typeface="Overpass"/>
              <a:sym typeface="Overpass"/>
            </a:endParaRPr>
          </a:p>
        </p:txBody>
      </p:sp>
      <p:grpSp>
        <p:nvGrpSpPr>
          <p:cNvPr id="1550" name="Google Shape;1550;p222"/>
          <p:cNvGrpSpPr/>
          <p:nvPr/>
        </p:nvGrpSpPr>
        <p:grpSpPr>
          <a:xfrm>
            <a:off x="5781374" y="987263"/>
            <a:ext cx="2103189" cy="1371657"/>
            <a:chOff x="4492875" y="3953195"/>
            <a:chExt cx="3270900" cy="1468584"/>
          </a:xfrm>
        </p:grpSpPr>
        <p:sp>
          <p:nvSpPr>
            <p:cNvPr id="1551" name="Google Shape;1551;p222"/>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52" name="Google Shape;1552;p222"/>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Developer Services</a:t>
              </a:r>
              <a:endParaRPr b="1" sz="1100">
                <a:solidFill>
                  <a:srgbClr val="FFFFFF"/>
                </a:solidFill>
                <a:latin typeface="Overpass"/>
                <a:ea typeface="Overpass"/>
                <a:cs typeface="Overpass"/>
                <a:sym typeface="Overpass"/>
              </a:endParaRPr>
            </a:p>
          </p:txBody>
        </p:sp>
      </p:grpSp>
      <p:sp>
        <p:nvSpPr>
          <p:cNvPr id="1553" name="Google Shape;1553;p222"/>
          <p:cNvSpPr/>
          <p:nvPr/>
        </p:nvSpPr>
        <p:spPr>
          <a:xfrm>
            <a:off x="5835180"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Dev Tools, </a:t>
            </a:r>
            <a:r>
              <a:rPr b="1" lang="en" sz="1100">
                <a:solidFill>
                  <a:schemeClr val="dk1"/>
                </a:solidFill>
                <a:latin typeface="Overpass"/>
                <a:ea typeface="Overpass"/>
                <a:cs typeface="Overpass"/>
                <a:sym typeface="Overpass"/>
              </a:rPr>
              <a:t>CI/CD, </a:t>
            </a:r>
            <a:r>
              <a:rPr b="1" lang="en" sz="1100">
                <a:latin typeface="Overpass"/>
                <a:ea typeface="Overpass"/>
                <a:cs typeface="Overpass"/>
                <a:sym typeface="Overpass"/>
              </a:rPr>
              <a:t>Automated Builds, IDE</a:t>
            </a:r>
            <a:endParaRPr b="1" sz="1100">
              <a:latin typeface="Overpass"/>
              <a:ea typeface="Overpass"/>
              <a:cs typeface="Overpass"/>
              <a:sym typeface="Overpass"/>
            </a:endParaRPr>
          </a:p>
        </p:txBody>
      </p:sp>
      <p:grpSp>
        <p:nvGrpSpPr>
          <p:cNvPr id="1554" name="Google Shape;1554;p222"/>
          <p:cNvGrpSpPr/>
          <p:nvPr/>
        </p:nvGrpSpPr>
        <p:grpSpPr>
          <a:xfrm>
            <a:off x="3525499" y="987263"/>
            <a:ext cx="2103189" cy="1371657"/>
            <a:chOff x="4492875" y="3953195"/>
            <a:chExt cx="3270900" cy="1468584"/>
          </a:xfrm>
        </p:grpSpPr>
        <p:sp>
          <p:nvSpPr>
            <p:cNvPr id="1555" name="Google Shape;1555;p222"/>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56" name="Google Shape;1556;p222"/>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Application Services</a:t>
              </a:r>
              <a:endParaRPr b="1" sz="1100">
                <a:solidFill>
                  <a:srgbClr val="FFFFFF"/>
                </a:solidFill>
                <a:latin typeface="Overpass"/>
                <a:ea typeface="Overpass"/>
                <a:cs typeface="Overpass"/>
                <a:sym typeface="Overpass"/>
              </a:endParaRPr>
            </a:p>
          </p:txBody>
        </p:sp>
      </p:grpSp>
      <p:sp>
        <p:nvSpPr>
          <p:cNvPr id="1557" name="Google Shape;1557;p222"/>
          <p:cNvSpPr/>
          <p:nvPr/>
        </p:nvSpPr>
        <p:spPr>
          <a:xfrm>
            <a:off x="3579209"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Service Mesh, Serverless, Middleware/Runtimes, ISVs</a:t>
            </a:r>
            <a:endParaRPr b="1" sz="1100">
              <a:latin typeface="Overpass"/>
              <a:ea typeface="Overpass"/>
              <a:cs typeface="Overpass"/>
              <a:sym typeface="Overpass"/>
            </a:endParaRPr>
          </a:p>
        </p:txBody>
      </p:sp>
      <p:sp>
        <p:nvSpPr>
          <p:cNvPr id="1558" name="Google Shape;1558;p222"/>
          <p:cNvSpPr txBox="1"/>
          <p:nvPr/>
        </p:nvSpPr>
        <p:spPr>
          <a:xfrm>
            <a:off x="3308425" y="4175084"/>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CaaS</a:t>
            </a:r>
            <a:endParaRPr b="1" sz="1200">
              <a:latin typeface="Overpass"/>
              <a:ea typeface="Overpass"/>
              <a:cs typeface="Overpass"/>
              <a:sym typeface="Overpass"/>
            </a:endParaRPr>
          </a:p>
        </p:txBody>
      </p:sp>
      <p:cxnSp>
        <p:nvCxnSpPr>
          <p:cNvPr id="1559" name="Google Shape;1559;p222"/>
          <p:cNvCxnSpPr/>
          <p:nvPr/>
        </p:nvCxnSpPr>
        <p:spPr>
          <a:xfrm rot="10800000">
            <a:off x="3860973"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560" name="Google Shape;1560;p222"/>
          <p:cNvSpPr txBox="1"/>
          <p:nvPr/>
        </p:nvSpPr>
        <p:spPr>
          <a:xfrm>
            <a:off x="4309223"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PaaS</a:t>
            </a:r>
            <a:endParaRPr b="1" sz="1100">
              <a:latin typeface="Overpass"/>
              <a:ea typeface="Overpass"/>
              <a:cs typeface="Overpass"/>
              <a:sym typeface="Overpass"/>
            </a:endParaRPr>
          </a:p>
        </p:txBody>
      </p:sp>
      <p:sp>
        <p:nvSpPr>
          <p:cNvPr id="1561" name="Google Shape;1561;p222"/>
          <p:cNvSpPr txBox="1"/>
          <p:nvPr/>
        </p:nvSpPr>
        <p:spPr>
          <a:xfrm>
            <a:off x="470950" y="4178808"/>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Best IT Ops Experience</a:t>
            </a:r>
            <a:endParaRPr b="1" sz="1100">
              <a:latin typeface="Overpass"/>
              <a:ea typeface="Overpass"/>
              <a:cs typeface="Overpass"/>
              <a:sym typeface="Overpass"/>
            </a:endParaRPr>
          </a:p>
        </p:txBody>
      </p:sp>
      <p:sp>
        <p:nvSpPr>
          <p:cNvPr id="1562" name="Google Shape;1562;p222"/>
          <p:cNvSpPr txBox="1"/>
          <p:nvPr/>
        </p:nvSpPr>
        <p:spPr>
          <a:xfrm>
            <a:off x="6368129" y="4178808"/>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latin typeface="Overpass"/>
                <a:ea typeface="Overpass"/>
                <a:cs typeface="Overpass"/>
                <a:sym typeface="Overpass"/>
              </a:rPr>
              <a:t>Best Developer Experience</a:t>
            </a:r>
            <a:endParaRPr b="1" sz="1100">
              <a:latin typeface="Overpass"/>
              <a:ea typeface="Overpass"/>
              <a:cs typeface="Overpass"/>
              <a:sym typeface="Overpass"/>
            </a:endParaRPr>
          </a:p>
        </p:txBody>
      </p:sp>
      <p:cxnSp>
        <p:nvCxnSpPr>
          <p:cNvPr id="1563" name="Google Shape;1563;p222"/>
          <p:cNvCxnSpPr/>
          <p:nvPr/>
        </p:nvCxnSpPr>
        <p:spPr>
          <a:xfrm rot="10800000">
            <a:off x="4859062"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564" name="Google Shape;1564;p222"/>
          <p:cNvSpPr txBox="1"/>
          <p:nvPr/>
        </p:nvSpPr>
        <p:spPr>
          <a:xfrm>
            <a:off x="5287682"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FaaS</a:t>
            </a:r>
            <a:endParaRPr b="1" sz="1100">
              <a:latin typeface="Overpass"/>
              <a:ea typeface="Overpass"/>
              <a:cs typeface="Overpass"/>
              <a:sym typeface="Overpas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Google Shape;2211;p2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212" name="Google Shape;2212;p258"/>
          <p:cNvGrpSpPr/>
          <p:nvPr/>
        </p:nvGrpSpPr>
        <p:grpSpPr>
          <a:xfrm>
            <a:off x="184850" y="2455675"/>
            <a:ext cx="1185600" cy="1931700"/>
            <a:chOff x="823325" y="2501300"/>
            <a:chExt cx="1185600" cy="1931700"/>
          </a:xfrm>
        </p:grpSpPr>
        <p:pic>
          <p:nvPicPr>
            <p:cNvPr descr="pasted-image.tiff" id="2213" name="Google Shape;2213;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4" name="Google Shape;2214;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215" name="Google Shape;2215;p258"/>
          <p:cNvGrpSpPr/>
          <p:nvPr/>
        </p:nvGrpSpPr>
        <p:grpSpPr>
          <a:xfrm>
            <a:off x="2742950" y="2501300"/>
            <a:ext cx="1185600" cy="1931700"/>
            <a:chOff x="823325" y="2501300"/>
            <a:chExt cx="1185600" cy="1931700"/>
          </a:xfrm>
        </p:grpSpPr>
        <p:pic>
          <p:nvPicPr>
            <p:cNvPr descr="pasted-image.tiff" id="2216" name="Google Shape;2216;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7" name="Google Shape;2217;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218" name="Google Shape;2218;p258"/>
          <p:cNvGrpSpPr/>
          <p:nvPr/>
        </p:nvGrpSpPr>
        <p:grpSpPr>
          <a:xfrm>
            <a:off x="3818875" y="2501300"/>
            <a:ext cx="1185600" cy="1931700"/>
            <a:chOff x="823325" y="2501300"/>
            <a:chExt cx="1185600" cy="1931700"/>
          </a:xfrm>
        </p:grpSpPr>
        <p:pic>
          <p:nvPicPr>
            <p:cNvPr descr="pasted-image.tiff" id="2219" name="Google Shape;2219;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0" name="Google Shape;2220;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221" name="Google Shape;2221;p258"/>
          <p:cNvGrpSpPr/>
          <p:nvPr/>
        </p:nvGrpSpPr>
        <p:grpSpPr>
          <a:xfrm>
            <a:off x="6586250" y="2501300"/>
            <a:ext cx="1185600" cy="1931700"/>
            <a:chOff x="823325" y="2501300"/>
            <a:chExt cx="1185600" cy="1931700"/>
          </a:xfrm>
        </p:grpSpPr>
        <p:pic>
          <p:nvPicPr>
            <p:cNvPr descr="pasted-image.tiff" id="2222" name="Google Shape;2222;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3" name="Google Shape;2223;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grpSp>
        <p:nvGrpSpPr>
          <p:cNvPr id="2224" name="Google Shape;2224;p258"/>
          <p:cNvGrpSpPr/>
          <p:nvPr/>
        </p:nvGrpSpPr>
        <p:grpSpPr>
          <a:xfrm>
            <a:off x="5548875" y="2501300"/>
            <a:ext cx="1185600" cy="1931700"/>
            <a:chOff x="823325" y="2501300"/>
            <a:chExt cx="1185600" cy="1931700"/>
          </a:xfrm>
        </p:grpSpPr>
        <p:pic>
          <p:nvPicPr>
            <p:cNvPr descr="pasted-image.tiff" id="2225" name="Google Shape;2225;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6" name="Google Shape;2226;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East</a:t>
              </a:r>
              <a:endParaRPr sz="1200"/>
            </a:p>
          </p:txBody>
        </p:sp>
      </p:grpSp>
      <p:grpSp>
        <p:nvGrpSpPr>
          <p:cNvPr id="2227" name="Google Shape;2227;p258"/>
          <p:cNvGrpSpPr/>
          <p:nvPr/>
        </p:nvGrpSpPr>
        <p:grpSpPr>
          <a:xfrm>
            <a:off x="769625" y="989100"/>
            <a:ext cx="1185600" cy="1931700"/>
            <a:chOff x="823325" y="2501300"/>
            <a:chExt cx="1185600" cy="1931700"/>
          </a:xfrm>
        </p:grpSpPr>
        <p:pic>
          <p:nvPicPr>
            <p:cNvPr descr="pasted-image.tiff" id="2228" name="Google Shape;2228;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9" name="Google Shape;2229;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 &amp; ETCD</a:t>
              </a:r>
              <a:endParaRPr sz="1200"/>
            </a:p>
          </p:txBody>
        </p:sp>
      </p:grpSp>
      <p:grpSp>
        <p:nvGrpSpPr>
          <p:cNvPr id="2230" name="Google Shape;2230;p258"/>
          <p:cNvGrpSpPr/>
          <p:nvPr/>
        </p:nvGrpSpPr>
        <p:grpSpPr>
          <a:xfrm>
            <a:off x="1370450" y="2455675"/>
            <a:ext cx="1185600" cy="1931700"/>
            <a:chOff x="823325" y="2501300"/>
            <a:chExt cx="1185600" cy="1931700"/>
          </a:xfrm>
        </p:grpSpPr>
        <p:pic>
          <p:nvPicPr>
            <p:cNvPr descr="pasted-image.tiff" id="2231" name="Google Shape;2231;p258"/>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32" name="Google Shape;2232;p258"/>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pic>
        <p:nvPicPr>
          <p:cNvPr id="2233" name="Google Shape;2233;p258"/>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2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Need more nodes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2" name="Shape 2242"/>
        <p:cNvGrpSpPr/>
        <p:nvPr/>
      </p:nvGrpSpPr>
      <p:grpSpPr>
        <a:xfrm>
          <a:off x="0" y="0"/>
          <a:ext cx="0" cy="0"/>
          <a:chOff x="0" y="0"/>
          <a:chExt cx="0" cy="0"/>
        </a:xfrm>
      </p:grpSpPr>
      <p:sp>
        <p:nvSpPr>
          <p:cNvPr id="2243" name="Google Shape;2243;p260"/>
          <p:cNvSpPr txBox="1"/>
          <p:nvPr>
            <p:ph type="title"/>
          </p:nvPr>
        </p:nvSpPr>
        <p:spPr>
          <a:xfrm>
            <a:off x="792000" y="39049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 Add HA for Master Node</a:t>
            </a:r>
            <a:endParaRPr/>
          </a:p>
        </p:txBody>
      </p:sp>
      <p:sp>
        <p:nvSpPr>
          <p:cNvPr id="2244" name="Google Shape;2244;p260"/>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None/>
            </a:pPr>
            <a:r>
              <a:rPr lang="en" sz="1000">
                <a:solidFill>
                  <a:schemeClr val="dk1"/>
                </a:solidFill>
              </a:rPr>
              <a:t>[masters]</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None/>
            </a:pPr>
            <a:r>
              <a:rPr lang="en" sz="1000"/>
              <a:t>master2.example.com</a:t>
            </a:r>
            <a:endParaRPr sz="1000"/>
          </a:p>
          <a:p>
            <a:pPr indent="0" lvl="0" marL="88900" rtl="0" algn="l">
              <a:spcBef>
                <a:spcPts val="0"/>
              </a:spcBef>
              <a:spcAft>
                <a:spcPts val="0"/>
              </a:spcAft>
              <a:buNone/>
            </a:pPr>
            <a:r>
              <a:rPr lang="en" sz="1000"/>
              <a:t>master3.example.com</a:t>
            </a:r>
            <a:endParaRPr sz="1000"/>
          </a:p>
          <a:p>
            <a:pPr indent="0" lvl="0" marL="88900" rtl="0" algn="l">
              <a:spcBef>
                <a:spcPts val="0"/>
              </a:spcBef>
              <a:spcAft>
                <a:spcPts val="0"/>
              </a:spcAft>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None/>
            </a:pPr>
            <a:r>
              <a:rPr lang="en" sz="1000">
                <a:solidFill>
                  <a:schemeClr val="dk1"/>
                </a:solidFill>
              </a:rPr>
              <a:t>[etcd]</a:t>
            </a:r>
            <a:endParaRPr sz="1000">
              <a:solidFill>
                <a:schemeClr val="dk1"/>
              </a:solidFill>
            </a:endParaRPr>
          </a:p>
          <a:p>
            <a:pPr indent="0" lvl="0" marL="88900" rtl="0" algn="l">
              <a:spcBef>
                <a:spcPts val="0"/>
              </a:spcBef>
              <a:spcAft>
                <a:spcPts val="0"/>
              </a:spcAft>
              <a:buNone/>
            </a:pPr>
            <a:r>
              <a:rPr lang="en" sz="1000">
                <a:solidFill>
                  <a:schemeClr val="dk1"/>
                </a:solidFill>
              </a:rPr>
              <a:t>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master2.example.com</a:t>
            </a:r>
            <a:endParaRPr sz="1000">
              <a:solidFill>
                <a:schemeClr val="dk1"/>
              </a:solidFill>
            </a:endParaRPr>
          </a:p>
          <a:p>
            <a:pPr indent="0" lvl="0" marL="88900" rtl="0" algn="l">
              <a:spcBef>
                <a:spcPts val="0"/>
              </a:spcBef>
              <a:spcAft>
                <a:spcPts val="0"/>
              </a:spcAft>
              <a:buNone/>
            </a:pPr>
            <a:r>
              <a:rPr lang="en" sz="1000">
                <a:solidFill>
                  <a:schemeClr val="dk1"/>
                </a:solidFill>
              </a:rPr>
              <a:t>master3.example.com</a:t>
            </a:r>
            <a:endParaRPr sz="1000">
              <a:solidFill>
                <a:schemeClr val="dk1"/>
              </a:solidFill>
            </a:endParaRPr>
          </a:p>
          <a:p>
            <a:pPr indent="0" lvl="0" marL="88900" rtl="0" algn="l">
              <a:spcBef>
                <a:spcPts val="0"/>
              </a:spcBef>
              <a:spcAft>
                <a:spcPts val="0"/>
              </a:spcAft>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None/>
            </a:pPr>
            <a:r>
              <a:rPr lang="en" sz="1000">
                <a:solidFill>
                  <a:schemeClr val="dk1"/>
                </a:solidFill>
              </a:rPr>
              <a:t>[nodes]</a:t>
            </a:r>
            <a:endParaRPr sz="1000">
              <a:solidFill>
                <a:schemeClr val="dk1"/>
              </a:solidFill>
            </a:endParaRPr>
          </a:p>
          <a:p>
            <a:pPr indent="0" lvl="0" marL="88900" rtl="0" algn="l">
              <a:spcBef>
                <a:spcPts val="0"/>
              </a:spcBef>
              <a:spcAft>
                <a:spcPts val="0"/>
              </a:spcAft>
              <a:buNone/>
            </a:pPr>
            <a:r>
              <a:rPr lang="en" sz="1000">
                <a:solidFill>
                  <a:schemeClr val="dk1"/>
                </a:solidFill>
              </a:rPr>
              <a:t>node1.example.com openshift_node_labels="{'region': 'primary', 'zone':'east'}"</a:t>
            </a:r>
            <a:endParaRPr sz="1000">
              <a:solidFill>
                <a:schemeClr val="dk1"/>
              </a:solidFill>
            </a:endParaRPr>
          </a:p>
          <a:p>
            <a:pPr indent="0" lvl="0" marL="88900" rtl="0" algn="l">
              <a:spcBef>
                <a:spcPts val="0"/>
              </a:spcBef>
              <a:spcAft>
                <a:spcPts val="0"/>
              </a:spcAft>
              <a:buNone/>
            </a:pPr>
            <a:r>
              <a:rPr lang="en" sz="1000">
                <a:solidFill>
                  <a:schemeClr val="dk1"/>
                </a:solidFill>
              </a:rPr>
              <a:t>node2.example.com openshift_node_labels="{'region': 'primary', 'zone':'west'}"</a:t>
            </a:r>
            <a:endParaRPr sz="1000">
              <a:solidFill>
                <a:schemeClr val="dk1"/>
              </a:solidFill>
            </a:endParaRPr>
          </a:p>
          <a:p>
            <a:pPr indent="0" lvl="0" marL="88900" rtl="0" algn="l">
              <a:spcBef>
                <a:spcPts val="0"/>
              </a:spcBef>
              <a:spcAft>
                <a:spcPts val="0"/>
              </a:spcAft>
              <a:buNone/>
            </a:pPr>
            <a:r>
              <a:rPr b="1" lang="en" sz="1000">
                <a:solidFill>
                  <a:srgbClr val="FF0000"/>
                </a:solidFill>
              </a:rPr>
              <a:t>node3.example.com openshift_node_labels="{'region': 'primary', 'zone':'north'}"</a:t>
            </a:r>
            <a:endParaRPr b="1" sz="1000">
              <a:solidFill>
                <a:srgbClr val="FF0000"/>
              </a:solidFill>
            </a:endParaRPr>
          </a:p>
          <a:p>
            <a:pPr indent="0" lvl="0" marL="88900" rtl="0" algn="l">
              <a:spcBef>
                <a:spcPts val="0"/>
              </a:spcBef>
              <a:spcAft>
                <a:spcPts val="0"/>
              </a:spcAft>
              <a:buNone/>
            </a:pPr>
            <a:r>
              <a:rPr b="1" lang="en" sz="1000">
                <a:solidFill>
                  <a:srgbClr val="FF0000"/>
                </a:solidFill>
              </a:rPr>
              <a:t>node4.example.com openshift_node_labels="{'region': 'primary', 'zone':'south'}"</a:t>
            </a:r>
            <a:endParaRPr b="1" sz="1000">
              <a:solidFill>
                <a:srgbClr val="FF0000"/>
              </a:solidFill>
            </a:endParaRPr>
          </a:p>
          <a:p>
            <a:pPr indent="0" lvl="0" marL="88900" rtl="0" algn="l">
              <a:spcBef>
                <a:spcPts val="0"/>
              </a:spcBef>
              <a:spcAft>
                <a:spcPts val="0"/>
              </a:spcAft>
              <a:buNone/>
            </a:pPr>
            <a:r>
              <a:rPr lang="en" sz="1000">
                <a:solidFill>
                  <a:schemeClr val="dk1"/>
                </a:solidFill>
              </a:rPr>
              <a:t>infra-node1.example.com openshift_node_labels="{'region': 'infra', 'zone':'default'}"</a:t>
            </a:r>
            <a:endParaRPr sz="1000">
              <a:solidFill>
                <a:schemeClr val="dk1"/>
              </a:solidFill>
            </a:endParaRPr>
          </a:p>
          <a:p>
            <a:pPr indent="0" lvl="0" marL="88900" rtl="0" algn="l">
              <a:spcBef>
                <a:spcPts val="0"/>
              </a:spcBef>
              <a:spcAft>
                <a:spcPts val="0"/>
              </a:spcAft>
              <a:buNone/>
            </a:pPr>
            <a:r>
              <a:rPr lang="en" sz="1000">
                <a:solidFill>
                  <a:schemeClr val="dk1"/>
                </a:solidFill>
              </a:rPr>
              <a:t>infra-node2.example.com openshift_node_labels="{'region': 'infra', 'zone':'default'}"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261"/>
          <p:cNvSpPr txBox="1"/>
          <p:nvPr>
            <p:ph idx="1" type="body"/>
          </p:nvPr>
        </p:nvSpPr>
        <p:spPr>
          <a:xfrm>
            <a:off x="136825" y="1206450"/>
            <a:ext cx="90072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Ansible-playbook /usr/share/ansible/openshiftansible/playbooks/openshift_node/scaleup.yml</a:t>
            </a:r>
            <a:endParaRPr/>
          </a:p>
          <a:p>
            <a:pPr indent="0" lvl="0" marL="0" rtl="0" algn="l">
              <a:spcBef>
                <a:spcPts val="0"/>
              </a:spcBef>
              <a:spcAft>
                <a:spcPts val="0"/>
              </a:spcAft>
              <a:buNone/>
            </a:pPr>
            <a:r>
              <a:t/>
            </a:r>
            <a:endParaRPr/>
          </a:p>
        </p:txBody>
      </p:sp>
      <p:sp>
        <p:nvSpPr>
          <p:cNvPr id="2250" name="Google Shape;2250;p2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ScaleUp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2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256" name="Google Shape;2256;p262"/>
          <p:cNvGrpSpPr/>
          <p:nvPr/>
        </p:nvGrpSpPr>
        <p:grpSpPr>
          <a:xfrm>
            <a:off x="184850" y="2455675"/>
            <a:ext cx="1185600" cy="1931700"/>
            <a:chOff x="823325" y="2501300"/>
            <a:chExt cx="1185600" cy="1931700"/>
          </a:xfrm>
        </p:grpSpPr>
        <p:pic>
          <p:nvPicPr>
            <p:cNvPr descr="pasted-image.tiff" id="2257" name="Google Shape;2257;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58" name="Google Shape;2258;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259" name="Google Shape;2259;p262"/>
          <p:cNvGrpSpPr/>
          <p:nvPr/>
        </p:nvGrpSpPr>
        <p:grpSpPr>
          <a:xfrm>
            <a:off x="2742950" y="2501300"/>
            <a:ext cx="1185600" cy="1931700"/>
            <a:chOff x="823325" y="2501300"/>
            <a:chExt cx="1185600" cy="1931700"/>
          </a:xfrm>
        </p:grpSpPr>
        <p:pic>
          <p:nvPicPr>
            <p:cNvPr descr="pasted-image.tiff" id="2260" name="Google Shape;2260;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61" name="Google Shape;2261;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262" name="Google Shape;2262;p262"/>
          <p:cNvGrpSpPr/>
          <p:nvPr/>
        </p:nvGrpSpPr>
        <p:grpSpPr>
          <a:xfrm>
            <a:off x="3818875" y="2501300"/>
            <a:ext cx="1185600" cy="1931700"/>
            <a:chOff x="823325" y="2501300"/>
            <a:chExt cx="1185600" cy="1931700"/>
          </a:xfrm>
        </p:grpSpPr>
        <p:pic>
          <p:nvPicPr>
            <p:cNvPr descr="pasted-image.tiff" id="2263" name="Google Shape;2263;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64" name="Google Shape;2264;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265" name="Google Shape;2265;p262"/>
          <p:cNvGrpSpPr/>
          <p:nvPr/>
        </p:nvGrpSpPr>
        <p:grpSpPr>
          <a:xfrm>
            <a:off x="6586250" y="2843350"/>
            <a:ext cx="1185600" cy="1931700"/>
            <a:chOff x="823325" y="2501300"/>
            <a:chExt cx="1185600" cy="1931700"/>
          </a:xfrm>
        </p:grpSpPr>
        <p:pic>
          <p:nvPicPr>
            <p:cNvPr descr="pasted-image.tiff" id="2266" name="Google Shape;2266;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67" name="Google Shape;2267;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east</a:t>
              </a:r>
              <a:endParaRPr sz="1200"/>
            </a:p>
          </p:txBody>
        </p:sp>
      </p:grpSp>
      <p:grpSp>
        <p:nvGrpSpPr>
          <p:cNvPr id="2268" name="Google Shape;2268;p262"/>
          <p:cNvGrpSpPr/>
          <p:nvPr/>
        </p:nvGrpSpPr>
        <p:grpSpPr>
          <a:xfrm>
            <a:off x="5548875" y="2843350"/>
            <a:ext cx="1185600" cy="1931700"/>
            <a:chOff x="823325" y="2501300"/>
            <a:chExt cx="1185600" cy="1931700"/>
          </a:xfrm>
        </p:grpSpPr>
        <p:pic>
          <p:nvPicPr>
            <p:cNvPr descr="pasted-image.tiff" id="2269" name="Google Shape;2269;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70" name="Google Shape;2270;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grpSp>
        <p:nvGrpSpPr>
          <p:cNvPr id="2271" name="Google Shape;2271;p262"/>
          <p:cNvGrpSpPr/>
          <p:nvPr/>
        </p:nvGrpSpPr>
        <p:grpSpPr>
          <a:xfrm>
            <a:off x="769625" y="989100"/>
            <a:ext cx="1185600" cy="1931700"/>
            <a:chOff x="823325" y="2501300"/>
            <a:chExt cx="1185600" cy="1931700"/>
          </a:xfrm>
        </p:grpSpPr>
        <p:pic>
          <p:nvPicPr>
            <p:cNvPr descr="pasted-image.tiff" id="2272" name="Google Shape;2272;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73" name="Google Shape;2273;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 &amp; ETCD</a:t>
              </a:r>
              <a:endParaRPr sz="1200"/>
            </a:p>
          </p:txBody>
        </p:sp>
      </p:grpSp>
      <p:grpSp>
        <p:nvGrpSpPr>
          <p:cNvPr id="2274" name="Google Shape;2274;p262"/>
          <p:cNvGrpSpPr/>
          <p:nvPr/>
        </p:nvGrpSpPr>
        <p:grpSpPr>
          <a:xfrm>
            <a:off x="1370450" y="2455675"/>
            <a:ext cx="1185600" cy="1931700"/>
            <a:chOff x="823325" y="2501300"/>
            <a:chExt cx="1185600" cy="1931700"/>
          </a:xfrm>
        </p:grpSpPr>
        <p:pic>
          <p:nvPicPr>
            <p:cNvPr descr="pasted-image.tiff" id="2275" name="Google Shape;2275;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76" name="Google Shape;2276;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277" name="Google Shape;2277;p262"/>
          <p:cNvGrpSpPr/>
          <p:nvPr/>
        </p:nvGrpSpPr>
        <p:grpSpPr>
          <a:xfrm>
            <a:off x="6586250" y="989100"/>
            <a:ext cx="1185600" cy="1931700"/>
            <a:chOff x="823325" y="2501300"/>
            <a:chExt cx="1185600" cy="1931700"/>
          </a:xfrm>
        </p:grpSpPr>
        <p:pic>
          <p:nvPicPr>
            <p:cNvPr descr="pasted-image.tiff" id="2278" name="Google Shape;2278;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79" name="Google Shape;2279;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south</a:t>
              </a:r>
              <a:endParaRPr sz="1200"/>
            </a:p>
          </p:txBody>
        </p:sp>
      </p:grpSp>
      <p:grpSp>
        <p:nvGrpSpPr>
          <p:cNvPr id="2280" name="Google Shape;2280;p262"/>
          <p:cNvGrpSpPr/>
          <p:nvPr/>
        </p:nvGrpSpPr>
        <p:grpSpPr>
          <a:xfrm>
            <a:off x="5548875" y="989100"/>
            <a:ext cx="1185600" cy="1931700"/>
            <a:chOff x="823325" y="2501300"/>
            <a:chExt cx="1185600" cy="1931700"/>
          </a:xfrm>
        </p:grpSpPr>
        <p:pic>
          <p:nvPicPr>
            <p:cNvPr descr="pasted-image.tiff" id="2281" name="Google Shape;2281;p262"/>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82" name="Google Shape;2282;p262"/>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north</a:t>
              </a:r>
              <a:endParaRPr sz="1200"/>
            </a:p>
          </p:txBody>
        </p:sp>
      </p:grpSp>
      <p:pic>
        <p:nvPicPr>
          <p:cNvPr id="2283" name="Google Shape;2283;p262"/>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26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Features (Options) ?</a:t>
            </a:r>
            <a:endParaRPr/>
          </a:p>
        </p:txBody>
      </p:sp>
      <p:pic>
        <p:nvPicPr>
          <p:cNvPr id="2289" name="Google Shape;2289;p263"/>
          <p:cNvPicPr preferRelativeResize="0"/>
          <p:nvPr/>
        </p:nvPicPr>
        <p:blipFill>
          <a:blip r:embed="rId3">
            <a:alphaModFix/>
          </a:blip>
          <a:stretch>
            <a:fillRect/>
          </a:stretch>
        </p:blipFill>
        <p:spPr>
          <a:xfrm>
            <a:off x="1360975" y="1063200"/>
            <a:ext cx="6076475" cy="3775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Google Shape;2294;p2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95" name="Google Shape;2295;p26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Installation</a:t>
            </a:r>
            <a:endParaRPr/>
          </a:p>
        </p:txBody>
      </p:sp>
      <p:sp>
        <p:nvSpPr>
          <p:cNvPr id="2296" name="Google Shape;2296;p264"/>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new paradigms for deploying clusters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sp>
        <p:nvSpPr>
          <p:cNvPr id="2301" name="Google Shape;2301;p26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Installation Paradigms</a:t>
            </a:r>
            <a:endParaRPr/>
          </a:p>
        </p:txBody>
      </p:sp>
      <p:sp>
        <p:nvSpPr>
          <p:cNvPr id="2302" name="Google Shape;2302;p26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03" name="Google Shape;2303;p2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04" name="Google Shape;2304;p2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05" name="Google Shape;2305;p265"/>
          <p:cNvSpPr/>
          <p:nvPr/>
        </p:nvSpPr>
        <p:spPr>
          <a:xfrm>
            <a:off x="45645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Full Stack Automated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Simplified opinionated  “Best Practices” for cluster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Fully automated installation and updates including host container OS.</a:t>
            </a:r>
            <a:endParaRPr sz="1200">
              <a:solidFill>
                <a:srgbClr val="FFFFFF"/>
              </a:solidFill>
              <a:latin typeface="Overpass"/>
              <a:ea typeface="Overpass"/>
              <a:cs typeface="Overpass"/>
              <a:sym typeface="Overpass"/>
            </a:endParaRPr>
          </a:p>
        </p:txBody>
      </p:sp>
      <p:sp>
        <p:nvSpPr>
          <p:cNvPr id="2306" name="Google Shape;2306;p265"/>
          <p:cNvSpPr/>
          <p:nvPr/>
        </p:nvSpPr>
        <p:spPr>
          <a:xfrm>
            <a:off x="334940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Pre-existing Infrastructure</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Customer managed resources &amp; infrastructure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Plug into existing DNS and security boundaries</a:t>
            </a:r>
            <a:endParaRPr sz="1200">
              <a:solidFill>
                <a:srgbClr val="FFFFFF"/>
              </a:solidFill>
              <a:latin typeface="Overpass"/>
              <a:ea typeface="Overpass"/>
              <a:cs typeface="Overpass"/>
              <a:sym typeface="Overpass"/>
            </a:endParaRPr>
          </a:p>
        </p:txBody>
      </p:sp>
      <p:pic>
        <p:nvPicPr>
          <p:cNvPr id="2307" name="Google Shape;2307;p265"/>
          <p:cNvPicPr preferRelativeResize="0"/>
          <p:nvPr/>
        </p:nvPicPr>
        <p:blipFill>
          <a:blip r:embed="rId3">
            <a:alphaModFix/>
          </a:blip>
          <a:stretch>
            <a:fillRect/>
          </a:stretch>
        </p:blipFill>
        <p:spPr>
          <a:xfrm>
            <a:off x="1203075" y="3842600"/>
            <a:ext cx="1121251" cy="373001"/>
          </a:xfrm>
          <a:prstGeom prst="rect">
            <a:avLst/>
          </a:prstGeom>
          <a:noFill/>
          <a:ln>
            <a:noFill/>
          </a:ln>
        </p:spPr>
      </p:pic>
      <p:pic>
        <p:nvPicPr>
          <p:cNvPr id="2308" name="Google Shape;2308;p265"/>
          <p:cNvPicPr preferRelativeResize="0"/>
          <p:nvPr/>
        </p:nvPicPr>
        <p:blipFill>
          <a:blip r:embed="rId3">
            <a:alphaModFix/>
          </a:blip>
          <a:stretch>
            <a:fillRect/>
          </a:stretch>
        </p:blipFill>
        <p:spPr>
          <a:xfrm>
            <a:off x="3539750" y="3842600"/>
            <a:ext cx="1121251" cy="373001"/>
          </a:xfrm>
          <a:prstGeom prst="rect">
            <a:avLst/>
          </a:prstGeom>
          <a:noFill/>
          <a:ln>
            <a:noFill/>
          </a:ln>
        </p:spPr>
      </p:pic>
      <p:pic>
        <p:nvPicPr>
          <p:cNvPr id="2309" name="Google Shape;2309;p265"/>
          <p:cNvPicPr preferRelativeResize="0"/>
          <p:nvPr/>
        </p:nvPicPr>
        <p:blipFill>
          <a:blip r:embed="rId4">
            <a:alphaModFix/>
          </a:blip>
          <a:stretch>
            <a:fillRect/>
          </a:stretch>
        </p:blipFill>
        <p:spPr>
          <a:xfrm>
            <a:off x="4866950" y="3842600"/>
            <a:ext cx="804591" cy="373000"/>
          </a:xfrm>
          <a:prstGeom prst="rect">
            <a:avLst/>
          </a:prstGeom>
          <a:noFill/>
          <a:ln>
            <a:noFill/>
          </a:ln>
        </p:spPr>
      </p:pic>
      <p:sp>
        <p:nvSpPr>
          <p:cNvPr id="2310" name="Google Shape;2310;p265"/>
          <p:cNvSpPr txBox="1"/>
          <p:nvPr/>
        </p:nvSpPr>
        <p:spPr>
          <a:xfrm>
            <a:off x="520200" y="1259275"/>
            <a:ext cx="54438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 CONTAINER PLATFORM</a:t>
            </a:r>
            <a:endParaRPr b="1">
              <a:latin typeface="Overpass"/>
              <a:ea typeface="Overpass"/>
              <a:cs typeface="Overpass"/>
              <a:sym typeface="Overpass"/>
            </a:endParaRPr>
          </a:p>
        </p:txBody>
      </p:sp>
      <p:cxnSp>
        <p:nvCxnSpPr>
          <p:cNvPr id="2311" name="Google Shape;2311;p265"/>
          <p:cNvCxnSpPr/>
          <p:nvPr/>
        </p:nvCxnSpPr>
        <p:spPr>
          <a:xfrm>
            <a:off x="453850" y="1455575"/>
            <a:ext cx="1138500" cy="0"/>
          </a:xfrm>
          <a:prstGeom prst="straightConnector1">
            <a:avLst/>
          </a:prstGeom>
          <a:noFill/>
          <a:ln cap="flat" cmpd="sng" w="9525">
            <a:solidFill>
              <a:schemeClr val="dk2"/>
            </a:solidFill>
            <a:prstDash val="solid"/>
            <a:round/>
            <a:headEnd len="med" w="med" type="none"/>
            <a:tailEnd len="med" w="med" type="none"/>
          </a:ln>
        </p:spPr>
      </p:cxnSp>
      <p:cxnSp>
        <p:nvCxnSpPr>
          <p:cNvPr id="2312" name="Google Shape;2312;p265"/>
          <p:cNvCxnSpPr/>
          <p:nvPr/>
        </p:nvCxnSpPr>
        <p:spPr>
          <a:xfrm>
            <a:off x="4816882" y="1455575"/>
            <a:ext cx="1138500" cy="0"/>
          </a:xfrm>
          <a:prstGeom prst="straightConnector1">
            <a:avLst/>
          </a:prstGeom>
          <a:noFill/>
          <a:ln cap="flat" cmpd="sng" w="9525">
            <a:solidFill>
              <a:schemeClr val="dk2"/>
            </a:solidFill>
            <a:prstDash val="solid"/>
            <a:round/>
            <a:headEnd len="med" w="med" type="none"/>
            <a:tailEnd len="med" w="med" type="none"/>
          </a:ln>
        </p:spPr>
      </p:cxnSp>
      <p:sp>
        <p:nvSpPr>
          <p:cNvPr id="2313" name="Google Shape;2313;p265"/>
          <p:cNvSpPr txBox="1"/>
          <p:nvPr/>
        </p:nvSpPr>
        <p:spPr>
          <a:xfrm>
            <a:off x="6242400" y="1259275"/>
            <a:ext cx="26145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HOSTED OPENSHIFT</a:t>
            </a:r>
            <a:endParaRPr b="1">
              <a:latin typeface="Overpass"/>
              <a:ea typeface="Overpass"/>
              <a:cs typeface="Overpass"/>
              <a:sym typeface="Overpass"/>
            </a:endParaRPr>
          </a:p>
        </p:txBody>
      </p:sp>
      <p:sp>
        <p:nvSpPr>
          <p:cNvPr id="2314" name="Google Shape;2314;p265"/>
          <p:cNvSpPr/>
          <p:nvPr/>
        </p:nvSpPr>
        <p:spPr>
          <a:xfrm>
            <a:off x="6242350" y="1789800"/>
            <a:ext cx="2614500" cy="12924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Azure Red Hat OpenShift</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Deploy directly from the Azure console. Jointly managed by Red Hat and Microsoft Azure engineers.</a:t>
            </a:r>
            <a:endParaRPr sz="1200">
              <a:solidFill>
                <a:srgbClr val="FFFFFF"/>
              </a:solidFill>
              <a:latin typeface="Overpass"/>
              <a:ea typeface="Overpass"/>
              <a:cs typeface="Overpass"/>
              <a:sym typeface="Overpass"/>
            </a:endParaRPr>
          </a:p>
        </p:txBody>
      </p:sp>
      <p:cxnSp>
        <p:nvCxnSpPr>
          <p:cNvPr id="2315" name="Google Shape;2315;p265"/>
          <p:cNvCxnSpPr/>
          <p:nvPr/>
        </p:nvCxnSpPr>
        <p:spPr>
          <a:xfrm>
            <a:off x="6219175" y="1453250"/>
            <a:ext cx="379200" cy="0"/>
          </a:xfrm>
          <a:prstGeom prst="straightConnector1">
            <a:avLst/>
          </a:prstGeom>
          <a:noFill/>
          <a:ln cap="flat" cmpd="sng" w="9525">
            <a:solidFill>
              <a:schemeClr val="dk2"/>
            </a:solidFill>
            <a:prstDash val="solid"/>
            <a:round/>
            <a:headEnd len="med" w="med" type="none"/>
            <a:tailEnd len="med" w="med" type="none"/>
          </a:ln>
        </p:spPr>
      </p:cxnSp>
      <p:cxnSp>
        <p:nvCxnSpPr>
          <p:cNvPr id="2316" name="Google Shape;2316;p265"/>
          <p:cNvCxnSpPr/>
          <p:nvPr/>
        </p:nvCxnSpPr>
        <p:spPr>
          <a:xfrm>
            <a:off x="8499775" y="1453250"/>
            <a:ext cx="341400" cy="0"/>
          </a:xfrm>
          <a:prstGeom prst="straightConnector1">
            <a:avLst/>
          </a:prstGeom>
          <a:noFill/>
          <a:ln cap="flat" cmpd="sng" w="9525">
            <a:solidFill>
              <a:schemeClr val="dk2"/>
            </a:solidFill>
            <a:prstDash val="solid"/>
            <a:round/>
            <a:headEnd len="med" w="med" type="none"/>
            <a:tailEnd len="med" w="med" type="none"/>
          </a:ln>
        </p:spPr>
      </p:cxnSp>
      <p:sp>
        <p:nvSpPr>
          <p:cNvPr id="2317" name="Google Shape;2317;p265"/>
          <p:cNvSpPr/>
          <p:nvPr/>
        </p:nvSpPr>
        <p:spPr>
          <a:xfrm>
            <a:off x="6242350" y="3198325"/>
            <a:ext cx="2614500" cy="1233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OpenShift Dedicated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Get a powerful cluster, fully</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Managed by Red Hat engineers and support.</a:t>
            </a:r>
            <a:endParaRPr sz="1200">
              <a:solidFill>
                <a:srgbClr val="FFFFFF"/>
              </a:solidFill>
              <a:latin typeface="Overpass"/>
              <a:ea typeface="Overpass"/>
              <a:cs typeface="Overpass"/>
              <a:sym typeface="Overpas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26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Full-stack Automated Installation</a:t>
            </a:r>
            <a:endParaRPr/>
          </a:p>
        </p:txBody>
      </p:sp>
      <p:sp>
        <p:nvSpPr>
          <p:cNvPr id="2323" name="Google Shape;2323;p2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24" name="Google Shape;2324;p2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25" name="Google Shape;2325;p2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26" name="Google Shape;2326;p266"/>
          <p:cNvSpPr txBox="1"/>
          <p:nvPr/>
        </p:nvSpPr>
        <p:spPr>
          <a:xfrm>
            <a:off x="295425" y="3149825"/>
            <a:ext cx="24666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 </a:t>
            </a:r>
            <a:r>
              <a:rPr b="1" lang="en">
                <a:latin typeface="Overpass"/>
                <a:ea typeface="Overpass"/>
                <a:cs typeface="Overpass"/>
                <a:sym typeface="Overpass"/>
              </a:rPr>
              <a:t>deployed</a:t>
            </a:r>
            <a:endParaRPr b="1">
              <a:latin typeface="Overpass"/>
              <a:ea typeface="Overpass"/>
              <a:cs typeface="Overpass"/>
              <a:sym typeface="Overpass"/>
            </a:endParaRPr>
          </a:p>
        </p:txBody>
      </p:sp>
      <p:sp>
        <p:nvSpPr>
          <p:cNvPr id="2327" name="Google Shape;2327;p266"/>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2328" name="Google Shape;2328;p266"/>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2329" name="Google Shape;2329;p266"/>
          <p:cNvSpPr/>
          <p:nvPr/>
        </p:nvSpPr>
        <p:spPr>
          <a:xfrm>
            <a:off x="2817650" y="2076725"/>
            <a:ext cx="464100" cy="2533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66"/>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66"/>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66"/>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333" name="Google Shape;2333;p266"/>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cxnSp>
        <p:nvCxnSpPr>
          <p:cNvPr id="2334" name="Google Shape;2334;p266"/>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2335" name="Google Shape;2335;p266"/>
          <p:cNvSpPr/>
          <p:nvPr/>
        </p:nvSpPr>
        <p:spPr>
          <a:xfrm>
            <a:off x="3454425" y="40901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336" name="Google Shape;2336;p266"/>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37" name="Google Shape;2337;p266"/>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2338" name="Google Shape;2338;p266"/>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cxnSp>
        <p:nvCxnSpPr>
          <p:cNvPr id="2339" name="Google Shape;2339;p266"/>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2340" name="Google Shape;2340;p266"/>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41" name="Google Shape;2341;p266"/>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2342" name="Google Shape;2342;p266"/>
          <p:cNvSpPr/>
          <p:nvPr/>
        </p:nvSpPr>
        <p:spPr>
          <a:xfrm>
            <a:off x="6181875" y="40913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343" name="Google Shape;2343;p266"/>
          <p:cNvSpPr/>
          <p:nvPr/>
        </p:nvSpPr>
        <p:spPr>
          <a:xfrm>
            <a:off x="6181866" y="34135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44" name="Google Shape;2344;p266"/>
          <p:cNvSpPr/>
          <p:nvPr/>
        </p:nvSpPr>
        <p:spPr>
          <a:xfrm>
            <a:off x="6240891" y="34902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45" name="Google Shape;2345;p266"/>
          <p:cNvSpPr/>
          <p:nvPr/>
        </p:nvSpPr>
        <p:spPr>
          <a:xfrm>
            <a:off x="6312091" y="35573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9" name="Shape 2349"/>
        <p:cNvGrpSpPr/>
        <p:nvPr/>
      </p:nvGrpSpPr>
      <p:grpSpPr>
        <a:xfrm>
          <a:off x="0" y="0"/>
          <a:ext cx="0" cy="0"/>
          <a:chOff x="0" y="0"/>
          <a:chExt cx="0" cy="0"/>
        </a:xfrm>
      </p:grpSpPr>
      <p:sp>
        <p:nvSpPr>
          <p:cNvPr id="2350" name="Google Shape;2350;p26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Pre-existing Infrastructure Installation</a:t>
            </a:r>
            <a:endParaRPr/>
          </a:p>
        </p:txBody>
      </p:sp>
      <p:sp>
        <p:nvSpPr>
          <p:cNvPr id="2351" name="Google Shape;2351;p26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52" name="Google Shape;2352;p2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53" name="Google Shape;2353;p2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2354" name="Google Shape;2354;p267"/>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2355" name="Google Shape;2355;p267"/>
          <p:cNvSpPr txBox="1"/>
          <p:nvPr/>
        </p:nvSpPr>
        <p:spPr>
          <a:xfrm>
            <a:off x="378750" y="2475175"/>
            <a:ext cx="23763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a:t>
            </a:r>
            <a:r>
              <a:rPr b="1" lang="en">
                <a:latin typeface="Overpass"/>
                <a:ea typeface="Overpass"/>
                <a:cs typeface="Overpass"/>
                <a:sym typeface="Overpass"/>
              </a:rPr>
              <a:t> deployed</a:t>
            </a:r>
            <a:endParaRPr b="1">
              <a:latin typeface="Overpass"/>
              <a:ea typeface="Overpass"/>
              <a:cs typeface="Overpass"/>
              <a:sym typeface="Overpass"/>
            </a:endParaRPr>
          </a:p>
        </p:txBody>
      </p:sp>
      <p:sp>
        <p:nvSpPr>
          <p:cNvPr id="2356" name="Google Shape;2356;p267"/>
          <p:cNvSpPr/>
          <p:nvPr/>
        </p:nvSpPr>
        <p:spPr>
          <a:xfrm>
            <a:off x="3454425" y="4090150"/>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357" name="Google Shape;2357;p267"/>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58" name="Google Shape;2358;p267"/>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2359" name="Google Shape;2359;p267"/>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sp>
        <p:nvSpPr>
          <p:cNvPr id="2360" name="Google Shape;2360;p267"/>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2361" name="Google Shape;2361;p267"/>
          <p:cNvSpPr/>
          <p:nvPr/>
        </p:nvSpPr>
        <p:spPr>
          <a:xfrm>
            <a:off x="6186334" y="4098475"/>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362" name="Google Shape;2362;p267"/>
          <p:cNvSpPr/>
          <p:nvPr/>
        </p:nvSpPr>
        <p:spPr>
          <a:xfrm>
            <a:off x="7240475" y="3410109"/>
            <a:ext cx="1067400" cy="443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3" name="Google Shape;2363;p267"/>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2364" name="Google Shape;2364;p267"/>
          <p:cNvSpPr/>
          <p:nvPr/>
        </p:nvSpPr>
        <p:spPr>
          <a:xfrm>
            <a:off x="2817650" y="20628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67"/>
          <p:cNvSpPr txBox="1"/>
          <p:nvPr/>
        </p:nvSpPr>
        <p:spPr>
          <a:xfrm>
            <a:off x="616100" y="3790843"/>
            <a:ext cx="21390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Customer deployed</a:t>
            </a:r>
            <a:endParaRPr b="1">
              <a:latin typeface="Overpass"/>
              <a:ea typeface="Overpass"/>
              <a:cs typeface="Overpass"/>
              <a:sym typeface="Overpass"/>
            </a:endParaRPr>
          </a:p>
        </p:txBody>
      </p:sp>
      <p:sp>
        <p:nvSpPr>
          <p:cNvPr id="2366" name="Google Shape;2366;p267"/>
          <p:cNvSpPr/>
          <p:nvPr/>
        </p:nvSpPr>
        <p:spPr>
          <a:xfrm>
            <a:off x="2817650" y="33713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7" name="Google Shape;2367;p267"/>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2368" name="Google Shape;2368;p267"/>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67"/>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67"/>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371" name="Google Shape;2371;p267"/>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sp>
        <p:nvSpPr>
          <p:cNvPr id="2372" name="Google Shape;2372;p267"/>
          <p:cNvSpPr txBox="1"/>
          <p:nvPr/>
        </p:nvSpPr>
        <p:spPr>
          <a:xfrm>
            <a:off x="992700" y="3246225"/>
            <a:ext cx="1610100" cy="38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latin typeface="Overpass"/>
                <a:ea typeface="Overpass"/>
                <a:cs typeface="Overpass"/>
                <a:sym typeface="Overpass"/>
              </a:rPr>
              <a:t>Note: Control plane nodes must run RHEL CoreOS!</a:t>
            </a:r>
            <a:endParaRPr i="1" sz="1000">
              <a:latin typeface="Overpass"/>
              <a:ea typeface="Overpass"/>
              <a:cs typeface="Overpass"/>
              <a:sym typeface="Overpass"/>
            </a:endParaRPr>
          </a:p>
        </p:txBody>
      </p:sp>
      <p:cxnSp>
        <p:nvCxnSpPr>
          <p:cNvPr id="2373" name="Google Shape;2373;p267"/>
          <p:cNvCxnSpPr>
            <a:stCxn id="2372" idx="3"/>
            <a:endCxn id="2357" idx="1"/>
          </p:cNvCxnSpPr>
          <p:nvPr/>
        </p:nvCxnSpPr>
        <p:spPr>
          <a:xfrm>
            <a:off x="2602800" y="3440025"/>
            <a:ext cx="851700" cy="193800"/>
          </a:xfrm>
          <a:prstGeom prst="straightConnector1">
            <a:avLst/>
          </a:prstGeom>
          <a:noFill/>
          <a:ln cap="flat" cmpd="sng" w="38100">
            <a:solidFill>
              <a:srgbClr val="FFF2CC"/>
            </a:solidFill>
            <a:prstDash val="solid"/>
            <a:round/>
            <a:headEnd len="med" w="med" type="none"/>
            <a:tailEnd len="med" w="med" type="triangle"/>
          </a:ln>
        </p:spPr>
      </p:cxnSp>
      <p:sp>
        <p:nvSpPr>
          <p:cNvPr id="2374" name="Google Shape;2374;p267"/>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75" name="Google Shape;2375;p267"/>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2376" name="Google Shape;2376;p267"/>
          <p:cNvSpPr/>
          <p:nvPr/>
        </p:nvSpPr>
        <p:spPr>
          <a:xfrm>
            <a:off x="7308251" y="3485547"/>
            <a:ext cx="1067400" cy="443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7" name="Google Shape;2377;p267"/>
          <p:cNvSpPr/>
          <p:nvPr/>
        </p:nvSpPr>
        <p:spPr>
          <a:xfrm>
            <a:off x="7386835" y="3552684"/>
            <a:ext cx="10674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7</a:t>
            </a:r>
            <a:endParaRPr>
              <a:solidFill>
                <a:srgbClr val="FFFFFF"/>
              </a:solidFill>
              <a:latin typeface="Overpass"/>
              <a:ea typeface="Overpass"/>
              <a:cs typeface="Overpass"/>
              <a:sym typeface="Overpass"/>
            </a:endParaRPr>
          </a:p>
        </p:txBody>
      </p:sp>
      <p:sp>
        <p:nvSpPr>
          <p:cNvPr id="2378" name="Google Shape;2378;p267"/>
          <p:cNvSpPr/>
          <p:nvPr/>
        </p:nvSpPr>
        <p:spPr>
          <a:xfrm>
            <a:off x="6184871" y="3413672"/>
            <a:ext cx="10722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9" name="Google Shape;2379;p267"/>
          <p:cNvSpPr/>
          <p:nvPr/>
        </p:nvSpPr>
        <p:spPr>
          <a:xfrm>
            <a:off x="6242425" y="3490318"/>
            <a:ext cx="10722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80" name="Google Shape;2380;p267"/>
          <p:cNvSpPr/>
          <p:nvPr/>
        </p:nvSpPr>
        <p:spPr>
          <a:xfrm>
            <a:off x="6313074" y="3557440"/>
            <a:ext cx="1072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RHEL CoreOS</a:t>
            </a:r>
            <a:endParaRPr sz="1300">
              <a:solidFill>
                <a:srgbClr val="FFFFFF"/>
              </a:solidFill>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2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570" name="Google Shape;1570;p2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71" name="Google Shape;1571;p223"/>
          <p:cNvSpPr/>
          <p:nvPr/>
        </p:nvSpPr>
        <p:spPr>
          <a:xfrm>
            <a:off x="1078571" y="2734861"/>
            <a:ext cx="861600" cy="3675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EXISTING AUTOMATION TOOLSETS</a:t>
            </a:r>
            <a:endParaRPr b="1" sz="500">
              <a:solidFill>
                <a:srgbClr val="666666"/>
              </a:solidFill>
              <a:latin typeface="Proxima Nova"/>
              <a:ea typeface="Proxima Nova"/>
              <a:cs typeface="Proxima Nova"/>
              <a:sym typeface="Proxima Nova"/>
            </a:endParaRPr>
          </a:p>
        </p:txBody>
      </p:sp>
      <p:cxnSp>
        <p:nvCxnSpPr>
          <p:cNvPr id="1572" name="Google Shape;1572;p223"/>
          <p:cNvCxnSpPr/>
          <p:nvPr/>
        </p:nvCxnSpPr>
        <p:spPr>
          <a:xfrm>
            <a:off x="1938863" y="2918608"/>
            <a:ext cx="231600" cy="0"/>
          </a:xfrm>
          <a:prstGeom prst="straightConnector1">
            <a:avLst/>
          </a:prstGeom>
          <a:noFill/>
          <a:ln cap="flat" cmpd="sng" w="9525">
            <a:solidFill>
              <a:srgbClr val="666666"/>
            </a:solidFill>
            <a:prstDash val="solid"/>
            <a:round/>
            <a:headEnd len="med" w="med" type="none"/>
            <a:tailEnd len="med" w="med" type="stealth"/>
          </a:ln>
        </p:spPr>
      </p:cxnSp>
      <p:sp>
        <p:nvSpPr>
          <p:cNvPr id="1573" name="Google Shape;1573;p223"/>
          <p:cNvSpPr/>
          <p:nvPr/>
        </p:nvSpPr>
        <p:spPr>
          <a:xfrm>
            <a:off x="1078573" y="1516031"/>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SCM</a:t>
            </a:r>
            <a:endParaRPr b="1" sz="5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(GIT)</a:t>
            </a:r>
            <a:endParaRPr b="1" sz="500">
              <a:solidFill>
                <a:srgbClr val="666666"/>
              </a:solidFill>
              <a:latin typeface="Proxima Nova"/>
              <a:ea typeface="Proxima Nova"/>
              <a:cs typeface="Proxima Nova"/>
              <a:sym typeface="Proxima Nova"/>
            </a:endParaRPr>
          </a:p>
        </p:txBody>
      </p:sp>
      <p:sp>
        <p:nvSpPr>
          <p:cNvPr id="1574" name="Google Shape;1574;p223"/>
          <p:cNvSpPr/>
          <p:nvPr/>
        </p:nvSpPr>
        <p:spPr>
          <a:xfrm>
            <a:off x="1078573" y="2051426"/>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CI/CD</a:t>
            </a:r>
            <a:endParaRPr b="1" sz="500">
              <a:solidFill>
                <a:srgbClr val="666666"/>
              </a:solidFill>
              <a:latin typeface="Proxima Nova"/>
              <a:ea typeface="Proxima Nova"/>
              <a:cs typeface="Proxima Nova"/>
              <a:sym typeface="Proxima Nova"/>
            </a:endParaRPr>
          </a:p>
        </p:txBody>
      </p:sp>
      <p:cxnSp>
        <p:nvCxnSpPr>
          <p:cNvPr id="1575" name="Google Shape;1575;p223"/>
          <p:cNvCxnSpPr>
            <a:stCxn id="1573" idx="2"/>
            <a:endCxn id="1574" idx="0"/>
          </p:cNvCxnSpPr>
          <p:nvPr/>
        </p:nvCxnSpPr>
        <p:spPr>
          <a:xfrm>
            <a:off x="1509373" y="1839731"/>
            <a:ext cx="0" cy="211800"/>
          </a:xfrm>
          <a:prstGeom prst="straightConnector1">
            <a:avLst/>
          </a:prstGeom>
          <a:noFill/>
          <a:ln cap="flat" cmpd="sng" w="9525">
            <a:solidFill>
              <a:srgbClr val="666666"/>
            </a:solidFill>
            <a:prstDash val="solid"/>
            <a:round/>
            <a:headEnd len="med" w="med" type="none"/>
            <a:tailEnd len="med" w="med" type="triangle"/>
          </a:ln>
        </p:spPr>
      </p:cxnSp>
      <p:cxnSp>
        <p:nvCxnSpPr>
          <p:cNvPr id="1576" name="Google Shape;1576;p223"/>
          <p:cNvCxnSpPr/>
          <p:nvPr/>
        </p:nvCxnSpPr>
        <p:spPr>
          <a:xfrm>
            <a:off x="1938865" y="1677847"/>
            <a:ext cx="231600" cy="600"/>
          </a:xfrm>
          <a:prstGeom prst="bentConnector3">
            <a:avLst>
              <a:gd fmla="val 50000" name="adj1"/>
            </a:avLst>
          </a:prstGeom>
          <a:noFill/>
          <a:ln cap="flat" cmpd="sng" w="9525">
            <a:solidFill>
              <a:srgbClr val="666666"/>
            </a:solidFill>
            <a:prstDash val="solid"/>
            <a:round/>
            <a:headEnd len="med" w="med" type="none"/>
            <a:tailEnd len="med" w="med" type="stealth"/>
          </a:ln>
        </p:spPr>
      </p:cxnSp>
      <p:cxnSp>
        <p:nvCxnSpPr>
          <p:cNvPr id="1577" name="Google Shape;1577;p223"/>
          <p:cNvCxnSpPr/>
          <p:nvPr/>
        </p:nvCxnSpPr>
        <p:spPr>
          <a:xfrm>
            <a:off x="1938865" y="2213242"/>
            <a:ext cx="231600" cy="600"/>
          </a:xfrm>
          <a:prstGeom prst="straightConnector1">
            <a:avLst/>
          </a:prstGeom>
          <a:noFill/>
          <a:ln cap="flat" cmpd="sng" w="9525">
            <a:solidFill>
              <a:srgbClr val="666666"/>
            </a:solidFill>
            <a:prstDash val="solid"/>
            <a:round/>
            <a:headEnd len="med" w="med" type="none"/>
            <a:tailEnd len="med" w="med" type="stealth"/>
          </a:ln>
        </p:spPr>
      </p:cxnSp>
      <p:sp>
        <p:nvSpPr>
          <p:cNvPr id="1578" name="Google Shape;1578;p223"/>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9" name="Google Shape;1579;p223"/>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80" name="Google Shape;1580;p223"/>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581" name="Google Shape;1581;p223"/>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82" name="Google Shape;1582;p223"/>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83" name="Google Shape;1583;p223"/>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584" name="Google Shape;1584;p223"/>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5" name="Google Shape;1585;p223"/>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Red Hat</a:t>
            </a:r>
            <a:r>
              <a:rPr b="1" baseline="30000" lang="en" sz="800">
                <a:solidFill>
                  <a:srgbClr val="FFFFFF"/>
                </a:solidFill>
                <a:latin typeface="Overpass"/>
                <a:ea typeface="Overpass"/>
                <a:cs typeface="Overpass"/>
                <a:sym typeface="Overpass"/>
              </a:rPr>
              <a:t>®</a:t>
            </a:r>
            <a:r>
              <a:rPr b="1" lang="en" sz="800">
                <a:solidFill>
                  <a:srgbClr val="FFFFFF"/>
                </a:solidFill>
                <a:latin typeface="Overpass"/>
                <a:ea typeface="Overpass"/>
                <a:cs typeface="Overpass"/>
                <a:sym typeface="Overpass"/>
              </a:rPr>
              <a:t> OpenShift</a:t>
            </a:r>
            <a:r>
              <a:rPr b="1" baseline="30000"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86" name="Google Shape;1586;p223"/>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587" name="Google Shape;1587;p223"/>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88" name="Google Shape;1588;p223"/>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589" name="Google Shape;1589;p223"/>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90" name="Google Shape;1590;p223"/>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591" name="Google Shape;1591;p223"/>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592" name="Google Shape;1592;p223"/>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593" name="Google Shape;1593;p223"/>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94" name="Google Shape;1594;p223"/>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595" name="Google Shape;1595;p223"/>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6" name="Google Shape;1596;p223"/>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97" name="Google Shape;1597;p223"/>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598" name="Google Shape;1598;p223"/>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99" name="Google Shape;1599;p223"/>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600" name="Google Shape;1600;p223"/>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1" name="Google Shape;1601;p223"/>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602" name="Google Shape;1602;p223"/>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3" name="Google Shape;1603;p223"/>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604" name="Google Shape;1604;p223"/>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5" name="Google Shape;1605;p223"/>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606" name="Google Shape;1606;p223"/>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7" name="Google Shape;1607;p223"/>
          <p:cNvSpPr txBox="1"/>
          <p:nvPr/>
        </p:nvSpPr>
        <p:spPr>
          <a:xfrm>
            <a:off x="4840833" y="191991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1608" name="Google Shape;1608;p223"/>
          <p:cNvSpPr/>
          <p:nvPr/>
        </p:nvSpPr>
        <p:spPr>
          <a:xfrm>
            <a:off x="4598931" y="1919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9" name="Google Shape;1609;p223"/>
          <p:cNvSpPr/>
          <p:nvPr/>
        </p:nvSpPr>
        <p:spPr>
          <a:xfrm>
            <a:off x="305375" y="1717017"/>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223"/>
          <p:cNvPicPr preferRelativeResize="0"/>
          <p:nvPr/>
        </p:nvPicPr>
        <p:blipFill>
          <a:blip r:embed="rId6">
            <a:alphaModFix/>
          </a:blip>
          <a:stretch>
            <a:fillRect/>
          </a:stretch>
        </p:blipFill>
        <p:spPr>
          <a:xfrm>
            <a:off x="448060" y="1812736"/>
            <a:ext cx="171830" cy="265762"/>
          </a:xfrm>
          <a:prstGeom prst="rect">
            <a:avLst/>
          </a:prstGeom>
          <a:noFill/>
          <a:ln>
            <a:noFill/>
          </a:ln>
        </p:spPr>
      </p:pic>
      <p:sp>
        <p:nvSpPr>
          <p:cNvPr id="1611" name="Google Shape;1611;p223"/>
          <p:cNvSpPr txBox="1"/>
          <p:nvPr/>
        </p:nvSpPr>
        <p:spPr>
          <a:xfrm>
            <a:off x="211025" y="20898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Overpass Light"/>
                <a:ea typeface="Overpass Light"/>
                <a:cs typeface="Overpass Light"/>
                <a:sym typeface="Overpass Light"/>
              </a:rPr>
              <a:t>Developers</a:t>
            </a:r>
            <a:endParaRPr sz="600">
              <a:latin typeface="Overpass Light"/>
              <a:ea typeface="Overpass Light"/>
              <a:cs typeface="Overpass Light"/>
              <a:sym typeface="Overpass Light"/>
            </a:endParaRPr>
          </a:p>
        </p:txBody>
      </p:sp>
      <p:sp>
        <p:nvSpPr>
          <p:cNvPr id="1612" name="Google Shape;1612;p223"/>
          <p:cNvSpPr/>
          <p:nvPr/>
        </p:nvSpPr>
        <p:spPr>
          <a:xfrm>
            <a:off x="305375" y="2690008"/>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3" name="Google Shape;1613;p223"/>
          <p:cNvPicPr preferRelativeResize="0"/>
          <p:nvPr/>
        </p:nvPicPr>
        <p:blipFill>
          <a:blip r:embed="rId7">
            <a:alphaModFix/>
          </a:blip>
          <a:stretch>
            <a:fillRect/>
          </a:stretch>
        </p:blipFill>
        <p:spPr>
          <a:xfrm>
            <a:off x="448060" y="2785727"/>
            <a:ext cx="171830" cy="265762"/>
          </a:xfrm>
          <a:prstGeom prst="rect">
            <a:avLst/>
          </a:prstGeom>
          <a:noFill/>
          <a:ln>
            <a:noFill/>
          </a:ln>
        </p:spPr>
      </p:pic>
      <p:sp>
        <p:nvSpPr>
          <p:cNvPr id="1614" name="Google Shape;1614;p223"/>
          <p:cNvSpPr txBox="1"/>
          <p:nvPr/>
        </p:nvSpPr>
        <p:spPr>
          <a:xfrm>
            <a:off x="211025" y="30804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Overpass Light"/>
                <a:ea typeface="Overpass Light"/>
                <a:cs typeface="Overpass Light"/>
                <a:sym typeface="Overpass Light"/>
              </a:rPr>
              <a:t>Admins</a:t>
            </a:r>
            <a:endParaRPr sz="600">
              <a:latin typeface="Overpass Light"/>
              <a:ea typeface="Overpass Light"/>
              <a:cs typeface="Overpass Light"/>
              <a:sym typeface="Overpass Light"/>
            </a:endParaRPr>
          </a:p>
        </p:txBody>
      </p:sp>
      <p:cxnSp>
        <p:nvCxnSpPr>
          <p:cNvPr id="1615" name="Google Shape;1615;p223"/>
          <p:cNvCxnSpPr>
            <a:stCxn id="1609" idx="6"/>
            <a:endCxn id="1573" idx="1"/>
          </p:cNvCxnSpPr>
          <p:nvPr/>
        </p:nvCxnSpPr>
        <p:spPr>
          <a:xfrm flipH="1" rot="10800000">
            <a:off x="762575" y="16780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1616" name="Google Shape;1616;p223"/>
          <p:cNvCxnSpPr>
            <a:stCxn id="1609" idx="6"/>
            <a:endCxn id="1574" idx="1"/>
          </p:cNvCxnSpPr>
          <p:nvPr/>
        </p:nvCxnSpPr>
        <p:spPr>
          <a:xfrm>
            <a:off x="762575" y="19456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1617" name="Google Shape;1617;p223"/>
          <p:cNvCxnSpPr>
            <a:stCxn id="1612" idx="6"/>
            <a:endCxn id="1571" idx="1"/>
          </p:cNvCxnSpPr>
          <p:nvPr/>
        </p:nvCxnSpPr>
        <p:spPr>
          <a:xfrm>
            <a:off x="762575" y="2918608"/>
            <a:ext cx="315900" cy="600"/>
          </a:xfrm>
          <a:prstGeom prst="bentConnector3">
            <a:avLst>
              <a:gd fmla="val 50015" name="adj1"/>
            </a:avLst>
          </a:prstGeom>
          <a:noFill/>
          <a:ln cap="flat" cmpd="sng" w="9525">
            <a:solidFill>
              <a:schemeClr val="dk2"/>
            </a:solidFill>
            <a:prstDash val="solid"/>
            <a:round/>
            <a:headEnd len="med" w="med" type="none"/>
            <a:tailEnd len="med" w="med" type="none"/>
          </a:ln>
        </p:spPr>
      </p:cxnSp>
      <p:sp>
        <p:nvSpPr>
          <p:cNvPr id="1618" name="Google Shape;1618;p223"/>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19" name="Google Shape;1619;p223"/>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620" name="Google Shape;1620;p223"/>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621" name="Google Shape;1621;p223"/>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2" name="Google Shape;1622;p223"/>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623" name="Google Shape;1623;p223"/>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4" name="Google Shape;1624;p223"/>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625" name="Google Shape;1625;p223"/>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6" name="Google Shape;1626;p223"/>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627" name="Google Shape;1627;p223"/>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8" name="Google Shape;1628;p223"/>
          <p:cNvSpPr txBox="1"/>
          <p:nvPr/>
        </p:nvSpPr>
        <p:spPr>
          <a:xfrm>
            <a:off x="7096508" y="1919909"/>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1629" name="Google Shape;1629;p223"/>
          <p:cNvSpPr/>
          <p:nvPr/>
        </p:nvSpPr>
        <p:spPr>
          <a:xfrm>
            <a:off x="6854606" y="1919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30" name="Google Shape;1630;p223"/>
          <p:cNvPicPr preferRelativeResize="0"/>
          <p:nvPr/>
        </p:nvPicPr>
        <p:blipFill>
          <a:blip r:embed="rId8">
            <a:alphaModFix/>
          </a:blip>
          <a:stretch>
            <a:fillRect/>
          </a:stretch>
        </p:blipFill>
        <p:spPr>
          <a:xfrm>
            <a:off x="4648550" y="1090682"/>
            <a:ext cx="142647" cy="137160"/>
          </a:xfrm>
          <a:prstGeom prst="rect">
            <a:avLst/>
          </a:prstGeom>
          <a:noFill/>
          <a:ln>
            <a:noFill/>
          </a:ln>
        </p:spPr>
      </p:pic>
      <p:pic>
        <p:nvPicPr>
          <p:cNvPr id="1631" name="Google Shape;1631;p223"/>
          <p:cNvPicPr preferRelativeResize="0"/>
          <p:nvPr/>
        </p:nvPicPr>
        <p:blipFill>
          <a:blip r:embed="rId8">
            <a:alphaModFix/>
          </a:blip>
          <a:stretch>
            <a:fillRect/>
          </a:stretch>
        </p:blipFill>
        <p:spPr>
          <a:xfrm>
            <a:off x="4646250" y="1584719"/>
            <a:ext cx="142647" cy="137160"/>
          </a:xfrm>
          <a:prstGeom prst="rect">
            <a:avLst/>
          </a:prstGeom>
          <a:noFill/>
          <a:ln>
            <a:noFill/>
          </a:ln>
        </p:spPr>
      </p:pic>
      <p:pic>
        <p:nvPicPr>
          <p:cNvPr id="1632" name="Google Shape;1632;p223"/>
          <p:cNvPicPr preferRelativeResize="0"/>
          <p:nvPr/>
        </p:nvPicPr>
        <p:blipFill>
          <a:blip r:embed="rId8">
            <a:alphaModFix/>
          </a:blip>
          <a:stretch>
            <a:fillRect/>
          </a:stretch>
        </p:blipFill>
        <p:spPr>
          <a:xfrm>
            <a:off x="4646250" y="2079707"/>
            <a:ext cx="142647" cy="137160"/>
          </a:xfrm>
          <a:prstGeom prst="rect">
            <a:avLst/>
          </a:prstGeom>
          <a:noFill/>
          <a:ln>
            <a:noFill/>
          </a:ln>
        </p:spPr>
      </p:pic>
      <p:pic>
        <p:nvPicPr>
          <p:cNvPr id="1633" name="Google Shape;1633;p223"/>
          <p:cNvPicPr preferRelativeResize="0"/>
          <p:nvPr/>
        </p:nvPicPr>
        <p:blipFill>
          <a:blip r:embed="rId8">
            <a:alphaModFix/>
          </a:blip>
          <a:stretch>
            <a:fillRect/>
          </a:stretch>
        </p:blipFill>
        <p:spPr>
          <a:xfrm>
            <a:off x="4648150" y="2575469"/>
            <a:ext cx="142647" cy="137160"/>
          </a:xfrm>
          <a:prstGeom prst="rect">
            <a:avLst/>
          </a:prstGeom>
          <a:noFill/>
          <a:ln>
            <a:noFill/>
          </a:ln>
        </p:spPr>
      </p:pic>
      <p:pic>
        <p:nvPicPr>
          <p:cNvPr id="1634" name="Google Shape;1634;p223"/>
          <p:cNvPicPr preferRelativeResize="0"/>
          <p:nvPr/>
        </p:nvPicPr>
        <p:blipFill>
          <a:blip r:embed="rId8">
            <a:alphaModFix/>
          </a:blip>
          <a:stretch>
            <a:fillRect/>
          </a:stretch>
        </p:blipFill>
        <p:spPr>
          <a:xfrm>
            <a:off x="4648150" y="3037357"/>
            <a:ext cx="142647" cy="137160"/>
          </a:xfrm>
          <a:prstGeom prst="rect">
            <a:avLst/>
          </a:prstGeom>
          <a:noFill/>
          <a:ln>
            <a:noFill/>
          </a:ln>
        </p:spPr>
      </p:pic>
      <p:pic>
        <p:nvPicPr>
          <p:cNvPr id="1635" name="Google Shape;1635;p223"/>
          <p:cNvPicPr preferRelativeResize="0"/>
          <p:nvPr/>
        </p:nvPicPr>
        <p:blipFill>
          <a:blip r:embed="rId8">
            <a:alphaModFix/>
          </a:blip>
          <a:stretch>
            <a:fillRect/>
          </a:stretch>
        </p:blipFill>
        <p:spPr>
          <a:xfrm>
            <a:off x="6904175" y="1088869"/>
            <a:ext cx="142647" cy="137160"/>
          </a:xfrm>
          <a:prstGeom prst="rect">
            <a:avLst/>
          </a:prstGeom>
          <a:noFill/>
          <a:ln>
            <a:noFill/>
          </a:ln>
        </p:spPr>
      </p:pic>
      <p:pic>
        <p:nvPicPr>
          <p:cNvPr id="1636" name="Google Shape;1636;p223"/>
          <p:cNvPicPr preferRelativeResize="0"/>
          <p:nvPr/>
        </p:nvPicPr>
        <p:blipFill>
          <a:blip r:embed="rId8">
            <a:alphaModFix/>
          </a:blip>
          <a:stretch>
            <a:fillRect/>
          </a:stretch>
        </p:blipFill>
        <p:spPr>
          <a:xfrm>
            <a:off x="6904175" y="1584694"/>
            <a:ext cx="142647" cy="137160"/>
          </a:xfrm>
          <a:prstGeom prst="rect">
            <a:avLst/>
          </a:prstGeom>
          <a:noFill/>
          <a:ln>
            <a:noFill/>
          </a:ln>
        </p:spPr>
      </p:pic>
      <p:pic>
        <p:nvPicPr>
          <p:cNvPr id="1637" name="Google Shape;1637;p223"/>
          <p:cNvPicPr preferRelativeResize="0"/>
          <p:nvPr/>
        </p:nvPicPr>
        <p:blipFill>
          <a:blip r:embed="rId8">
            <a:alphaModFix/>
          </a:blip>
          <a:stretch>
            <a:fillRect/>
          </a:stretch>
        </p:blipFill>
        <p:spPr>
          <a:xfrm>
            <a:off x="6904175" y="2079694"/>
            <a:ext cx="142647" cy="137160"/>
          </a:xfrm>
          <a:prstGeom prst="rect">
            <a:avLst/>
          </a:prstGeom>
          <a:noFill/>
          <a:ln>
            <a:noFill/>
          </a:ln>
        </p:spPr>
      </p:pic>
      <p:pic>
        <p:nvPicPr>
          <p:cNvPr id="1638" name="Google Shape;1638;p223"/>
          <p:cNvPicPr preferRelativeResize="0"/>
          <p:nvPr/>
        </p:nvPicPr>
        <p:blipFill>
          <a:blip r:embed="rId8">
            <a:alphaModFix/>
          </a:blip>
          <a:stretch>
            <a:fillRect/>
          </a:stretch>
        </p:blipFill>
        <p:spPr>
          <a:xfrm>
            <a:off x="6904175" y="2575444"/>
            <a:ext cx="142647" cy="137160"/>
          </a:xfrm>
          <a:prstGeom prst="rect">
            <a:avLst/>
          </a:prstGeom>
          <a:noFill/>
          <a:ln>
            <a:noFill/>
          </a:ln>
        </p:spPr>
      </p:pic>
      <p:pic>
        <p:nvPicPr>
          <p:cNvPr id="1639" name="Google Shape;1639;p223"/>
          <p:cNvPicPr preferRelativeResize="0"/>
          <p:nvPr/>
        </p:nvPicPr>
        <p:blipFill>
          <a:blip r:embed="rId8">
            <a:alphaModFix/>
          </a:blip>
          <a:stretch>
            <a:fillRect/>
          </a:stretch>
        </p:blipFill>
        <p:spPr>
          <a:xfrm>
            <a:off x="6904175" y="3037344"/>
            <a:ext cx="142647" cy="137160"/>
          </a:xfrm>
          <a:prstGeom prst="rect">
            <a:avLst/>
          </a:prstGeom>
          <a:noFill/>
          <a:ln>
            <a:noFill/>
          </a:ln>
        </p:spPr>
      </p:pic>
      <p:pic>
        <p:nvPicPr>
          <p:cNvPr id="1640" name="Google Shape;1640;p223"/>
          <p:cNvPicPr preferRelativeResize="0"/>
          <p:nvPr/>
        </p:nvPicPr>
        <p:blipFill>
          <a:blip r:embed="rId9">
            <a:alphaModFix/>
          </a:blip>
          <a:stretch>
            <a:fillRect/>
          </a:stretch>
        </p:blipFill>
        <p:spPr>
          <a:xfrm>
            <a:off x="2674532" y="1611382"/>
            <a:ext cx="259080"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4" name="Shape 2384"/>
        <p:cNvGrpSpPr/>
        <p:nvPr/>
      </p:nvGrpSpPr>
      <p:grpSpPr>
        <a:xfrm>
          <a:off x="0" y="0"/>
          <a:ext cx="0" cy="0"/>
          <a:chOff x="0" y="0"/>
          <a:chExt cx="0" cy="0"/>
        </a:xfrm>
      </p:grpSpPr>
      <p:sp>
        <p:nvSpPr>
          <p:cNvPr id="2385" name="Google Shape;2385;p26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Comparison of Paradigms</a:t>
            </a:r>
            <a:endParaRPr/>
          </a:p>
        </p:txBody>
      </p:sp>
      <p:sp>
        <p:nvSpPr>
          <p:cNvPr id="2386" name="Google Shape;2386;p26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87" name="Google Shape;2387;p2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88" name="Google Shape;2388;p2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389" name="Google Shape;2389;p268"/>
          <p:cNvGraphicFramePr/>
          <p:nvPr/>
        </p:nvGraphicFramePr>
        <p:xfrm>
          <a:off x="1279013" y="1040933"/>
          <a:ext cx="3000000" cy="3000000"/>
        </p:xfrm>
        <a:graphic>
          <a:graphicData uri="http://schemas.openxmlformats.org/drawingml/2006/table">
            <a:tbl>
              <a:tblPr>
                <a:noFill/>
                <a:tableStyleId>{6D693D12-456D-4557-81A3-D05B46E592F8}</a:tableStyleId>
              </a:tblPr>
              <a:tblGrid>
                <a:gridCol w="2195325"/>
                <a:gridCol w="2195325"/>
                <a:gridCol w="2195325"/>
              </a:tblGrid>
              <a:tr h="388225">
                <a:tc>
                  <a:txBody>
                    <a:bodyPr/>
                    <a:lstStyle/>
                    <a:p>
                      <a:pPr indent="0" lvl="0" marL="0" rtl="0" algn="l">
                        <a:spcBef>
                          <a:spcPts val="0"/>
                        </a:spcBef>
                        <a:spcAft>
                          <a:spcPts val="0"/>
                        </a:spcAft>
                        <a:buNone/>
                      </a:pPr>
                      <a:r>
                        <a:t/>
                      </a:r>
                      <a:endParaRPr sz="11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Full Stack</a:t>
                      </a:r>
                      <a:r>
                        <a:rPr b="1" lang="en" sz="1200">
                          <a:latin typeface="Overpass"/>
                          <a:ea typeface="Overpass"/>
                          <a:cs typeface="Overpass"/>
                          <a:sym typeface="Overpass"/>
                        </a:rPr>
                        <a:t> Automation</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Pre-existing Infrastructure</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Build Network</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Setup Load Balancers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Configure DNS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Hardware/VM Provisioning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Installation</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Generate Ignition Configs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r>
              <a:tr h="4913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Support</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 RHEL CoreOS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 RHEL CoreOS + RHEL 7</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4784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Node Provisioning / Autoscaling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Yes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Only for providers with OpenShift Machine API </a:t>
                      </a:r>
                      <a:r>
                        <a:rPr b="1" lang="en" sz="1000">
                          <a:latin typeface="Overpass"/>
                          <a:ea typeface="Overpass"/>
                          <a:cs typeface="Overpass"/>
                          <a:sym typeface="Overpass"/>
                        </a:rPr>
                        <a:t>support</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3" name="Shape 2393"/>
        <p:cNvGrpSpPr/>
        <p:nvPr/>
      </p:nvGrpSpPr>
      <p:grpSpPr>
        <a:xfrm>
          <a:off x="0" y="0"/>
          <a:ext cx="0" cy="0"/>
          <a:chOff x="0" y="0"/>
          <a:chExt cx="0" cy="0"/>
        </a:xfrm>
      </p:grpSpPr>
      <p:sp>
        <p:nvSpPr>
          <p:cNvPr id="2394" name="Google Shape;2394;p2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95" name="Google Shape;2395;p26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Lifecycle</a:t>
            </a:r>
            <a:endParaRPr/>
          </a:p>
        </p:txBody>
      </p:sp>
      <p:sp>
        <p:nvSpPr>
          <p:cNvPr id="2396" name="Google Shape;2396;p269"/>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Supported paths for upgrades and migrations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27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Support Timelines</a:t>
            </a:r>
            <a:endParaRPr/>
          </a:p>
        </p:txBody>
      </p:sp>
      <p:sp>
        <p:nvSpPr>
          <p:cNvPr id="2402" name="Google Shape;2402;p27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03" name="Google Shape;2403;p2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404" name="Google Shape;2404;p2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05" name="Google Shape;2405;p270"/>
          <p:cNvSpPr/>
          <p:nvPr/>
        </p:nvSpPr>
        <p:spPr>
          <a:xfrm>
            <a:off x="3832650" y="1239213"/>
            <a:ext cx="1323600" cy="1700100"/>
          </a:xfrm>
          <a:prstGeom prst="rect">
            <a:avLst/>
          </a:prstGeom>
          <a:solidFill>
            <a:srgbClr val="D9D9D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100">
              <a:latin typeface="Overpass"/>
              <a:ea typeface="Overpass"/>
              <a:cs typeface="Overpass"/>
              <a:sym typeface="Overpass"/>
            </a:endParaRPr>
          </a:p>
        </p:txBody>
      </p:sp>
      <p:sp>
        <p:nvSpPr>
          <p:cNvPr id="2406" name="Google Shape;2406;p270"/>
          <p:cNvSpPr/>
          <p:nvPr/>
        </p:nvSpPr>
        <p:spPr>
          <a:xfrm>
            <a:off x="126057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0"/>
          <p:cNvSpPr/>
          <p:nvPr/>
        </p:nvSpPr>
        <p:spPr>
          <a:xfrm>
            <a:off x="1692571"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0"/>
          <p:cNvSpPr/>
          <p:nvPr/>
        </p:nvSpPr>
        <p:spPr>
          <a:xfrm>
            <a:off x="2123209"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0"/>
          <p:cNvSpPr/>
          <p:nvPr/>
        </p:nvSpPr>
        <p:spPr>
          <a:xfrm>
            <a:off x="255520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0"/>
          <p:cNvSpPr/>
          <p:nvPr/>
        </p:nvSpPr>
        <p:spPr>
          <a:xfrm>
            <a:off x="255519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0"/>
          <p:cNvSpPr/>
          <p:nvPr/>
        </p:nvSpPr>
        <p:spPr>
          <a:xfrm>
            <a:off x="2987192"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0"/>
          <p:cNvSpPr/>
          <p:nvPr/>
        </p:nvSpPr>
        <p:spPr>
          <a:xfrm>
            <a:off x="3417830"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0"/>
          <p:cNvSpPr/>
          <p:nvPr/>
        </p:nvSpPr>
        <p:spPr>
          <a:xfrm>
            <a:off x="384982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0"/>
          <p:cNvSpPr/>
          <p:nvPr/>
        </p:nvSpPr>
        <p:spPr>
          <a:xfrm>
            <a:off x="298582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0"/>
          <p:cNvSpPr/>
          <p:nvPr/>
        </p:nvSpPr>
        <p:spPr>
          <a:xfrm>
            <a:off x="3417817"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0"/>
          <p:cNvSpPr/>
          <p:nvPr/>
        </p:nvSpPr>
        <p:spPr>
          <a:xfrm>
            <a:off x="3848455"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0"/>
          <p:cNvSpPr/>
          <p:nvPr/>
        </p:nvSpPr>
        <p:spPr>
          <a:xfrm>
            <a:off x="428045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0"/>
          <p:cNvSpPr/>
          <p:nvPr/>
        </p:nvSpPr>
        <p:spPr>
          <a:xfrm>
            <a:off x="4711076"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0"/>
          <p:cNvSpPr/>
          <p:nvPr/>
        </p:nvSpPr>
        <p:spPr>
          <a:xfrm>
            <a:off x="5143076"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0"/>
          <p:cNvSpPr/>
          <p:nvPr/>
        </p:nvSpPr>
        <p:spPr>
          <a:xfrm>
            <a:off x="5573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0"/>
          <p:cNvSpPr/>
          <p:nvPr/>
        </p:nvSpPr>
        <p:spPr>
          <a:xfrm>
            <a:off x="6005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0"/>
          <p:cNvSpPr/>
          <p:nvPr/>
        </p:nvSpPr>
        <p:spPr>
          <a:xfrm>
            <a:off x="6436325"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0"/>
          <p:cNvSpPr/>
          <p:nvPr/>
        </p:nvSpPr>
        <p:spPr>
          <a:xfrm>
            <a:off x="428044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0"/>
          <p:cNvSpPr/>
          <p:nvPr/>
        </p:nvSpPr>
        <p:spPr>
          <a:xfrm>
            <a:off x="4712442"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0"/>
          <p:cNvSpPr/>
          <p:nvPr/>
        </p:nvSpPr>
        <p:spPr>
          <a:xfrm>
            <a:off x="5143080"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0"/>
          <p:cNvSpPr/>
          <p:nvPr/>
        </p:nvSpPr>
        <p:spPr>
          <a:xfrm>
            <a:off x="557507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0"/>
          <p:cNvSpPr/>
          <p:nvPr/>
        </p:nvSpPr>
        <p:spPr>
          <a:xfrm>
            <a:off x="6005701"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0"/>
          <p:cNvSpPr/>
          <p:nvPr/>
        </p:nvSpPr>
        <p:spPr>
          <a:xfrm>
            <a:off x="643770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0"/>
          <p:cNvSpPr/>
          <p:nvPr/>
        </p:nvSpPr>
        <p:spPr>
          <a:xfrm>
            <a:off x="6868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0"/>
          <p:cNvSpPr/>
          <p:nvPr/>
        </p:nvSpPr>
        <p:spPr>
          <a:xfrm>
            <a:off x="7300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0"/>
          <p:cNvSpPr/>
          <p:nvPr/>
        </p:nvSpPr>
        <p:spPr>
          <a:xfrm>
            <a:off x="773095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0"/>
          <p:cNvSpPr/>
          <p:nvPr/>
        </p:nvSpPr>
        <p:spPr>
          <a:xfrm>
            <a:off x="384982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0"/>
          <p:cNvSpPr/>
          <p:nvPr/>
        </p:nvSpPr>
        <p:spPr>
          <a:xfrm>
            <a:off x="4281817"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0"/>
          <p:cNvSpPr/>
          <p:nvPr/>
        </p:nvSpPr>
        <p:spPr>
          <a:xfrm>
            <a:off x="4712455"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0"/>
          <p:cNvSpPr/>
          <p:nvPr/>
        </p:nvSpPr>
        <p:spPr>
          <a:xfrm>
            <a:off x="514445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0"/>
          <p:cNvSpPr/>
          <p:nvPr/>
        </p:nvSpPr>
        <p:spPr>
          <a:xfrm>
            <a:off x="5575071"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0"/>
          <p:cNvSpPr/>
          <p:nvPr/>
        </p:nvSpPr>
        <p:spPr>
          <a:xfrm>
            <a:off x="6007066"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0"/>
          <p:cNvSpPr/>
          <p:nvPr/>
        </p:nvSpPr>
        <p:spPr>
          <a:xfrm>
            <a:off x="643770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0"/>
          <p:cNvSpPr/>
          <p:nvPr/>
        </p:nvSpPr>
        <p:spPr>
          <a:xfrm>
            <a:off x="6869700"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0"/>
          <p:cNvSpPr/>
          <p:nvPr/>
        </p:nvSpPr>
        <p:spPr>
          <a:xfrm>
            <a:off x="730032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0"/>
          <p:cNvSpPr/>
          <p:nvPr/>
        </p:nvSpPr>
        <p:spPr>
          <a:xfrm>
            <a:off x="7732325" y="210822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0"/>
          <p:cNvSpPr/>
          <p:nvPr/>
        </p:nvSpPr>
        <p:spPr>
          <a:xfrm>
            <a:off x="6868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0"/>
          <p:cNvSpPr/>
          <p:nvPr/>
        </p:nvSpPr>
        <p:spPr>
          <a:xfrm>
            <a:off x="7300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0"/>
          <p:cNvSpPr/>
          <p:nvPr/>
        </p:nvSpPr>
        <p:spPr>
          <a:xfrm>
            <a:off x="7730950"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0"/>
          <p:cNvSpPr txBox="1"/>
          <p:nvPr/>
        </p:nvSpPr>
        <p:spPr>
          <a:xfrm>
            <a:off x="1633257" y="1328322"/>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446" name="Google Shape;2446;p270"/>
          <p:cNvSpPr txBox="1"/>
          <p:nvPr/>
        </p:nvSpPr>
        <p:spPr>
          <a:xfrm>
            <a:off x="29673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447" name="Google Shape;2447;p270"/>
          <p:cNvSpPr txBox="1"/>
          <p:nvPr/>
        </p:nvSpPr>
        <p:spPr>
          <a:xfrm>
            <a:off x="51009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448" name="Google Shape;2448;p270"/>
          <p:cNvSpPr txBox="1"/>
          <p:nvPr/>
        </p:nvSpPr>
        <p:spPr>
          <a:xfrm>
            <a:off x="1247735" y="1317711"/>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449" name="Google Shape;2449;p270"/>
          <p:cNvSpPr txBox="1"/>
          <p:nvPr/>
        </p:nvSpPr>
        <p:spPr>
          <a:xfrm>
            <a:off x="2390928" y="1708538"/>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450" name="Google Shape;2450;p270"/>
          <p:cNvSpPr txBox="1"/>
          <p:nvPr/>
        </p:nvSpPr>
        <p:spPr>
          <a:xfrm>
            <a:off x="3755329" y="2089538"/>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451" name="Google Shape;2451;p270"/>
          <p:cNvSpPr/>
          <p:nvPr/>
        </p:nvSpPr>
        <p:spPr>
          <a:xfrm>
            <a:off x="3842475" y="1239213"/>
            <a:ext cx="1289100" cy="1700100"/>
          </a:xfrm>
          <a:prstGeom prst="rect">
            <a:avLst/>
          </a:prstGeom>
          <a:noFill/>
          <a:ln cap="flat" cmpd="sng" w="2857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verpass"/>
                <a:ea typeface="Overpass"/>
                <a:cs typeface="Overpass"/>
                <a:sym typeface="Overpass"/>
              </a:rPr>
              <a:t>Rolling 3 release support window</a:t>
            </a:r>
            <a:endParaRPr sz="1100">
              <a:solidFill>
                <a:schemeClr val="dk1"/>
              </a:solidFill>
              <a:latin typeface="Overpass"/>
              <a:ea typeface="Overpass"/>
              <a:cs typeface="Overpass"/>
              <a:sym typeface="Overpass"/>
            </a:endParaRPr>
          </a:p>
        </p:txBody>
      </p:sp>
      <p:sp>
        <p:nvSpPr>
          <p:cNvPr id="2452" name="Google Shape;2452;p270"/>
          <p:cNvSpPr txBox="1"/>
          <p:nvPr/>
        </p:nvSpPr>
        <p:spPr>
          <a:xfrm>
            <a:off x="3022027" y="1097280"/>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453" name="Google Shape;2453;p270"/>
          <p:cNvSpPr txBox="1"/>
          <p:nvPr/>
        </p:nvSpPr>
        <p:spPr>
          <a:xfrm>
            <a:off x="2308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New model</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Release based, not date based. Rolling three release window for support.</a:t>
            </a:r>
            <a:endParaRPr sz="1100">
              <a:latin typeface="Overpass Light"/>
              <a:ea typeface="Overpass Light"/>
              <a:cs typeface="Overpass Light"/>
              <a:sym typeface="Overpass Light"/>
            </a:endParaRPr>
          </a:p>
          <a:p>
            <a:pPr indent="0" lvl="0" marL="0" rtl="0" algn="l">
              <a:spcBef>
                <a:spcPts val="1000"/>
              </a:spcBef>
              <a:spcAft>
                <a:spcPts val="0"/>
              </a:spcAft>
              <a:buNone/>
            </a:pPr>
            <a:r>
              <a:rPr lang="en" sz="1100">
                <a:latin typeface="Overpass Light"/>
                <a:ea typeface="Overpass Light"/>
                <a:cs typeface="Overpass Light"/>
                <a:sym typeface="Overpass Light"/>
              </a:rPr>
              <a:t>The overall 4 series will be supported for at least three years </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Minimum two years full support (likely more)</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One year maintenance past the end of full support</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t/>
            </a:r>
            <a:endParaRPr b="1" sz="1100">
              <a:latin typeface="Overpass"/>
              <a:ea typeface="Overpass"/>
              <a:cs typeface="Overpass"/>
              <a:sym typeface="Overpass"/>
            </a:endParaRPr>
          </a:p>
        </p:txBody>
      </p:sp>
      <p:sp>
        <p:nvSpPr>
          <p:cNvPr id="2454" name="Google Shape;2454;p270"/>
          <p:cNvSpPr txBox="1"/>
          <p:nvPr/>
        </p:nvSpPr>
        <p:spPr>
          <a:xfrm>
            <a:off x="47062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verpass"/>
                <a:ea typeface="Overpass"/>
                <a:cs typeface="Overpass"/>
                <a:sym typeface="Overpass"/>
              </a:rPr>
              <a:t>EUS release planned</a:t>
            </a:r>
            <a:endParaRPr b="1" sz="1100">
              <a:solidFill>
                <a:schemeClr val="dk1"/>
              </a:solidFill>
              <a:latin typeface="Overpass"/>
              <a:ea typeface="Overpass"/>
              <a:cs typeface="Overpass"/>
              <a:sym typeface="Overpass"/>
            </a:endParaRPr>
          </a:p>
          <a:p>
            <a:pPr indent="0" lvl="0" marL="0" rtl="0" algn="l">
              <a:spcBef>
                <a:spcPts val="0"/>
              </a:spcBef>
              <a:spcAft>
                <a:spcPts val="0"/>
              </a:spcAft>
              <a:buNone/>
            </a:pPr>
            <a:r>
              <a:rPr lang="en" sz="1100">
                <a:solidFill>
                  <a:schemeClr val="dk1"/>
                </a:solidFill>
                <a:latin typeface="Overpass Light"/>
                <a:ea typeface="Overpass Light"/>
                <a:cs typeface="Overpass Light"/>
                <a:sym typeface="Overpass Light"/>
              </a:rPr>
              <a:t>Supported for 14 months of critical bug and critical security fixes instead of the normal 5 months.  If you stay on the EUS for its entire life, you must use the application migration tooling to move to a new cluster</a:t>
            </a:r>
            <a:endParaRPr b="1" sz="1100">
              <a:latin typeface="Overpass"/>
              <a:ea typeface="Overpass"/>
              <a:cs typeface="Overpass"/>
              <a:sym typeface="Overpas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8" name="Shape 2458"/>
        <p:cNvGrpSpPr/>
        <p:nvPr/>
      </p:nvGrpSpPr>
      <p:grpSpPr>
        <a:xfrm>
          <a:off x="0" y="0"/>
          <a:ext cx="0" cy="0"/>
          <a:chOff x="0" y="0"/>
          <a:chExt cx="0" cy="0"/>
        </a:xfrm>
      </p:grpSpPr>
      <p:sp>
        <p:nvSpPr>
          <p:cNvPr id="2459" name="Google Shape;2459;p27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Upgrades vs. Migrations</a:t>
            </a:r>
            <a:endParaRPr/>
          </a:p>
        </p:txBody>
      </p:sp>
      <p:sp>
        <p:nvSpPr>
          <p:cNvPr id="2460" name="Google Shape;2460;p27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61" name="Google Shape;2461;p2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462" name="Google Shape;2462;p2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3" name="Google Shape;2463;p271"/>
          <p:cNvSpPr txBox="1"/>
          <p:nvPr/>
        </p:nvSpPr>
        <p:spPr>
          <a:xfrm>
            <a:off x="228600" y="3008100"/>
            <a:ext cx="44340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OTA Upgrades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Works between two minor releases in a serial manner.</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Happy path = migrate through each version</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On a regular cadence, migrate to the next supported version.</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Optional path = migration tooling</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If you fall more than two releases behind, you must use the application migration tooling to move to a new cluster.</a:t>
            </a:r>
            <a:endParaRPr sz="1100">
              <a:latin typeface="Overpass Light"/>
              <a:ea typeface="Overpass Light"/>
              <a:cs typeface="Overpass Light"/>
              <a:sym typeface="Overpass Light"/>
            </a:endParaRPr>
          </a:p>
        </p:txBody>
      </p:sp>
      <p:sp>
        <p:nvSpPr>
          <p:cNvPr id="2464" name="Google Shape;2464;p271"/>
          <p:cNvSpPr txBox="1"/>
          <p:nvPr/>
        </p:nvSpPr>
        <p:spPr>
          <a:xfrm>
            <a:off x="4711075" y="3014231"/>
            <a:ext cx="42375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Current minor release</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Full support for all bugs and security issues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1 month full support overlap with next release to aid migrations</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Previous minor release</a:t>
            </a:r>
            <a:endParaRPr b="1" sz="11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chemeClr val="dk1"/>
                </a:solidFill>
                <a:latin typeface="Overpass Light"/>
                <a:ea typeface="Overpass Light"/>
                <a:cs typeface="Overpass Light"/>
                <a:sym typeface="Overpass Light"/>
              </a:rPr>
              <a:t>Fixes for critical bugs and security issues for 5 months</a:t>
            </a:r>
            <a:endParaRPr sz="1100">
              <a:latin typeface="Overpass Light"/>
              <a:ea typeface="Overpass Light"/>
              <a:cs typeface="Overpass Light"/>
              <a:sym typeface="Overpass Light"/>
            </a:endParaRPr>
          </a:p>
        </p:txBody>
      </p:sp>
      <p:sp>
        <p:nvSpPr>
          <p:cNvPr id="2465" name="Google Shape;2465;p271"/>
          <p:cNvSpPr/>
          <p:nvPr/>
        </p:nvSpPr>
        <p:spPr>
          <a:xfrm>
            <a:off x="126057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1"/>
          <p:cNvSpPr/>
          <p:nvPr/>
        </p:nvSpPr>
        <p:spPr>
          <a:xfrm>
            <a:off x="1692571"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71"/>
          <p:cNvSpPr/>
          <p:nvPr/>
        </p:nvSpPr>
        <p:spPr>
          <a:xfrm>
            <a:off x="2123209"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1"/>
          <p:cNvSpPr/>
          <p:nvPr/>
        </p:nvSpPr>
        <p:spPr>
          <a:xfrm>
            <a:off x="255520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71"/>
          <p:cNvSpPr/>
          <p:nvPr/>
        </p:nvSpPr>
        <p:spPr>
          <a:xfrm>
            <a:off x="255519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71"/>
          <p:cNvSpPr/>
          <p:nvPr/>
        </p:nvSpPr>
        <p:spPr>
          <a:xfrm>
            <a:off x="2987192"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71"/>
          <p:cNvSpPr/>
          <p:nvPr/>
        </p:nvSpPr>
        <p:spPr>
          <a:xfrm>
            <a:off x="3417830"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71"/>
          <p:cNvSpPr/>
          <p:nvPr/>
        </p:nvSpPr>
        <p:spPr>
          <a:xfrm>
            <a:off x="384982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71"/>
          <p:cNvSpPr/>
          <p:nvPr/>
        </p:nvSpPr>
        <p:spPr>
          <a:xfrm>
            <a:off x="298582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71"/>
          <p:cNvSpPr/>
          <p:nvPr/>
        </p:nvSpPr>
        <p:spPr>
          <a:xfrm>
            <a:off x="3417817"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71"/>
          <p:cNvSpPr/>
          <p:nvPr/>
        </p:nvSpPr>
        <p:spPr>
          <a:xfrm>
            <a:off x="3848455"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71"/>
          <p:cNvSpPr/>
          <p:nvPr/>
        </p:nvSpPr>
        <p:spPr>
          <a:xfrm>
            <a:off x="428045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1"/>
          <p:cNvSpPr/>
          <p:nvPr/>
        </p:nvSpPr>
        <p:spPr>
          <a:xfrm>
            <a:off x="4711076"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71"/>
          <p:cNvSpPr/>
          <p:nvPr/>
        </p:nvSpPr>
        <p:spPr>
          <a:xfrm>
            <a:off x="5143076"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71"/>
          <p:cNvSpPr/>
          <p:nvPr/>
        </p:nvSpPr>
        <p:spPr>
          <a:xfrm>
            <a:off x="5573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71"/>
          <p:cNvSpPr/>
          <p:nvPr/>
        </p:nvSpPr>
        <p:spPr>
          <a:xfrm>
            <a:off x="6005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71"/>
          <p:cNvSpPr/>
          <p:nvPr/>
        </p:nvSpPr>
        <p:spPr>
          <a:xfrm>
            <a:off x="6436325"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71"/>
          <p:cNvSpPr/>
          <p:nvPr/>
        </p:nvSpPr>
        <p:spPr>
          <a:xfrm>
            <a:off x="428044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71"/>
          <p:cNvSpPr/>
          <p:nvPr/>
        </p:nvSpPr>
        <p:spPr>
          <a:xfrm>
            <a:off x="4712442"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71"/>
          <p:cNvSpPr/>
          <p:nvPr/>
        </p:nvSpPr>
        <p:spPr>
          <a:xfrm>
            <a:off x="5143080"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71"/>
          <p:cNvSpPr/>
          <p:nvPr/>
        </p:nvSpPr>
        <p:spPr>
          <a:xfrm>
            <a:off x="557507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71"/>
          <p:cNvSpPr/>
          <p:nvPr/>
        </p:nvSpPr>
        <p:spPr>
          <a:xfrm>
            <a:off x="6005701"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71"/>
          <p:cNvSpPr/>
          <p:nvPr/>
        </p:nvSpPr>
        <p:spPr>
          <a:xfrm>
            <a:off x="643770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71"/>
          <p:cNvSpPr/>
          <p:nvPr/>
        </p:nvSpPr>
        <p:spPr>
          <a:xfrm>
            <a:off x="6868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71"/>
          <p:cNvSpPr/>
          <p:nvPr/>
        </p:nvSpPr>
        <p:spPr>
          <a:xfrm>
            <a:off x="7300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71"/>
          <p:cNvSpPr/>
          <p:nvPr/>
        </p:nvSpPr>
        <p:spPr>
          <a:xfrm>
            <a:off x="773095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71"/>
          <p:cNvSpPr/>
          <p:nvPr/>
        </p:nvSpPr>
        <p:spPr>
          <a:xfrm>
            <a:off x="384982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71"/>
          <p:cNvSpPr/>
          <p:nvPr/>
        </p:nvSpPr>
        <p:spPr>
          <a:xfrm>
            <a:off x="4281817"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71"/>
          <p:cNvSpPr/>
          <p:nvPr/>
        </p:nvSpPr>
        <p:spPr>
          <a:xfrm>
            <a:off x="4712455"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71"/>
          <p:cNvSpPr/>
          <p:nvPr/>
        </p:nvSpPr>
        <p:spPr>
          <a:xfrm>
            <a:off x="514445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71"/>
          <p:cNvSpPr/>
          <p:nvPr/>
        </p:nvSpPr>
        <p:spPr>
          <a:xfrm>
            <a:off x="5575071"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71"/>
          <p:cNvSpPr/>
          <p:nvPr/>
        </p:nvSpPr>
        <p:spPr>
          <a:xfrm>
            <a:off x="6007066"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71"/>
          <p:cNvSpPr/>
          <p:nvPr/>
        </p:nvSpPr>
        <p:spPr>
          <a:xfrm>
            <a:off x="643770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71"/>
          <p:cNvSpPr/>
          <p:nvPr/>
        </p:nvSpPr>
        <p:spPr>
          <a:xfrm>
            <a:off x="6869700"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71"/>
          <p:cNvSpPr/>
          <p:nvPr/>
        </p:nvSpPr>
        <p:spPr>
          <a:xfrm>
            <a:off x="730032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71"/>
          <p:cNvSpPr/>
          <p:nvPr/>
        </p:nvSpPr>
        <p:spPr>
          <a:xfrm>
            <a:off x="7732325" y="210820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71"/>
          <p:cNvSpPr/>
          <p:nvPr/>
        </p:nvSpPr>
        <p:spPr>
          <a:xfrm>
            <a:off x="6868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71"/>
          <p:cNvSpPr/>
          <p:nvPr/>
        </p:nvSpPr>
        <p:spPr>
          <a:xfrm>
            <a:off x="7300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71"/>
          <p:cNvSpPr/>
          <p:nvPr/>
        </p:nvSpPr>
        <p:spPr>
          <a:xfrm>
            <a:off x="7730950"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71"/>
          <p:cNvSpPr txBox="1"/>
          <p:nvPr/>
        </p:nvSpPr>
        <p:spPr>
          <a:xfrm>
            <a:off x="1633257" y="1328298"/>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505" name="Google Shape;2505;p271"/>
          <p:cNvSpPr txBox="1"/>
          <p:nvPr/>
        </p:nvSpPr>
        <p:spPr>
          <a:xfrm>
            <a:off x="29673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506" name="Google Shape;2506;p271"/>
          <p:cNvSpPr txBox="1"/>
          <p:nvPr/>
        </p:nvSpPr>
        <p:spPr>
          <a:xfrm>
            <a:off x="51009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507" name="Google Shape;2507;p271"/>
          <p:cNvSpPr txBox="1"/>
          <p:nvPr/>
        </p:nvSpPr>
        <p:spPr>
          <a:xfrm>
            <a:off x="1247735" y="1317687"/>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508" name="Google Shape;2508;p271"/>
          <p:cNvSpPr txBox="1"/>
          <p:nvPr/>
        </p:nvSpPr>
        <p:spPr>
          <a:xfrm>
            <a:off x="2390928" y="1708514"/>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509" name="Google Shape;2509;p271"/>
          <p:cNvSpPr txBox="1"/>
          <p:nvPr/>
        </p:nvSpPr>
        <p:spPr>
          <a:xfrm>
            <a:off x="3755329" y="2089514"/>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510" name="Google Shape;2510;p271"/>
          <p:cNvSpPr/>
          <p:nvPr/>
        </p:nvSpPr>
        <p:spPr>
          <a:xfrm rot="1931563">
            <a:off x="2378355" y="1461385"/>
            <a:ext cx="534941" cy="534941"/>
          </a:xfrm>
          <a:prstGeom prst="arc">
            <a:avLst>
              <a:gd fmla="val 15154237" name="adj1"/>
              <a:gd fmla="val 20811628"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71"/>
          <p:cNvSpPr txBox="1"/>
          <p:nvPr/>
        </p:nvSpPr>
        <p:spPr>
          <a:xfrm>
            <a:off x="1300195" y="2172989"/>
            <a:ext cx="1069800" cy="35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0084D1"/>
                </a:solidFill>
                <a:latin typeface="Overpass Light"/>
                <a:ea typeface="Overpass Light"/>
                <a:cs typeface="Overpass Light"/>
                <a:sym typeface="Overpass Light"/>
              </a:rPr>
              <a:t>OTA upgrade</a:t>
            </a:r>
            <a:endParaRPr sz="900">
              <a:solidFill>
                <a:srgbClr val="0084D1"/>
              </a:solidFill>
              <a:latin typeface="Overpass Light"/>
              <a:ea typeface="Overpass Light"/>
              <a:cs typeface="Overpass Light"/>
              <a:sym typeface="Overpass Light"/>
            </a:endParaRPr>
          </a:p>
        </p:txBody>
      </p:sp>
      <p:cxnSp>
        <p:nvCxnSpPr>
          <p:cNvPr id="2512" name="Google Shape;2512;p271"/>
          <p:cNvCxnSpPr>
            <a:stCxn id="2511" idx="3"/>
            <a:endCxn id="2508" idx="0"/>
          </p:cNvCxnSpPr>
          <p:nvPr/>
        </p:nvCxnSpPr>
        <p:spPr>
          <a:xfrm flipH="1" rot="10800000">
            <a:off x="2369995" y="1708439"/>
            <a:ext cx="322800" cy="641100"/>
          </a:xfrm>
          <a:prstGeom prst="straightConnector1">
            <a:avLst/>
          </a:prstGeom>
          <a:noFill/>
          <a:ln cap="flat" cmpd="sng" w="9525">
            <a:solidFill>
              <a:srgbClr val="0084D1"/>
            </a:solidFill>
            <a:prstDash val="solid"/>
            <a:round/>
            <a:headEnd len="med" w="med" type="none"/>
            <a:tailEnd len="med" w="med" type="triangle"/>
          </a:ln>
        </p:spPr>
      </p:cxnSp>
      <p:cxnSp>
        <p:nvCxnSpPr>
          <p:cNvPr id="2513" name="Google Shape;2513;p271"/>
          <p:cNvCxnSpPr>
            <a:stCxn id="2511" idx="3"/>
          </p:cNvCxnSpPr>
          <p:nvPr/>
        </p:nvCxnSpPr>
        <p:spPr>
          <a:xfrm flipH="1" rot="10800000">
            <a:off x="2369995" y="2024339"/>
            <a:ext cx="2027400" cy="325200"/>
          </a:xfrm>
          <a:prstGeom prst="straightConnector1">
            <a:avLst/>
          </a:prstGeom>
          <a:noFill/>
          <a:ln cap="flat" cmpd="sng" w="9525">
            <a:solidFill>
              <a:srgbClr val="0084D1"/>
            </a:solidFill>
            <a:prstDash val="solid"/>
            <a:round/>
            <a:headEnd len="med" w="med" type="none"/>
            <a:tailEnd len="med" w="med" type="triangle"/>
          </a:ln>
        </p:spPr>
      </p:cxnSp>
      <p:sp>
        <p:nvSpPr>
          <p:cNvPr id="2514" name="Google Shape;2514;p271"/>
          <p:cNvSpPr txBox="1"/>
          <p:nvPr/>
        </p:nvSpPr>
        <p:spPr>
          <a:xfrm>
            <a:off x="5955950" y="2555864"/>
            <a:ext cx="1069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E0000"/>
                </a:solidFill>
                <a:latin typeface="Overpass Light"/>
                <a:ea typeface="Overpass Light"/>
                <a:cs typeface="Overpass Light"/>
                <a:sym typeface="Overpass Light"/>
              </a:rPr>
              <a:t>Migration tool</a:t>
            </a:r>
            <a:endParaRPr sz="900">
              <a:solidFill>
                <a:srgbClr val="EE0000"/>
              </a:solidFill>
              <a:latin typeface="Overpass Light"/>
              <a:ea typeface="Overpass Light"/>
              <a:cs typeface="Overpass Light"/>
              <a:sym typeface="Overpass Light"/>
            </a:endParaRPr>
          </a:p>
        </p:txBody>
      </p:sp>
      <p:cxnSp>
        <p:nvCxnSpPr>
          <p:cNvPr id="2515" name="Google Shape;2515;p271"/>
          <p:cNvCxnSpPr>
            <a:stCxn id="2514" idx="1"/>
          </p:cNvCxnSpPr>
          <p:nvPr/>
        </p:nvCxnSpPr>
        <p:spPr>
          <a:xfrm rot="10800000">
            <a:off x="5131550" y="2089214"/>
            <a:ext cx="824400" cy="643200"/>
          </a:xfrm>
          <a:prstGeom prst="straightConnector1">
            <a:avLst/>
          </a:prstGeom>
          <a:noFill/>
          <a:ln cap="flat" cmpd="sng" w="9525">
            <a:solidFill>
              <a:srgbClr val="C80000"/>
            </a:solidFill>
            <a:prstDash val="solid"/>
            <a:round/>
            <a:headEnd len="med" w="med" type="none"/>
            <a:tailEnd len="med" w="med" type="triangle"/>
          </a:ln>
        </p:spPr>
      </p:cxnSp>
      <p:sp>
        <p:nvSpPr>
          <p:cNvPr id="2516" name="Google Shape;2516;p271"/>
          <p:cNvSpPr txBox="1"/>
          <p:nvPr/>
        </p:nvSpPr>
        <p:spPr>
          <a:xfrm>
            <a:off x="3022027" y="1097257"/>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517" name="Google Shape;2517;p271"/>
          <p:cNvSpPr/>
          <p:nvPr/>
        </p:nvSpPr>
        <p:spPr>
          <a:xfrm rot="1931563">
            <a:off x="5352026" y="1865069"/>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71"/>
          <p:cNvSpPr/>
          <p:nvPr/>
        </p:nvSpPr>
        <p:spPr>
          <a:xfrm rot="1931563">
            <a:off x="4056626" y="1921637"/>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71"/>
          <p:cNvSpPr/>
          <p:nvPr/>
        </p:nvSpPr>
        <p:spPr>
          <a:xfrm rot="3599965">
            <a:off x="3574882" y="1223104"/>
            <a:ext cx="1450774" cy="1450774"/>
          </a:xfrm>
          <a:prstGeom prst="arc">
            <a:avLst>
              <a:gd fmla="val 15553772" name="adj1"/>
              <a:gd fmla="val 19770086" name="adj2"/>
            </a:avLst>
          </a:prstGeom>
          <a:noFill/>
          <a:ln cap="flat" cmpd="sng" w="28575">
            <a:solidFill>
              <a:srgbClr val="C80000"/>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71"/>
          <p:cNvSpPr/>
          <p:nvPr/>
        </p:nvSpPr>
        <p:spPr>
          <a:xfrm rot="1931563">
            <a:off x="4086073" y="1521006"/>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Google Shape;2525;p2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26" name="Google Shape;2526;p272"/>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4500">
                <a:solidFill>
                  <a:srgbClr val="EBEBEB"/>
                </a:solidFill>
                <a:latin typeface="Overpass"/>
                <a:ea typeface="Overpass"/>
                <a:cs typeface="Overpass"/>
                <a:sym typeface="Overpass"/>
              </a:rPr>
              <a:t>Operations and infrastructure deep dive</a:t>
            </a:r>
            <a:endParaRPr b="1">
              <a:latin typeface="Overpass"/>
              <a:ea typeface="Overpass"/>
              <a:cs typeface="Overpass"/>
              <a:sym typeface="Overpas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0" name="Shape 2530"/>
        <p:cNvGrpSpPr/>
        <p:nvPr/>
      </p:nvGrpSpPr>
      <p:grpSpPr>
        <a:xfrm>
          <a:off x="0" y="0"/>
          <a:ext cx="0" cy="0"/>
          <a:chOff x="0" y="0"/>
          <a:chExt cx="0" cy="0"/>
        </a:xfrm>
      </p:grpSpPr>
      <p:sp>
        <p:nvSpPr>
          <p:cNvPr id="2531" name="Google Shape;2531;p27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2" name="Google Shape;2532;p27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Red Hat Enterprise Linux CoreOS</a:t>
            </a:r>
            <a:endParaRPr/>
          </a:p>
        </p:txBody>
      </p:sp>
      <p:sp>
        <p:nvSpPr>
          <p:cNvPr id="2533" name="Google Shape;2533;p273"/>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OpenShift operating system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27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39" name="Google Shape;2539;p27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40" name="Google Shape;2540;p27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2541" name="Google Shape;2541;p274"/>
          <p:cNvSpPr/>
          <p:nvPr/>
        </p:nvSpPr>
        <p:spPr>
          <a:xfrm>
            <a:off x="284250" y="2249850"/>
            <a:ext cx="1866300" cy="22827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4"/>
          <p:cNvSpPr/>
          <p:nvPr/>
        </p:nvSpPr>
        <p:spPr>
          <a:xfrm>
            <a:off x="5542625" y="1426800"/>
            <a:ext cx="3275400" cy="445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3" name="Google Shape;2543;p274"/>
          <p:cNvPicPr preferRelativeResize="0"/>
          <p:nvPr/>
        </p:nvPicPr>
        <p:blipFill rotWithShape="1">
          <a:blip r:embed="rId3">
            <a:alphaModFix/>
          </a:blip>
          <a:srcRect b="0" l="8592" r="0" t="44576"/>
          <a:stretch/>
        </p:blipFill>
        <p:spPr>
          <a:xfrm>
            <a:off x="7741450" y="1619250"/>
            <a:ext cx="921975" cy="285225"/>
          </a:xfrm>
          <a:prstGeom prst="rect">
            <a:avLst/>
          </a:prstGeom>
          <a:noFill/>
          <a:ln>
            <a:noFill/>
          </a:ln>
        </p:spPr>
      </p:pic>
      <p:sp>
        <p:nvSpPr>
          <p:cNvPr id="2544" name="Google Shape;2544;p274"/>
          <p:cNvSpPr/>
          <p:nvPr/>
        </p:nvSpPr>
        <p:spPr>
          <a:xfrm>
            <a:off x="2189825" y="1426800"/>
            <a:ext cx="3275400" cy="445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5" name="Google Shape;2545;p274"/>
          <p:cNvPicPr preferRelativeResize="0"/>
          <p:nvPr/>
        </p:nvPicPr>
        <p:blipFill>
          <a:blip r:embed="rId4">
            <a:alphaModFix/>
          </a:blip>
          <a:stretch>
            <a:fillRect/>
          </a:stretch>
        </p:blipFill>
        <p:spPr>
          <a:xfrm>
            <a:off x="2315050" y="1495587"/>
            <a:ext cx="2097751" cy="307925"/>
          </a:xfrm>
          <a:prstGeom prst="rect">
            <a:avLst/>
          </a:prstGeom>
          <a:noFill/>
          <a:ln>
            <a:noFill/>
          </a:ln>
        </p:spPr>
      </p:pic>
      <p:sp>
        <p:nvSpPr>
          <p:cNvPr id="2546" name="Google Shape;2546;p274"/>
          <p:cNvSpPr txBox="1"/>
          <p:nvPr/>
        </p:nvSpPr>
        <p:spPr>
          <a:xfrm>
            <a:off x="21898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General Purpose OS</a:t>
            </a:r>
            <a:endParaRPr b="1" sz="1300">
              <a:latin typeface="Overpass"/>
              <a:ea typeface="Overpass"/>
              <a:cs typeface="Overpass"/>
              <a:sym typeface="Overpass"/>
            </a:endParaRPr>
          </a:p>
        </p:txBody>
      </p:sp>
      <p:sp>
        <p:nvSpPr>
          <p:cNvPr id="2547" name="Google Shape;2547;p274"/>
          <p:cNvSpPr txBox="1"/>
          <p:nvPr/>
        </p:nvSpPr>
        <p:spPr>
          <a:xfrm>
            <a:off x="54991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Immutable container host</a:t>
            </a:r>
            <a:endParaRPr b="1" sz="1300">
              <a:latin typeface="Overpass"/>
              <a:ea typeface="Overpass"/>
              <a:cs typeface="Overpass"/>
              <a:sym typeface="Overpass"/>
            </a:endParaRPr>
          </a:p>
        </p:txBody>
      </p:sp>
      <p:sp>
        <p:nvSpPr>
          <p:cNvPr id="2548" name="Google Shape;2548;p274"/>
          <p:cNvSpPr txBox="1"/>
          <p:nvPr/>
        </p:nvSpPr>
        <p:spPr>
          <a:xfrm>
            <a:off x="189800" y="2249850"/>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BENEFITS</a:t>
            </a:r>
            <a:endParaRPr b="1">
              <a:solidFill>
                <a:srgbClr val="FFFFFF"/>
              </a:solidFill>
              <a:latin typeface="Overpass"/>
              <a:ea typeface="Overpass"/>
              <a:cs typeface="Overpass"/>
              <a:sym typeface="Overpass"/>
            </a:endParaRPr>
          </a:p>
        </p:txBody>
      </p:sp>
      <p:sp>
        <p:nvSpPr>
          <p:cNvPr id="2549" name="Google Shape;2549;p274"/>
          <p:cNvSpPr txBox="1"/>
          <p:nvPr/>
        </p:nvSpPr>
        <p:spPr>
          <a:xfrm>
            <a:off x="189800" y="3974025"/>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WHEN TO USE</a:t>
            </a:r>
            <a:endParaRPr b="1">
              <a:solidFill>
                <a:srgbClr val="FFFFFF"/>
              </a:solidFill>
              <a:latin typeface="Overpass"/>
              <a:ea typeface="Overpass"/>
              <a:cs typeface="Overpass"/>
              <a:sym typeface="Overpass"/>
            </a:endParaRPr>
          </a:p>
        </p:txBody>
      </p:sp>
      <p:cxnSp>
        <p:nvCxnSpPr>
          <p:cNvPr id="2550" name="Google Shape;2550;p274"/>
          <p:cNvCxnSpPr/>
          <p:nvPr/>
        </p:nvCxnSpPr>
        <p:spPr>
          <a:xfrm flipH="1" rot="10800000">
            <a:off x="284250" y="22278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551" name="Google Shape;2551;p274"/>
          <p:cNvSpPr txBox="1"/>
          <p:nvPr/>
        </p:nvSpPr>
        <p:spPr>
          <a:xfrm>
            <a:off x="2188675" y="2261825"/>
            <a:ext cx="32754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10+ year enterprise life cycle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Industry standard security</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High performance on any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Customizable and compatible with wide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ecosystem of partner solutions</a:t>
            </a:r>
            <a:endParaRPr sz="1300">
              <a:solidFill>
                <a:schemeClr val="dk1"/>
              </a:solidFill>
              <a:latin typeface="Overpass"/>
              <a:ea typeface="Overpass"/>
              <a:cs typeface="Overpass"/>
              <a:sym typeface="Overpass"/>
            </a:endParaRPr>
          </a:p>
        </p:txBody>
      </p:sp>
      <p:sp>
        <p:nvSpPr>
          <p:cNvPr id="2552" name="Google Shape;2552;p274"/>
          <p:cNvSpPr txBox="1"/>
          <p:nvPr/>
        </p:nvSpPr>
        <p:spPr>
          <a:xfrm>
            <a:off x="5502300" y="2261825"/>
            <a:ext cx="35706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Self-managing, over-the-air updates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Immutable and tightly integrated with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OpenShift</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a:t>
            </a:r>
            <a:r>
              <a:rPr lang="en" sz="1300">
                <a:solidFill>
                  <a:schemeClr val="dk1"/>
                </a:solidFill>
                <a:latin typeface="Overpass"/>
                <a:ea typeface="Overpass"/>
                <a:cs typeface="Overpass"/>
                <a:sym typeface="Overpass"/>
              </a:rPr>
              <a:t>Host isolation is enforced via Containers</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Optimized performance on popular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p:txBody>
      </p:sp>
      <p:cxnSp>
        <p:nvCxnSpPr>
          <p:cNvPr id="2553" name="Google Shape;2553;p274"/>
          <p:cNvCxnSpPr/>
          <p:nvPr/>
        </p:nvCxnSpPr>
        <p:spPr>
          <a:xfrm flipH="1" rot="10800000">
            <a:off x="284250" y="38280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554" name="Google Shape;2554;p274"/>
          <p:cNvSpPr txBox="1"/>
          <p:nvPr/>
        </p:nvSpPr>
        <p:spPr>
          <a:xfrm>
            <a:off x="2189825" y="39776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customization and integration with additional solutions is required</a:t>
            </a:r>
            <a:endParaRPr sz="1300">
              <a:latin typeface="Overpass"/>
              <a:ea typeface="Overpass"/>
              <a:cs typeface="Overpass"/>
              <a:sym typeface="Overpass"/>
            </a:endParaRPr>
          </a:p>
        </p:txBody>
      </p:sp>
      <p:sp>
        <p:nvSpPr>
          <p:cNvPr id="2555" name="Google Shape;2555;p274"/>
          <p:cNvSpPr txBox="1"/>
          <p:nvPr/>
        </p:nvSpPr>
        <p:spPr>
          <a:xfrm>
            <a:off x="5542625" y="39785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cloud-native, hands-free operations are a top priority</a:t>
            </a:r>
            <a:endParaRPr sz="1300">
              <a:latin typeface="Overpass"/>
              <a:ea typeface="Overpass"/>
              <a:cs typeface="Overpass"/>
              <a:sym typeface="Overpass"/>
            </a:endParaRPr>
          </a:p>
        </p:txBody>
      </p:sp>
      <p:cxnSp>
        <p:nvCxnSpPr>
          <p:cNvPr id="2556" name="Google Shape;2556;p274"/>
          <p:cNvCxnSpPr/>
          <p:nvPr/>
        </p:nvCxnSpPr>
        <p:spPr>
          <a:xfrm flipH="1" rot="10800000">
            <a:off x="284250" y="4513850"/>
            <a:ext cx="8575500" cy="18600"/>
          </a:xfrm>
          <a:prstGeom prst="straightConnector1">
            <a:avLst/>
          </a:prstGeom>
          <a:noFill/>
          <a:ln cap="flat" cmpd="sng" w="9525">
            <a:solidFill>
              <a:schemeClr val="dk2"/>
            </a:solidFill>
            <a:prstDash val="solid"/>
            <a:round/>
            <a:headEnd len="med" w="med" type="none"/>
            <a:tailEnd len="med" w="med" type="none"/>
          </a:ln>
        </p:spPr>
      </p:cxnSp>
      <p:pic>
        <p:nvPicPr>
          <p:cNvPr id="2557" name="Google Shape;2557;p274"/>
          <p:cNvPicPr preferRelativeResize="0"/>
          <p:nvPr/>
        </p:nvPicPr>
        <p:blipFill rotWithShape="1">
          <a:blip r:embed="rId4">
            <a:alphaModFix/>
          </a:blip>
          <a:srcRect b="0" l="0" r="1409" t="0"/>
          <a:stretch/>
        </p:blipFill>
        <p:spPr>
          <a:xfrm>
            <a:off x="5639925" y="1495575"/>
            <a:ext cx="2068176" cy="307925"/>
          </a:xfrm>
          <a:prstGeom prst="rect">
            <a:avLst/>
          </a:prstGeom>
          <a:noFill/>
          <a:ln>
            <a:noFill/>
          </a:ln>
        </p:spPr>
      </p:pic>
      <p:sp>
        <p:nvSpPr>
          <p:cNvPr id="2558" name="Google Shape;2558;p27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a:t>
            </a:r>
            <a:endParaRPr sz="2600">
              <a:latin typeface="Overpass Light"/>
              <a:ea typeface="Overpass Light"/>
              <a:cs typeface="Overpass Light"/>
              <a:sym typeface="Overpass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275"/>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Immutable Operating System</a:t>
            </a:r>
            <a:endParaRPr sz="2600">
              <a:latin typeface="Overpass Light"/>
              <a:ea typeface="Overpass Light"/>
              <a:cs typeface="Overpass Light"/>
              <a:sym typeface="Overpass Light"/>
            </a:endParaRPr>
          </a:p>
        </p:txBody>
      </p:sp>
      <p:sp>
        <p:nvSpPr>
          <p:cNvPr id="2564" name="Google Shape;2564;p275"/>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65" name="Google Shape;2565;p275"/>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66" name="Google Shape;2566;p275"/>
          <p:cNvSpPr txBox="1"/>
          <p:nvPr/>
        </p:nvSpPr>
        <p:spPr>
          <a:xfrm>
            <a:off x="343650" y="1382800"/>
            <a:ext cx="42285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Enterprise Linux CoreOS is versioned with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CoreOS is tested and shipped in conjunction with the platform. Red Hat runs thousands of tests against these configurations.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Red Hat Enterprise Linux CoreOS is managed by the cluster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Operating system is operated as part of the cluster, with the config for components </a:t>
            </a:r>
            <a:r>
              <a:rPr lang="en" sz="1200">
                <a:latin typeface="Overpass Light"/>
                <a:ea typeface="Overpass Light"/>
                <a:cs typeface="Overpass Light"/>
                <a:sym typeface="Overpass Light"/>
              </a:rPr>
              <a:t>managed by Machine Config Operator</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CRI-O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Kubelet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Authorized registries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SSH config</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2567" name="Google Shape;2567;p275"/>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grpSp>
        <p:nvGrpSpPr>
          <p:cNvPr id="2568" name="Google Shape;2568;p275"/>
          <p:cNvGrpSpPr/>
          <p:nvPr/>
        </p:nvGrpSpPr>
        <p:grpSpPr>
          <a:xfrm>
            <a:off x="6135024" y="2368038"/>
            <a:ext cx="1852201" cy="2032087"/>
            <a:chOff x="5927174" y="2358238"/>
            <a:chExt cx="1852201" cy="2032087"/>
          </a:xfrm>
        </p:grpSpPr>
        <p:cxnSp>
          <p:nvCxnSpPr>
            <p:cNvPr id="2569" name="Google Shape;2569;p275"/>
            <p:cNvCxnSpPr/>
            <p:nvPr/>
          </p:nvCxnSpPr>
          <p:spPr>
            <a:xfrm>
              <a:off x="6896400" y="2678163"/>
              <a:ext cx="0" cy="1212900"/>
            </a:xfrm>
            <a:prstGeom prst="straightConnector1">
              <a:avLst/>
            </a:prstGeom>
            <a:noFill/>
            <a:ln cap="flat" cmpd="sng" w="28575">
              <a:solidFill>
                <a:srgbClr val="C5000B"/>
              </a:solidFill>
              <a:prstDash val="solid"/>
              <a:round/>
              <a:headEnd len="med" w="med" type="none"/>
              <a:tailEnd len="med" w="med" type="none"/>
            </a:ln>
          </p:spPr>
        </p:cxnSp>
        <p:sp>
          <p:nvSpPr>
            <p:cNvPr id="2570" name="Google Shape;2570;p275"/>
            <p:cNvSpPr/>
            <p:nvPr/>
          </p:nvSpPr>
          <p:spPr>
            <a:xfrm>
              <a:off x="6013500" y="3541534"/>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5"/>
            <p:cNvSpPr/>
            <p:nvPr/>
          </p:nvSpPr>
          <p:spPr>
            <a:xfrm>
              <a:off x="6013500" y="2358238"/>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2" name="Google Shape;2572;p275"/>
            <p:cNvPicPr preferRelativeResize="0"/>
            <p:nvPr/>
          </p:nvPicPr>
          <p:blipFill>
            <a:blip r:embed="rId3">
              <a:alphaModFix/>
            </a:blip>
            <a:stretch>
              <a:fillRect/>
            </a:stretch>
          </p:blipFill>
          <p:spPr>
            <a:xfrm>
              <a:off x="6105977" y="2415788"/>
              <a:ext cx="1572613" cy="492120"/>
            </a:xfrm>
            <a:prstGeom prst="rect">
              <a:avLst/>
            </a:prstGeom>
            <a:noFill/>
            <a:ln>
              <a:noFill/>
            </a:ln>
          </p:spPr>
        </p:pic>
        <p:pic>
          <p:nvPicPr>
            <p:cNvPr id="2573" name="Google Shape;2573;p275"/>
            <p:cNvPicPr preferRelativeResize="0"/>
            <p:nvPr/>
          </p:nvPicPr>
          <p:blipFill>
            <a:blip r:embed="rId4">
              <a:alphaModFix/>
            </a:blip>
            <a:stretch>
              <a:fillRect/>
            </a:stretch>
          </p:blipFill>
          <p:spPr>
            <a:xfrm>
              <a:off x="6068169" y="3590601"/>
              <a:ext cx="1479386" cy="492134"/>
            </a:xfrm>
            <a:prstGeom prst="rect">
              <a:avLst/>
            </a:prstGeom>
            <a:noFill/>
            <a:ln>
              <a:noFill/>
            </a:ln>
          </p:spPr>
        </p:pic>
        <p:sp>
          <p:nvSpPr>
            <p:cNvPr id="2574" name="Google Shape;2574;p275"/>
            <p:cNvSpPr txBox="1"/>
            <p:nvPr/>
          </p:nvSpPr>
          <p:spPr>
            <a:xfrm>
              <a:off x="5927175" y="29242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sp>
          <p:nvSpPr>
            <p:cNvPr id="2575" name="Google Shape;2575;p275"/>
            <p:cNvSpPr txBox="1"/>
            <p:nvPr/>
          </p:nvSpPr>
          <p:spPr>
            <a:xfrm>
              <a:off x="5927174" y="41005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grpSp>
      <p:sp>
        <p:nvSpPr>
          <p:cNvPr id="2576" name="Google Shape;2576;p275"/>
          <p:cNvSpPr txBox="1"/>
          <p:nvPr/>
        </p:nvSpPr>
        <p:spPr>
          <a:xfrm>
            <a:off x="5596675" y="1382800"/>
            <a:ext cx="3171900" cy="70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RHEL CoreOS admins are responsible for: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Nothing. </a:t>
            </a:r>
            <a:endParaRPr sz="1200">
              <a:latin typeface="Overpass Light"/>
              <a:ea typeface="Overpass Light"/>
              <a:cs typeface="Overpass Light"/>
              <a:sym typeface="Overpass Light"/>
            </a:endParaRPr>
          </a:p>
        </p:txBody>
      </p:sp>
      <p:grpSp>
        <p:nvGrpSpPr>
          <p:cNvPr id="2577" name="Google Shape;2577;p275"/>
          <p:cNvGrpSpPr/>
          <p:nvPr/>
        </p:nvGrpSpPr>
        <p:grpSpPr>
          <a:xfrm>
            <a:off x="6217475" y="1594059"/>
            <a:ext cx="534075" cy="250716"/>
            <a:chOff x="5989625" y="1601284"/>
            <a:chExt cx="534075" cy="250716"/>
          </a:xfrm>
        </p:grpSpPr>
        <p:pic>
          <p:nvPicPr>
            <p:cNvPr id="2578" name="Google Shape;2578;p275"/>
            <p:cNvPicPr preferRelativeResize="0"/>
            <p:nvPr/>
          </p:nvPicPr>
          <p:blipFill>
            <a:blip r:embed="rId5">
              <a:alphaModFix/>
            </a:blip>
            <a:stretch>
              <a:fillRect/>
            </a:stretch>
          </p:blipFill>
          <p:spPr>
            <a:xfrm>
              <a:off x="5989625" y="1611100"/>
              <a:ext cx="240903" cy="240900"/>
            </a:xfrm>
            <a:prstGeom prst="rect">
              <a:avLst/>
            </a:prstGeom>
            <a:noFill/>
            <a:ln>
              <a:noFill/>
            </a:ln>
          </p:spPr>
        </p:pic>
        <p:pic>
          <p:nvPicPr>
            <p:cNvPr id="2579" name="Google Shape;2579;p275"/>
            <p:cNvPicPr preferRelativeResize="0"/>
            <p:nvPr/>
          </p:nvPicPr>
          <p:blipFill>
            <a:blip r:embed="rId6">
              <a:alphaModFix/>
            </a:blip>
            <a:stretch>
              <a:fillRect/>
            </a:stretch>
          </p:blipFill>
          <p:spPr>
            <a:xfrm>
              <a:off x="6282797" y="1601284"/>
              <a:ext cx="240903" cy="2409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3" name="Shape 2583"/>
        <p:cNvGrpSpPr/>
        <p:nvPr/>
      </p:nvGrpSpPr>
      <p:grpSpPr>
        <a:xfrm>
          <a:off x="0" y="0"/>
          <a:ext cx="0" cy="0"/>
          <a:chOff x="0" y="0"/>
          <a:chExt cx="0" cy="0"/>
        </a:xfrm>
      </p:grpSpPr>
      <p:sp>
        <p:nvSpPr>
          <p:cNvPr id="2584" name="Google Shape;2584;p2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85" name="Google Shape;2585;p2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86" name="Google Shape;2586;p276"/>
          <p:cNvSpPr txBox="1"/>
          <p:nvPr>
            <p:ph idx="4294967295" type="body"/>
          </p:nvPr>
        </p:nvSpPr>
        <p:spPr>
          <a:xfrm>
            <a:off x="826650" y="2107875"/>
            <a:ext cx="7490700" cy="5094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800"/>
              <a:t>A lightweight, OCI-compliant container runtime</a:t>
            </a:r>
            <a:endParaRPr sz="1800"/>
          </a:p>
        </p:txBody>
      </p:sp>
      <p:pic>
        <p:nvPicPr>
          <p:cNvPr id="2587" name="Google Shape;2587;p276"/>
          <p:cNvPicPr preferRelativeResize="0"/>
          <p:nvPr/>
        </p:nvPicPr>
        <p:blipFill rotWithShape="1">
          <a:blip r:embed="rId3">
            <a:alphaModFix/>
          </a:blip>
          <a:srcRect b="0" l="0" r="0" t="0"/>
          <a:stretch/>
        </p:blipFill>
        <p:spPr>
          <a:xfrm>
            <a:off x="2705025" y="809600"/>
            <a:ext cx="3325550" cy="1264950"/>
          </a:xfrm>
          <a:prstGeom prst="rect">
            <a:avLst/>
          </a:prstGeom>
          <a:noFill/>
          <a:ln>
            <a:noFill/>
          </a:ln>
        </p:spPr>
      </p:pic>
      <p:sp>
        <p:nvSpPr>
          <p:cNvPr id="2588" name="Google Shape;2588;p276"/>
          <p:cNvSpPr/>
          <p:nvPr/>
        </p:nvSpPr>
        <p:spPr>
          <a:xfrm>
            <a:off x="1112750"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Minimal and Secure Architecture</a:t>
            </a:r>
            <a:endParaRPr sz="1600">
              <a:solidFill>
                <a:srgbClr val="FFFFFF"/>
              </a:solidFill>
              <a:latin typeface="Overpass"/>
              <a:ea typeface="Overpass"/>
              <a:cs typeface="Overpass"/>
              <a:sym typeface="Overpass"/>
            </a:endParaRPr>
          </a:p>
        </p:txBody>
      </p:sp>
      <p:sp>
        <p:nvSpPr>
          <p:cNvPr id="2589" name="Google Shape;2589;p276"/>
          <p:cNvSpPr/>
          <p:nvPr/>
        </p:nvSpPr>
        <p:spPr>
          <a:xfrm>
            <a:off x="3520438"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Optimized for Kubernetes</a:t>
            </a:r>
            <a:endParaRPr sz="1600">
              <a:solidFill>
                <a:srgbClr val="FFFFFF"/>
              </a:solidFill>
              <a:latin typeface="Overpass"/>
              <a:ea typeface="Overpass"/>
              <a:cs typeface="Overpass"/>
              <a:sym typeface="Overpass"/>
            </a:endParaRPr>
          </a:p>
        </p:txBody>
      </p:sp>
      <p:sp>
        <p:nvSpPr>
          <p:cNvPr id="2590" name="Google Shape;2590;p276"/>
          <p:cNvSpPr/>
          <p:nvPr/>
        </p:nvSpPr>
        <p:spPr>
          <a:xfrm>
            <a:off x="5870123"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Runs any OCI-compliant image (including docker)</a:t>
            </a:r>
            <a:endParaRPr sz="1600">
              <a:solidFill>
                <a:srgbClr val="FFFFFF"/>
              </a:solidFill>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4" name="Shape 2594"/>
        <p:cNvGrpSpPr/>
        <p:nvPr/>
      </p:nvGrpSpPr>
      <p:grpSpPr>
        <a:xfrm>
          <a:off x="0" y="0"/>
          <a:ext cx="0" cy="0"/>
          <a:chOff x="0" y="0"/>
          <a:chExt cx="0" cy="0"/>
        </a:xfrm>
      </p:grpSpPr>
      <p:sp>
        <p:nvSpPr>
          <p:cNvPr id="2595" name="Google Shape;2595;p277"/>
          <p:cNvSpPr/>
          <p:nvPr/>
        </p:nvSpPr>
        <p:spPr>
          <a:xfrm>
            <a:off x="1003625" y="2269725"/>
            <a:ext cx="7616100" cy="1179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7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97" name="Google Shape;2597;p27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98" name="Google Shape;2598;p27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2599" name="Google Shape;2599;p277"/>
          <p:cNvSpPr txBox="1"/>
          <p:nvPr/>
        </p:nvSpPr>
        <p:spPr>
          <a:xfrm>
            <a:off x="401425" y="669150"/>
            <a:ext cx="8514000" cy="38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CRI-O Support in OpenShift</a:t>
            </a:r>
            <a:endParaRPr sz="2600">
              <a:latin typeface="Overpass Light"/>
              <a:ea typeface="Overpass Light"/>
              <a:cs typeface="Overpass Light"/>
              <a:sym typeface="Overpass Light"/>
            </a:endParaRPr>
          </a:p>
          <a:p>
            <a:pPr indent="0" lvl="0" marL="0" rtl="0" algn="l">
              <a:lnSpc>
                <a:spcPct val="130000"/>
              </a:lnSpc>
              <a:spcBef>
                <a:spcPts val="0"/>
              </a:spcBef>
              <a:spcAft>
                <a:spcPts val="0"/>
              </a:spcAft>
              <a:buNone/>
            </a:pPr>
            <a:r>
              <a:t/>
            </a:r>
            <a:endParaRPr sz="2600">
              <a:latin typeface="Overpass Light"/>
              <a:ea typeface="Overpass Light"/>
              <a:cs typeface="Overpass Light"/>
              <a:sym typeface="Overpass Light"/>
            </a:endParaRPr>
          </a:p>
        </p:txBody>
      </p:sp>
      <p:grpSp>
        <p:nvGrpSpPr>
          <p:cNvPr id="2600" name="Google Shape;2600;p277"/>
          <p:cNvGrpSpPr/>
          <p:nvPr/>
        </p:nvGrpSpPr>
        <p:grpSpPr>
          <a:xfrm>
            <a:off x="1003629" y="2442412"/>
            <a:ext cx="7482222" cy="877824"/>
            <a:chOff x="698829" y="2158693"/>
            <a:chExt cx="7482222" cy="877824"/>
          </a:xfrm>
        </p:grpSpPr>
        <p:pic>
          <p:nvPicPr>
            <p:cNvPr id="2601" name="Google Shape;2601;p277"/>
            <p:cNvPicPr preferRelativeResize="0"/>
            <p:nvPr/>
          </p:nvPicPr>
          <p:blipFill rotWithShape="1">
            <a:blip r:embed="rId3">
              <a:alphaModFix/>
            </a:blip>
            <a:srcRect b="0" l="0" r="64681" t="0"/>
            <a:stretch/>
          </p:blipFill>
          <p:spPr>
            <a:xfrm>
              <a:off x="1851000" y="2163265"/>
              <a:ext cx="914399" cy="868681"/>
            </a:xfrm>
            <a:prstGeom prst="rect">
              <a:avLst/>
            </a:prstGeom>
            <a:noFill/>
            <a:ln>
              <a:noFill/>
            </a:ln>
          </p:spPr>
        </p:pic>
        <p:pic>
          <p:nvPicPr>
            <p:cNvPr id="2602" name="Google Shape;2602;p277"/>
            <p:cNvPicPr preferRelativeResize="0"/>
            <p:nvPr/>
          </p:nvPicPr>
          <p:blipFill rotWithShape="1">
            <a:blip r:embed="rId4">
              <a:alphaModFix/>
            </a:blip>
            <a:srcRect b="22142" l="7076" r="6313" t="0"/>
            <a:stretch/>
          </p:blipFill>
          <p:spPr>
            <a:xfrm>
              <a:off x="7266650" y="2163265"/>
              <a:ext cx="914401" cy="868680"/>
            </a:xfrm>
            <a:prstGeom prst="rect">
              <a:avLst/>
            </a:prstGeom>
            <a:noFill/>
            <a:ln>
              <a:noFill/>
            </a:ln>
          </p:spPr>
        </p:pic>
        <p:pic>
          <p:nvPicPr>
            <p:cNvPr id="2603" name="Google Shape;2603;p277"/>
            <p:cNvPicPr preferRelativeResize="0"/>
            <p:nvPr/>
          </p:nvPicPr>
          <p:blipFill rotWithShape="1">
            <a:blip r:embed="rId5">
              <a:alphaModFix/>
            </a:blip>
            <a:srcRect b="0" l="0" r="77534" t="0"/>
            <a:stretch/>
          </p:blipFill>
          <p:spPr>
            <a:xfrm>
              <a:off x="4556875" y="2158693"/>
              <a:ext cx="914399" cy="877824"/>
            </a:xfrm>
            <a:prstGeom prst="rect">
              <a:avLst/>
            </a:prstGeom>
            <a:noFill/>
            <a:ln>
              <a:noFill/>
            </a:ln>
          </p:spPr>
        </p:pic>
        <p:sp>
          <p:nvSpPr>
            <p:cNvPr id="2604" name="Google Shape;2604;p277"/>
            <p:cNvSpPr txBox="1"/>
            <p:nvPr/>
          </p:nvSpPr>
          <p:spPr>
            <a:xfrm>
              <a:off x="698829" y="2352505"/>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CRI-O 1.13</a:t>
              </a:r>
              <a:endParaRPr>
                <a:latin typeface="Overpass Light"/>
                <a:ea typeface="Overpass Light"/>
                <a:cs typeface="Overpass Light"/>
                <a:sym typeface="Overpass Light"/>
              </a:endParaRPr>
            </a:p>
          </p:txBody>
        </p:sp>
        <p:sp>
          <p:nvSpPr>
            <p:cNvPr id="2605" name="Google Shape;2605;p277"/>
            <p:cNvSpPr txBox="1"/>
            <p:nvPr/>
          </p:nvSpPr>
          <p:spPr>
            <a:xfrm>
              <a:off x="3032174" y="2352505"/>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Kubernetes  1.13</a:t>
              </a:r>
              <a:endParaRPr>
                <a:latin typeface="Overpass Light"/>
                <a:ea typeface="Overpass Light"/>
                <a:cs typeface="Overpass Light"/>
                <a:sym typeface="Overpass Light"/>
              </a:endParaRPr>
            </a:p>
          </p:txBody>
        </p:sp>
        <p:sp>
          <p:nvSpPr>
            <p:cNvPr id="2606" name="Google Shape;2606;p277"/>
            <p:cNvSpPr txBox="1"/>
            <p:nvPr/>
          </p:nvSpPr>
          <p:spPr>
            <a:xfrm>
              <a:off x="5932982" y="2352505"/>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OpenShift 4.1</a:t>
              </a:r>
              <a:endParaRPr>
                <a:latin typeface="Overpass Light"/>
                <a:ea typeface="Overpass Light"/>
                <a:cs typeface="Overpass Light"/>
                <a:sym typeface="Overpass Light"/>
              </a:endParaRPr>
            </a:p>
          </p:txBody>
        </p:sp>
      </p:grpSp>
      <p:grpSp>
        <p:nvGrpSpPr>
          <p:cNvPr id="2607" name="Google Shape;2607;p277"/>
          <p:cNvGrpSpPr/>
          <p:nvPr/>
        </p:nvGrpSpPr>
        <p:grpSpPr>
          <a:xfrm>
            <a:off x="1187766" y="3585025"/>
            <a:ext cx="7162181" cy="574548"/>
            <a:chOff x="1079829" y="3204025"/>
            <a:chExt cx="7162181" cy="574548"/>
          </a:xfrm>
        </p:grpSpPr>
        <p:pic>
          <p:nvPicPr>
            <p:cNvPr id="2608" name="Google Shape;2608;p277"/>
            <p:cNvPicPr preferRelativeResize="0"/>
            <p:nvPr/>
          </p:nvPicPr>
          <p:blipFill rotWithShape="1">
            <a:blip r:embed="rId3">
              <a:alphaModFix/>
            </a:blip>
            <a:srcRect b="0" l="0" r="64681" t="0"/>
            <a:stretch/>
          </p:blipFill>
          <p:spPr>
            <a:xfrm>
              <a:off x="2232000" y="3208978"/>
              <a:ext cx="594357" cy="564641"/>
            </a:xfrm>
            <a:prstGeom prst="rect">
              <a:avLst/>
            </a:prstGeom>
            <a:noFill/>
            <a:ln>
              <a:noFill/>
            </a:ln>
          </p:spPr>
        </p:pic>
        <p:pic>
          <p:nvPicPr>
            <p:cNvPr id="2609" name="Google Shape;2609;p277"/>
            <p:cNvPicPr preferRelativeResize="0"/>
            <p:nvPr/>
          </p:nvPicPr>
          <p:blipFill rotWithShape="1">
            <a:blip r:embed="rId4">
              <a:alphaModFix/>
            </a:blip>
            <a:srcRect b="22142" l="7076" r="6313" t="0"/>
            <a:stretch/>
          </p:blipFill>
          <p:spPr>
            <a:xfrm>
              <a:off x="7647650" y="3208978"/>
              <a:ext cx="594360" cy="564641"/>
            </a:xfrm>
            <a:prstGeom prst="rect">
              <a:avLst/>
            </a:prstGeom>
            <a:noFill/>
            <a:ln>
              <a:noFill/>
            </a:ln>
          </p:spPr>
        </p:pic>
        <p:pic>
          <p:nvPicPr>
            <p:cNvPr id="2610" name="Google Shape;2610;p277"/>
            <p:cNvPicPr preferRelativeResize="0"/>
            <p:nvPr/>
          </p:nvPicPr>
          <p:blipFill rotWithShape="1">
            <a:blip r:embed="rId5">
              <a:alphaModFix/>
            </a:blip>
            <a:srcRect b="0" l="0" r="77534" t="0"/>
            <a:stretch/>
          </p:blipFill>
          <p:spPr>
            <a:xfrm>
              <a:off x="4910875" y="3204025"/>
              <a:ext cx="594360" cy="574548"/>
            </a:xfrm>
            <a:prstGeom prst="rect">
              <a:avLst/>
            </a:prstGeom>
            <a:noFill/>
            <a:ln>
              <a:noFill/>
            </a:ln>
          </p:spPr>
        </p:pic>
        <p:sp>
          <p:nvSpPr>
            <p:cNvPr id="2611" name="Google Shape;2611;p277"/>
            <p:cNvSpPr txBox="1"/>
            <p:nvPr/>
          </p:nvSpPr>
          <p:spPr>
            <a:xfrm>
              <a:off x="1079829" y="324619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1.14</a:t>
              </a:r>
              <a:endParaRPr sz="1000">
                <a:latin typeface="Overpass Light"/>
                <a:ea typeface="Overpass Light"/>
                <a:cs typeface="Overpass Light"/>
                <a:sym typeface="Overpass Light"/>
              </a:endParaRPr>
            </a:p>
          </p:txBody>
        </p:sp>
        <p:sp>
          <p:nvSpPr>
            <p:cNvPr id="2612" name="Google Shape;2612;p277"/>
            <p:cNvSpPr txBox="1"/>
            <p:nvPr/>
          </p:nvSpPr>
          <p:spPr>
            <a:xfrm>
              <a:off x="3413174" y="324619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1.14</a:t>
              </a:r>
              <a:endParaRPr sz="1000">
                <a:latin typeface="Overpass Light"/>
                <a:ea typeface="Overpass Light"/>
                <a:cs typeface="Overpass Light"/>
                <a:sym typeface="Overpass Light"/>
              </a:endParaRPr>
            </a:p>
          </p:txBody>
        </p:sp>
        <p:sp>
          <p:nvSpPr>
            <p:cNvPr id="2613" name="Google Shape;2613;p277"/>
            <p:cNvSpPr txBox="1"/>
            <p:nvPr/>
          </p:nvSpPr>
          <p:spPr>
            <a:xfrm>
              <a:off x="6313982" y="324619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4.2</a:t>
              </a:r>
              <a:endParaRPr sz="1000">
                <a:latin typeface="Overpass Light"/>
                <a:ea typeface="Overpass Light"/>
                <a:cs typeface="Overpass Light"/>
                <a:sym typeface="Overpass Light"/>
              </a:endParaRPr>
            </a:p>
          </p:txBody>
        </p:sp>
      </p:grpSp>
      <p:grpSp>
        <p:nvGrpSpPr>
          <p:cNvPr id="2614" name="Google Shape;2614;p277"/>
          <p:cNvGrpSpPr/>
          <p:nvPr/>
        </p:nvGrpSpPr>
        <p:grpSpPr>
          <a:xfrm>
            <a:off x="1187766" y="1603075"/>
            <a:ext cx="7162181" cy="574548"/>
            <a:chOff x="990904" y="1374475"/>
            <a:chExt cx="7162181" cy="574548"/>
          </a:xfrm>
        </p:grpSpPr>
        <p:pic>
          <p:nvPicPr>
            <p:cNvPr id="2615" name="Google Shape;2615;p277"/>
            <p:cNvPicPr preferRelativeResize="0"/>
            <p:nvPr/>
          </p:nvPicPr>
          <p:blipFill rotWithShape="1">
            <a:blip r:embed="rId3">
              <a:alphaModFix/>
            </a:blip>
            <a:srcRect b="0" l="0" r="64681" t="0"/>
            <a:stretch/>
          </p:blipFill>
          <p:spPr>
            <a:xfrm>
              <a:off x="2143075" y="1379428"/>
              <a:ext cx="594357" cy="564641"/>
            </a:xfrm>
            <a:prstGeom prst="rect">
              <a:avLst/>
            </a:prstGeom>
            <a:noFill/>
            <a:ln>
              <a:noFill/>
            </a:ln>
          </p:spPr>
        </p:pic>
        <p:pic>
          <p:nvPicPr>
            <p:cNvPr id="2616" name="Google Shape;2616;p277"/>
            <p:cNvPicPr preferRelativeResize="0"/>
            <p:nvPr/>
          </p:nvPicPr>
          <p:blipFill rotWithShape="1">
            <a:blip r:embed="rId4">
              <a:alphaModFix/>
            </a:blip>
            <a:srcRect b="22142" l="7076" r="6313" t="0"/>
            <a:stretch/>
          </p:blipFill>
          <p:spPr>
            <a:xfrm>
              <a:off x="7558725" y="1379428"/>
              <a:ext cx="594360" cy="564641"/>
            </a:xfrm>
            <a:prstGeom prst="rect">
              <a:avLst/>
            </a:prstGeom>
            <a:noFill/>
            <a:ln>
              <a:noFill/>
            </a:ln>
          </p:spPr>
        </p:pic>
        <p:pic>
          <p:nvPicPr>
            <p:cNvPr id="2617" name="Google Shape;2617;p277"/>
            <p:cNvPicPr preferRelativeResize="0"/>
            <p:nvPr/>
          </p:nvPicPr>
          <p:blipFill rotWithShape="1">
            <a:blip r:embed="rId5">
              <a:alphaModFix/>
            </a:blip>
            <a:srcRect b="0" l="0" r="77534" t="0"/>
            <a:stretch/>
          </p:blipFill>
          <p:spPr>
            <a:xfrm>
              <a:off x="4821950" y="1374475"/>
              <a:ext cx="594360" cy="574548"/>
            </a:xfrm>
            <a:prstGeom prst="rect">
              <a:avLst/>
            </a:prstGeom>
            <a:noFill/>
            <a:ln>
              <a:noFill/>
            </a:ln>
          </p:spPr>
        </p:pic>
        <p:sp>
          <p:nvSpPr>
            <p:cNvPr id="2618" name="Google Shape;2618;p277"/>
            <p:cNvSpPr txBox="1"/>
            <p:nvPr/>
          </p:nvSpPr>
          <p:spPr>
            <a:xfrm>
              <a:off x="990904" y="141664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1.12</a:t>
              </a:r>
              <a:endParaRPr sz="1000">
                <a:latin typeface="Overpass Light"/>
                <a:ea typeface="Overpass Light"/>
                <a:cs typeface="Overpass Light"/>
                <a:sym typeface="Overpass Light"/>
              </a:endParaRPr>
            </a:p>
          </p:txBody>
        </p:sp>
        <p:sp>
          <p:nvSpPr>
            <p:cNvPr id="2619" name="Google Shape;2619;p277"/>
            <p:cNvSpPr txBox="1"/>
            <p:nvPr/>
          </p:nvSpPr>
          <p:spPr>
            <a:xfrm>
              <a:off x="3324249" y="141664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1.12</a:t>
              </a:r>
              <a:endParaRPr sz="1000">
                <a:latin typeface="Overpass Light"/>
                <a:ea typeface="Overpass Light"/>
                <a:cs typeface="Overpass Light"/>
                <a:sym typeface="Overpass Light"/>
              </a:endParaRPr>
            </a:p>
          </p:txBody>
        </p:sp>
        <p:sp>
          <p:nvSpPr>
            <p:cNvPr id="2620" name="Google Shape;2620;p277"/>
            <p:cNvSpPr txBox="1"/>
            <p:nvPr/>
          </p:nvSpPr>
          <p:spPr>
            <a:xfrm>
              <a:off x="6225057" y="141664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4.0</a:t>
              </a:r>
              <a:endParaRPr sz="1000">
                <a:latin typeface="Overpass Light"/>
                <a:ea typeface="Overpass Light"/>
                <a:cs typeface="Overpass Light"/>
                <a:sym typeface="Overpass Light"/>
              </a:endParaRPr>
            </a:p>
          </p:txBody>
        </p:sp>
      </p:grpSp>
      <p:sp>
        <p:nvSpPr>
          <p:cNvPr id="2621" name="Google Shape;2621;p277"/>
          <p:cNvSpPr txBox="1"/>
          <p:nvPr>
            <p:ph idx="4294967295" type="subTitle"/>
          </p:nvPr>
        </p:nvSpPr>
        <p:spPr>
          <a:xfrm>
            <a:off x="415873" y="1066163"/>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latin typeface="Overpass"/>
                <a:ea typeface="Overpass"/>
                <a:cs typeface="Overpass"/>
                <a:sym typeface="Overpass"/>
              </a:rPr>
              <a:t>CRI-O tracks and versions identical to Kubernetes, simplifying support permutations</a:t>
            </a:r>
            <a:endParaRPr sz="1400">
              <a:latin typeface="Overpass"/>
              <a:ea typeface="Overpass"/>
              <a:cs typeface="Overpass"/>
              <a:sym typeface="Overpas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22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CNCF Ecosystem Slide</a:t>
            </a:r>
            <a:endParaRPr/>
          </a:p>
        </p:txBody>
      </p:sp>
      <p:sp>
        <p:nvSpPr>
          <p:cNvPr id="1646" name="Google Shape;1646;p2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647" name="Google Shape;1647;p2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1648" name="Google Shape;1648;p22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649" name="Google Shape;1649;p22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5" name="Shape 2625"/>
        <p:cNvGrpSpPr/>
        <p:nvPr/>
      </p:nvGrpSpPr>
      <p:grpSpPr>
        <a:xfrm>
          <a:off x="0" y="0"/>
          <a:ext cx="0" cy="0"/>
          <a:chOff x="0" y="0"/>
          <a:chExt cx="0" cy="0"/>
        </a:xfrm>
      </p:grpSpPr>
      <p:sp>
        <p:nvSpPr>
          <p:cNvPr id="2626" name="Google Shape;2626;p2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27" name="Google Shape;2627;p2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8" name="Google Shape;2628;p278"/>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podman</a:t>
            </a:r>
            <a:endParaRPr/>
          </a:p>
        </p:txBody>
      </p:sp>
      <p:sp>
        <p:nvSpPr>
          <p:cNvPr id="2629" name="Google Shape;2629;p278"/>
          <p:cNvSpPr txBox="1"/>
          <p:nvPr>
            <p:ph idx="4294967295" type="subTitle"/>
          </p:nvPr>
        </p:nvSpPr>
        <p:spPr>
          <a:xfrm>
            <a:off x="3238484" y="1882932"/>
            <a:ext cx="2208600" cy="579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A docker-compatible CLI for containers</a:t>
            </a:r>
            <a:endParaRPr/>
          </a:p>
        </p:txBody>
      </p:sp>
      <p:sp>
        <p:nvSpPr>
          <p:cNvPr id="2630" name="Google Shape;2630;p278"/>
          <p:cNvSpPr txBox="1"/>
          <p:nvPr>
            <p:ph idx="4294967295" type="body"/>
          </p:nvPr>
        </p:nvSpPr>
        <p:spPr>
          <a:xfrm>
            <a:off x="3238484" y="23482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Remote management API via Varlink</a:t>
            </a:r>
            <a:endParaRPr/>
          </a:p>
          <a:p>
            <a:pPr indent="-330200" lvl="0" marL="457200" rtl="0" algn="l">
              <a:spcBef>
                <a:spcPts val="0"/>
              </a:spcBef>
              <a:spcAft>
                <a:spcPts val="0"/>
              </a:spcAft>
              <a:buSzPts val="1600"/>
              <a:buChar char="●"/>
            </a:pPr>
            <a:r>
              <a:rPr lang="en"/>
              <a:t>Image/container tagging</a:t>
            </a:r>
            <a:endParaRPr/>
          </a:p>
          <a:p>
            <a:pPr indent="-330200" lvl="0" marL="457200" rtl="0" algn="l">
              <a:spcBef>
                <a:spcPts val="0"/>
              </a:spcBef>
              <a:spcAft>
                <a:spcPts val="0"/>
              </a:spcAft>
              <a:buSzPts val="1600"/>
              <a:buChar char="●"/>
            </a:pPr>
            <a:r>
              <a:rPr lang="en"/>
              <a:t>Advanced namespace isolation</a:t>
            </a:r>
            <a:endParaRPr/>
          </a:p>
          <a:p>
            <a:pPr indent="0" lvl="0" marL="457200" rtl="0" algn="l">
              <a:spcBef>
                <a:spcPts val="1600"/>
              </a:spcBef>
              <a:spcAft>
                <a:spcPts val="1600"/>
              </a:spcAft>
              <a:buNone/>
            </a:pPr>
            <a:r>
              <a:t/>
            </a:r>
            <a:endParaRPr/>
          </a:p>
        </p:txBody>
      </p:sp>
      <p:pic>
        <p:nvPicPr>
          <p:cNvPr id="2631" name="Google Shape;2631;p278"/>
          <p:cNvPicPr preferRelativeResize="0"/>
          <p:nvPr/>
        </p:nvPicPr>
        <p:blipFill rotWithShape="1">
          <a:blip r:embed="rId3">
            <a:alphaModFix/>
          </a:blip>
          <a:srcRect b="0" l="0" r="72988" t="0"/>
          <a:stretch/>
        </p:blipFill>
        <p:spPr>
          <a:xfrm>
            <a:off x="3381697" y="855075"/>
            <a:ext cx="965926" cy="913571"/>
          </a:xfrm>
          <a:prstGeom prst="rect">
            <a:avLst/>
          </a:prstGeom>
          <a:noFill/>
          <a:ln>
            <a:noFill/>
          </a:ln>
        </p:spPr>
      </p:pic>
      <p:pic>
        <p:nvPicPr>
          <p:cNvPr id="2632" name="Google Shape;2632;p278"/>
          <p:cNvPicPr preferRelativeResize="0"/>
          <p:nvPr/>
        </p:nvPicPr>
        <p:blipFill rotWithShape="1">
          <a:blip r:embed="rId3">
            <a:alphaModFix/>
          </a:blip>
          <a:srcRect b="0" l="28289" r="0" t="0"/>
          <a:stretch/>
        </p:blipFill>
        <p:spPr>
          <a:xfrm>
            <a:off x="4278747" y="959513"/>
            <a:ext cx="1626769" cy="579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sp>
        <p:nvSpPr>
          <p:cNvPr id="2637" name="Google Shape;2637;p2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38" name="Google Shape;2638;p2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39" name="Google Shape;2639;p279"/>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buildah</a:t>
            </a:r>
            <a:endParaRPr/>
          </a:p>
        </p:txBody>
      </p:sp>
      <p:pic>
        <p:nvPicPr>
          <p:cNvPr id="2640" name="Google Shape;2640;p279"/>
          <p:cNvPicPr preferRelativeResize="0"/>
          <p:nvPr/>
        </p:nvPicPr>
        <p:blipFill>
          <a:blip r:embed="rId3">
            <a:alphaModFix/>
          </a:blip>
          <a:stretch>
            <a:fillRect/>
          </a:stretch>
        </p:blipFill>
        <p:spPr>
          <a:xfrm>
            <a:off x="3285388" y="822450"/>
            <a:ext cx="2760650" cy="701325"/>
          </a:xfrm>
          <a:prstGeom prst="rect">
            <a:avLst/>
          </a:prstGeom>
          <a:noFill/>
          <a:ln>
            <a:noFill/>
          </a:ln>
        </p:spPr>
      </p:pic>
      <p:sp>
        <p:nvSpPr>
          <p:cNvPr id="2641" name="Google Shape;2641;p279"/>
          <p:cNvSpPr txBox="1"/>
          <p:nvPr>
            <p:ph idx="1" type="subTitle"/>
          </p:nvPr>
        </p:nvSpPr>
        <p:spPr>
          <a:xfrm>
            <a:off x="3467638" y="1806732"/>
            <a:ext cx="2208600" cy="5796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Secure &amp; flexible OCI container builds</a:t>
            </a:r>
            <a:endParaRPr>
              <a:latin typeface="Overpass"/>
              <a:ea typeface="Overpass"/>
              <a:cs typeface="Overpass"/>
              <a:sym typeface="Overpass"/>
            </a:endParaRPr>
          </a:p>
        </p:txBody>
      </p:sp>
      <p:sp>
        <p:nvSpPr>
          <p:cNvPr id="2642" name="Google Shape;2642;p279"/>
          <p:cNvSpPr txBox="1"/>
          <p:nvPr>
            <p:ph idx="4294967295" type="body"/>
          </p:nvPr>
        </p:nvSpPr>
        <p:spPr>
          <a:xfrm>
            <a:off x="3467638" y="22720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Integrated into OCP build pods</a:t>
            </a:r>
            <a:endParaRPr/>
          </a:p>
          <a:p>
            <a:pPr indent="-330200" lvl="0" marL="457200" rtl="0" algn="l">
              <a:spcBef>
                <a:spcPts val="0"/>
              </a:spcBef>
              <a:spcAft>
                <a:spcPts val="0"/>
              </a:spcAft>
              <a:buSzPts val="1600"/>
              <a:buChar char="●"/>
            </a:pPr>
            <a:r>
              <a:rPr lang="en"/>
              <a:t>Performance improvements for knative enablement</a:t>
            </a:r>
            <a:endParaRPr/>
          </a:p>
          <a:p>
            <a:pPr indent="-330200" lvl="0" marL="457200" rtl="0" algn="l">
              <a:spcBef>
                <a:spcPts val="0"/>
              </a:spcBef>
              <a:spcAft>
                <a:spcPts val="0"/>
              </a:spcAft>
              <a:buSzPts val="1600"/>
              <a:buChar char="●"/>
            </a:pPr>
            <a:r>
              <a:rPr lang="en"/>
              <a:t>Image signing improvements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2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48" name="Google Shape;2648;p28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installation</a:t>
            </a:r>
            <a:endParaRPr/>
          </a:p>
        </p:txBody>
      </p:sp>
      <p:sp>
        <p:nvSpPr>
          <p:cNvPr id="2649" name="Google Shape;2649;p280"/>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Installer and user-provisioned infrastructure, bootstrap, and more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Google Shape;2654;p28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Bootstrap Process: Self-Managed Kubernetes</a:t>
            </a:r>
            <a:endParaRPr/>
          </a:p>
        </p:txBody>
      </p:sp>
      <p:sp>
        <p:nvSpPr>
          <p:cNvPr id="2655" name="Google Shape;2655;p28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656" name="Google Shape;2656;p2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Installation</a:t>
            </a:r>
            <a:endParaRPr/>
          </a:p>
        </p:txBody>
      </p:sp>
      <p:sp>
        <p:nvSpPr>
          <p:cNvPr id="2657" name="Google Shape;2657;p281"/>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How to boot a self-managed cluster:</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OpenShift 4 is unique in that management extends all the way down to the operating system</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Every machine boots with a configuration that references resources hosted in the cluster it joins enabling cluster to manage itself </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Downside is that every machine looking to join the cluster is waiting on the cluster to be created</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Dependency loop is broken using a bootstrap machine, which acts as a temporary control plane whose sole purpose is bringing up the permanent control plane nodes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Permanent control plane nodes get booted and join the cluster leveraging the control plane on the bootstrap machine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Once the pivot to the permanent control plane takes place, the remaining worker nodes can be booted and join the cluster </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Bootstrapping process step by step:</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machine boots and starts hosting the remote resources required for master machines to boot.</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fetch the remote resources from the bootstrap machine and finish booting.</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use the bootstrap node to form an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starts a temporary Kubernetes control plane using the newly-created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schedules the production control plane to the master machines.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shuts down, yielding to the production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injects OpenShift-specific components into the newly formed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Installer then tears down the bootstrap node or if user-provisioned, this needs to be performed by the administrator.</a:t>
            </a:r>
            <a:endParaRPr sz="1000">
              <a:latin typeface="Overpass Light"/>
              <a:ea typeface="Overpass Light"/>
              <a:cs typeface="Overpass Light"/>
              <a:sym typeface="Overpass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28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everything deployed comes under management</a:t>
            </a:r>
            <a:endParaRPr/>
          </a:p>
        </p:txBody>
      </p:sp>
      <p:sp>
        <p:nvSpPr>
          <p:cNvPr id="2663" name="Google Shape;2663;p28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664" name="Google Shape;2664;p2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Installation</a:t>
            </a:r>
            <a:endParaRPr/>
          </a:p>
        </p:txBody>
      </p:sp>
      <p:sp>
        <p:nvSpPr>
          <p:cNvPr id="2665" name="Google Shape;2665;p282"/>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Masters (Special)</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Terraform provisions initial masters*</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Machine API adopts existing masters post-provision</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Each master is a standalone Machine object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Termination protection (avoid self-destruction)</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Workers</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Each Machine Pool corresponds to MachineSet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Optionally autoscale (min,max) and health check (replace if not ready &gt; X minutes)</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Multi-AZ</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MachineSets scoped to single AZ</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Installer stripes N machine sets across AZs by default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Post-install best effort balance via cluster autoscaler</a:t>
            </a:r>
            <a:endParaRPr sz="1100">
              <a:solidFill>
                <a:schemeClr val="dk1"/>
              </a:solidFill>
              <a:latin typeface="Overpass"/>
              <a:ea typeface="Overpass"/>
              <a:cs typeface="Overpass"/>
              <a:sym typeface="Overpas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2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71" name="Google Shape;2671;p28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a:t>
            </a:r>
            <a:br>
              <a:rPr lang="en"/>
            </a:br>
            <a:r>
              <a:rPr lang="en"/>
              <a:t>Cluster Management</a:t>
            </a:r>
            <a:endParaRPr/>
          </a:p>
        </p:txBody>
      </p:sp>
      <p:sp>
        <p:nvSpPr>
          <p:cNvPr id="2672" name="Google Shape;2672;p283"/>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Powered by Operators, OpenShift 4 automates many cluster management activities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6" name="Shape 2676"/>
        <p:cNvGrpSpPr/>
        <p:nvPr/>
      </p:nvGrpSpPr>
      <p:grpSpPr>
        <a:xfrm>
          <a:off x="0" y="0"/>
          <a:ext cx="0" cy="0"/>
          <a:chOff x="0" y="0"/>
          <a:chExt cx="0" cy="0"/>
        </a:xfrm>
      </p:grpSpPr>
      <p:cxnSp>
        <p:nvCxnSpPr>
          <p:cNvPr id="2677" name="Google Shape;2677;p284"/>
          <p:cNvCxnSpPr>
            <a:endCxn id="2678" idx="3"/>
          </p:cNvCxnSpPr>
          <p:nvPr/>
        </p:nvCxnSpPr>
        <p:spPr>
          <a:xfrm>
            <a:off x="4062363" y="3536372"/>
            <a:ext cx="1019400" cy="0"/>
          </a:xfrm>
          <a:prstGeom prst="straightConnector1">
            <a:avLst/>
          </a:prstGeom>
          <a:noFill/>
          <a:ln cap="flat" cmpd="sng" w="9525">
            <a:solidFill>
              <a:srgbClr val="3F9C35"/>
            </a:solidFill>
            <a:prstDash val="solid"/>
            <a:round/>
            <a:headEnd len="med" w="med" type="none"/>
            <a:tailEnd len="med" w="med" type="triangle"/>
          </a:ln>
        </p:spPr>
      </p:cxnSp>
      <p:cxnSp>
        <p:nvCxnSpPr>
          <p:cNvPr id="2679" name="Google Shape;2679;p284"/>
          <p:cNvCxnSpPr>
            <a:stCxn id="2680" idx="3"/>
            <a:endCxn id="2681" idx="3"/>
          </p:cNvCxnSpPr>
          <p:nvPr/>
        </p:nvCxnSpPr>
        <p:spPr>
          <a:xfrm>
            <a:off x="2922148" y="1676370"/>
            <a:ext cx="828600" cy="5400"/>
          </a:xfrm>
          <a:prstGeom prst="straightConnector1">
            <a:avLst/>
          </a:prstGeom>
          <a:noFill/>
          <a:ln cap="flat" cmpd="sng" w="9525">
            <a:solidFill>
              <a:srgbClr val="3F9C35"/>
            </a:solidFill>
            <a:prstDash val="solid"/>
            <a:round/>
            <a:headEnd len="med" w="med" type="none"/>
            <a:tailEnd len="med" w="med" type="triangle"/>
          </a:ln>
        </p:spPr>
      </p:cxnSp>
      <p:cxnSp>
        <p:nvCxnSpPr>
          <p:cNvPr id="2682" name="Google Shape;2682;p284"/>
          <p:cNvCxnSpPr>
            <a:stCxn id="2681" idx="0"/>
            <a:endCxn id="2683" idx="3"/>
          </p:cNvCxnSpPr>
          <p:nvPr/>
        </p:nvCxnSpPr>
        <p:spPr>
          <a:xfrm flipH="1" rot="10800000">
            <a:off x="4560052" y="1679097"/>
            <a:ext cx="810600" cy="2700"/>
          </a:xfrm>
          <a:prstGeom prst="straightConnector1">
            <a:avLst/>
          </a:prstGeom>
          <a:noFill/>
          <a:ln cap="flat" cmpd="sng" w="9525">
            <a:solidFill>
              <a:srgbClr val="3F9C35"/>
            </a:solidFill>
            <a:prstDash val="solid"/>
            <a:round/>
            <a:headEnd len="med" w="med" type="none"/>
            <a:tailEnd len="med" w="med" type="triangle"/>
          </a:ln>
        </p:spPr>
      </p:cxnSp>
      <p:sp>
        <p:nvSpPr>
          <p:cNvPr id="2684" name="Google Shape;2684;p2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85" name="Google Shape;2685;p2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86" name="Google Shape;2686;p284"/>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Over-the-air updates</a:t>
            </a:r>
            <a:endParaRPr/>
          </a:p>
        </p:txBody>
      </p:sp>
      <p:sp>
        <p:nvSpPr>
          <p:cNvPr id="2680" name="Google Shape;2680;p284"/>
          <p:cNvSpPr/>
          <p:nvPr/>
        </p:nvSpPr>
        <p:spPr>
          <a:xfrm>
            <a:off x="1191748" y="1111470"/>
            <a:ext cx="1730400" cy="1129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2687" name="Google Shape;2687;p284"/>
          <p:cNvSpPr/>
          <p:nvPr/>
        </p:nvSpPr>
        <p:spPr>
          <a:xfrm>
            <a:off x="1367082" y="17186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p:txBody>
      </p:sp>
      <p:sp>
        <p:nvSpPr>
          <p:cNvPr id="2688" name="Google Shape;2688;p284"/>
          <p:cNvSpPr/>
          <p:nvPr/>
        </p:nvSpPr>
        <p:spPr>
          <a:xfrm>
            <a:off x="1367082" y="12614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machine-config-operator</a:t>
            </a:r>
            <a:endParaRPr b="1" sz="800">
              <a:solidFill>
                <a:srgbClr val="FFFFFF"/>
              </a:solidFill>
              <a:latin typeface="Overpass"/>
              <a:ea typeface="Overpass"/>
              <a:cs typeface="Overpass"/>
              <a:sym typeface="Overpass"/>
            </a:endParaRPr>
          </a:p>
        </p:txBody>
      </p:sp>
      <p:sp>
        <p:nvSpPr>
          <p:cNvPr id="2689" name="Google Shape;2689;p284"/>
          <p:cNvSpPr/>
          <p:nvPr/>
        </p:nvSpPr>
        <p:spPr>
          <a:xfrm>
            <a:off x="1367082" y="14900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machine-os-content</a:t>
            </a:r>
            <a:endParaRPr b="1" sz="800">
              <a:solidFill>
                <a:srgbClr val="FFFFFF"/>
              </a:solidFill>
              <a:latin typeface="Overpass"/>
              <a:ea typeface="Overpass"/>
              <a:cs typeface="Overpass"/>
              <a:sym typeface="Overpass"/>
            </a:endParaRPr>
          </a:p>
        </p:txBody>
      </p:sp>
      <p:sp>
        <p:nvSpPr>
          <p:cNvPr id="2690" name="Google Shape;2690;p284"/>
          <p:cNvSpPr/>
          <p:nvPr/>
        </p:nvSpPr>
        <p:spPr>
          <a:xfrm>
            <a:off x="1367082" y="19472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p:txBody>
      </p:sp>
      <p:grpSp>
        <p:nvGrpSpPr>
          <p:cNvPr id="2691" name="Google Shape;2691;p284"/>
          <p:cNvGrpSpPr/>
          <p:nvPr/>
        </p:nvGrpSpPr>
        <p:grpSpPr>
          <a:xfrm>
            <a:off x="3750788" y="1329763"/>
            <a:ext cx="809265" cy="704068"/>
            <a:chOff x="5005169" y="3522802"/>
            <a:chExt cx="1234200" cy="1069200"/>
          </a:xfrm>
        </p:grpSpPr>
        <p:sp>
          <p:nvSpPr>
            <p:cNvPr id="2681" name="Google Shape;2681;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92" name="Google Shape;2692;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Cluster</a:t>
              </a:r>
              <a:br>
                <a:rPr lang="en" sz="900">
                  <a:latin typeface="Overpass SemiBold"/>
                  <a:ea typeface="Overpass SemiBold"/>
                  <a:cs typeface="Overpass SemiBold"/>
                  <a:sym typeface="Overpass SemiBold"/>
                </a:rPr>
              </a:br>
              <a:r>
                <a:rPr lang="en" sz="900">
                  <a:latin typeface="Overpass SemiBold"/>
                  <a:ea typeface="Overpass SemiBold"/>
                  <a:cs typeface="Overpass SemiBold"/>
                  <a:sym typeface="Overpass SemiBold"/>
                </a:rPr>
                <a:t>Version</a:t>
              </a:r>
              <a:br>
                <a:rPr lang="en" sz="900">
                  <a:latin typeface="Overpass SemiBold"/>
                  <a:ea typeface="Overpass SemiBold"/>
                  <a:cs typeface="Overpass SemiBold"/>
                  <a:sym typeface="Overpass SemiBold"/>
                </a:rPr>
              </a:br>
              <a:r>
                <a:rPr lang="en" sz="900">
                  <a:latin typeface="Overpass SemiBold"/>
                  <a:ea typeface="Overpass SemiBold"/>
                  <a:cs typeface="Overpass SemiBold"/>
                  <a:sym typeface="Overpass SemiBold"/>
                </a:rPr>
                <a:t>Operator</a:t>
              </a:r>
              <a:endParaRPr sz="900"/>
            </a:p>
          </p:txBody>
        </p:sp>
      </p:grpSp>
      <p:grpSp>
        <p:nvGrpSpPr>
          <p:cNvPr id="2693" name="Google Shape;2693;p284"/>
          <p:cNvGrpSpPr/>
          <p:nvPr/>
        </p:nvGrpSpPr>
        <p:grpSpPr>
          <a:xfrm>
            <a:off x="6990588" y="1252213"/>
            <a:ext cx="809265" cy="704068"/>
            <a:chOff x="5005169" y="3522802"/>
            <a:chExt cx="1234200" cy="1069200"/>
          </a:xfrm>
        </p:grpSpPr>
        <p:sp>
          <p:nvSpPr>
            <p:cNvPr id="2694" name="Google Shape;2694;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95" name="Google Shape;2695;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grpSp>
        <p:nvGrpSpPr>
          <p:cNvPr id="2696" name="Google Shape;2696;p284"/>
          <p:cNvGrpSpPr/>
          <p:nvPr/>
        </p:nvGrpSpPr>
        <p:grpSpPr>
          <a:xfrm>
            <a:off x="7066788" y="1328413"/>
            <a:ext cx="809265" cy="704068"/>
            <a:chOff x="5005169" y="3522802"/>
            <a:chExt cx="1234200" cy="1069200"/>
          </a:xfrm>
        </p:grpSpPr>
        <p:sp>
          <p:nvSpPr>
            <p:cNvPr id="2697" name="Google Shape;2697;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98" name="Google Shape;2698;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grpSp>
        <p:nvGrpSpPr>
          <p:cNvPr id="2699" name="Google Shape;2699;p284"/>
          <p:cNvGrpSpPr/>
          <p:nvPr/>
        </p:nvGrpSpPr>
        <p:grpSpPr>
          <a:xfrm>
            <a:off x="7142988" y="1404613"/>
            <a:ext cx="809265" cy="704068"/>
            <a:chOff x="5005169" y="3522802"/>
            <a:chExt cx="1234200" cy="1069200"/>
          </a:xfrm>
        </p:grpSpPr>
        <p:sp>
          <p:nvSpPr>
            <p:cNvPr id="2700" name="Google Shape;2700;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01" name="Google Shape;2701;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Daemons</a:t>
              </a:r>
              <a:endParaRPr sz="900">
                <a:latin typeface="Overpass"/>
                <a:ea typeface="Overpass"/>
                <a:cs typeface="Overpass"/>
                <a:sym typeface="Overpass"/>
              </a:endParaRPr>
            </a:p>
          </p:txBody>
        </p:sp>
      </p:grpSp>
      <p:cxnSp>
        <p:nvCxnSpPr>
          <p:cNvPr id="2702" name="Google Shape;2702;p284"/>
          <p:cNvCxnSpPr>
            <a:stCxn id="2683" idx="0"/>
            <a:endCxn id="2697" idx="3"/>
          </p:cNvCxnSpPr>
          <p:nvPr/>
        </p:nvCxnSpPr>
        <p:spPr>
          <a:xfrm>
            <a:off x="6179952" y="1679022"/>
            <a:ext cx="886800" cy="1500"/>
          </a:xfrm>
          <a:prstGeom prst="straightConnector1">
            <a:avLst/>
          </a:prstGeom>
          <a:noFill/>
          <a:ln cap="flat" cmpd="sng" w="9525">
            <a:solidFill>
              <a:srgbClr val="3F9C35"/>
            </a:solidFill>
            <a:prstDash val="solid"/>
            <a:round/>
            <a:headEnd len="med" w="med" type="none"/>
            <a:tailEnd len="med" w="med" type="triangle"/>
          </a:ln>
        </p:spPr>
      </p:cxnSp>
      <p:grpSp>
        <p:nvGrpSpPr>
          <p:cNvPr id="2703" name="Google Shape;2703;p284"/>
          <p:cNvGrpSpPr/>
          <p:nvPr/>
        </p:nvGrpSpPr>
        <p:grpSpPr>
          <a:xfrm>
            <a:off x="5370688" y="1326988"/>
            <a:ext cx="809265" cy="704068"/>
            <a:chOff x="5005169" y="3522802"/>
            <a:chExt cx="1234200" cy="1069200"/>
          </a:xfrm>
        </p:grpSpPr>
        <p:sp>
          <p:nvSpPr>
            <p:cNvPr id="2683" name="Google Shape;2683;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04" name="Google Shape;2704;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sp>
        <p:nvSpPr>
          <p:cNvPr id="2705" name="Google Shape;2705;p284"/>
          <p:cNvSpPr txBox="1"/>
          <p:nvPr/>
        </p:nvSpPr>
        <p:spPr>
          <a:xfrm>
            <a:off x="6180000" y="1404625"/>
            <a:ext cx="8868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Rolling</a:t>
            </a:r>
            <a:endParaRPr sz="1000">
              <a:latin typeface="Overpass Light"/>
              <a:ea typeface="Overpass Light"/>
              <a:cs typeface="Overpass Light"/>
              <a:sym typeface="Overpass Light"/>
            </a:endParaRPr>
          </a:p>
        </p:txBody>
      </p:sp>
      <p:cxnSp>
        <p:nvCxnSpPr>
          <p:cNvPr id="2706" name="Google Shape;2706;p284"/>
          <p:cNvCxnSpPr/>
          <p:nvPr/>
        </p:nvCxnSpPr>
        <p:spPr>
          <a:xfrm>
            <a:off x="-65375" y="2709775"/>
            <a:ext cx="9299100" cy="0"/>
          </a:xfrm>
          <a:prstGeom prst="straightConnector1">
            <a:avLst/>
          </a:prstGeom>
          <a:noFill/>
          <a:ln cap="flat" cmpd="sng" w="9525">
            <a:solidFill>
              <a:schemeClr val="dk2"/>
            </a:solidFill>
            <a:prstDash val="dash"/>
            <a:round/>
            <a:headEnd len="med" w="med" type="none"/>
            <a:tailEnd len="med" w="med" type="none"/>
          </a:ln>
        </p:spPr>
      </p:cxnSp>
      <p:grpSp>
        <p:nvGrpSpPr>
          <p:cNvPr id="2707" name="Google Shape;2707;p284"/>
          <p:cNvGrpSpPr/>
          <p:nvPr/>
        </p:nvGrpSpPr>
        <p:grpSpPr>
          <a:xfrm>
            <a:off x="3252963" y="3184338"/>
            <a:ext cx="809265" cy="704068"/>
            <a:chOff x="5005169" y="3522802"/>
            <a:chExt cx="1234200" cy="1069200"/>
          </a:xfrm>
        </p:grpSpPr>
        <p:sp>
          <p:nvSpPr>
            <p:cNvPr id="2708" name="Google Shape;2708;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09" name="Google Shape;2709;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a:t>
              </a:r>
              <a:endParaRPr sz="900">
                <a:latin typeface="Overpass"/>
                <a:ea typeface="Overpass"/>
                <a:cs typeface="Overpass"/>
                <a:sym typeface="Overpass"/>
              </a:endParaRPr>
            </a:p>
          </p:txBody>
        </p:sp>
      </p:grpSp>
      <p:sp>
        <p:nvSpPr>
          <p:cNvPr id="2710" name="Google Shape;2710;p284"/>
          <p:cNvSpPr txBox="1"/>
          <p:nvPr/>
        </p:nvSpPr>
        <p:spPr>
          <a:xfrm>
            <a:off x="3076050" y="38506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Download and mount update content into host</a:t>
            </a:r>
            <a:endParaRPr sz="1000">
              <a:latin typeface="Overpass Light"/>
              <a:ea typeface="Overpass Light"/>
              <a:cs typeface="Overpass Light"/>
              <a:sym typeface="Overpass Light"/>
            </a:endParaRPr>
          </a:p>
        </p:txBody>
      </p:sp>
      <p:grpSp>
        <p:nvGrpSpPr>
          <p:cNvPr id="2711" name="Google Shape;2711;p284"/>
          <p:cNvGrpSpPr/>
          <p:nvPr/>
        </p:nvGrpSpPr>
        <p:grpSpPr>
          <a:xfrm>
            <a:off x="5081763" y="3184338"/>
            <a:ext cx="809265" cy="704068"/>
            <a:chOff x="5005169" y="3522802"/>
            <a:chExt cx="1234200" cy="1069200"/>
          </a:xfrm>
        </p:grpSpPr>
        <p:sp>
          <p:nvSpPr>
            <p:cNvPr id="2678" name="Google Shape;2678;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12" name="Google Shape;2712;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a:t>
              </a:r>
              <a:endParaRPr sz="900">
                <a:latin typeface="Overpass"/>
                <a:ea typeface="Overpass"/>
                <a:cs typeface="Overpass"/>
                <a:sym typeface="Overpass"/>
              </a:endParaRPr>
            </a:p>
          </p:txBody>
        </p:sp>
      </p:grpSp>
      <p:sp>
        <p:nvSpPr>
          <p:cNvPr id="2713" name="Google Shape;2713;p284"/>
          <p:cNvSpPr txBox="1"/>
          <p:nvPr/>
        </p:nvSpPr>
        <p:spPr>
          <a:xfrm>
            <a:off x="4904850" y="38506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Update host using mounted content</a:t>
            </a:r>
            <a:endParaRPr sz="1000">
              <a:latin typeface="Overpass Light"/>
              <a:ea typeface="Overpass Light"/>
              <a:cs typeface="Overpass Light"/>
              <a:sym typeface="Overpass Light"/>
            </a:endParaRPr>
          </a:p>
        </p:txBody>
      </p:sp>
      <p:sp>
        <p:nvSpPr>
          <p:cNvPr id="2714" name="Google Shape;2714;p284"/>
          <p:cNvSpPr txBox="1"/>
          <p:nvPr/>
        </p:nvSpPr>
        <p:spPr>
          <a:xfrm>
            <a:off x="1191750" y="827900"/>
            <a:ext cx="1730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Release Payload Info</a:t>
            </a:r>
            <a:endParaRPr sz="1000">
              <a:latin typeface="Overpass Light"/>
              <a:ea typeface="Overpass Light"/>
              <a:cs typeface="Overpass Light"/>
              <a:sym typeface="Overpass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8" name="Shape 2718"/>
        <p:cNvGrpSpPr/>
        <p:nvPr/>
      </p:nvGrpSpPr>
      <p:grpSpPr>
        <a:xfrm>
          <a:off x="0" y="0"/>
          <a:ext cx="0" cy="0"/>
          <a:chOff x="0" y="0"/>
          <a:chExt cx="0" cy="0"/>
        </a:xfrm>
      </p:grpSpPr>
      <p:cxnSp>
        <p:nvCxnSpPr>
          <p:cNvPr id="2719" name="Google Shape;2719;p285"/>
          <p:cNvCxnSpPr>
            <a:stCxn id="2720" idx="0"/>
            <a:endCxn id="2721" idx="4"/>
          </p:cNvCxnSpPr>
          <p:nvPr/>
        </p:nvCxnSpPr>
        <p:spPr>
          <a:xfrm flipH="1" rot="5400000">
            <a:off x="6280750" y="2620160"/>
            <a:ext cx="1720500" cy="3300"/>
          </a:xfrm>
          <a:prstGeom prst="bentConnector3">
            <a:avLst>
              <a:gd fmla="val 49998" name="adj1"/>
            </a:avLst>
          </a:prstGeom>
          <a:noFill/>
          <a:ln cap="flat" cmpd="sng" w="9525">
            <a:solidFill>
              <a:srgbClr val="EC7A08"/>
            </a:solidFill>
            <a:prstDash val="solid"/>
            <a:round/>
            <a:headEnd len="med" w="med" type="none"/>
            <a:tailEnd len="med" w="med" type="triangle"/>
          </a:ln>
        </p:spPr>
      </p:cxnSp>
      <p:sp>
        <p:nvSpPr>
          <p:cNvPr id="2722" name="Google Shape;2722;p2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723" name="Google Shape;2723;p285"/>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24" name="Google Shape;2724;p285"/>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Cloud API</a:t>
            </a:r>
            <a:endParaRPr/>
          </a:p>
        </p:txBody>
      </p:sp>
      <p:grpSp>
        <p:nvGrpSpPr>
          <p:cNvPr id="2725" name="Google Shape;2725;p285"/>
          <p:cNvGrpSpPr/>
          <p:nvPr/>
        </p:nvGrpSpPr>
        <p:grpSpPr>
          <a:xfrm>
            <a:off x="1571293" y="1149000"/>
            <a:ext cx="708184" cy="612652"/>
            <a:chOff x="5005169" y="3522802"/>
            <a:chExt cx="1234200" cy="1069200"/>
          </a:xfrm>
        </p:grpSpPr>
        <p:sp>
          <p:nvSpPr>
            <p:cNvPr id="2726" name="Google Shape;2726;p28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27" name="Google Shape;2727;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728" name="Google Shape;2728;p285"/>
          <p:cNvGrpSpPr/>
          <p:nvPr/>
        </p:nvGrpSpPr>
        <p:grpSpPr>
          <a:xfrm>
            <a:off x="2517968" y="1149000"/>
            <a:ext cx="708184" cy="612652"/>
            <a:chOff x="5005169" y="3522802"/>
            <a:chExt cx="1234200" cy="1069200"/>
          </a:xfrm>
        </p:grpSpPr>
        <p:sp>
          <p:nvSpPr>
            <p:cNvPr id="2729" name="Google Shape;2729;p28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30" name="Google Shape;2730;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731" name="Google Shape;2731;p285"/>
          <p:cNvSpPr txBox="1"/>
          <p:nvPr/>
        </p:nvSpPr>
        <p:spPr>
          <a:xfrm>
            <a:off x="1456788" y="1723730"/>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Deployment Controller</a:t>
            </a:r>
            <a:endParaRPr sz="1000">
              <a:latin typeface="Overpass Light"/>
              <a:ea typeface="Overpass Light"/>
              <a:cs typeface="Overpass Light"/>
              <a:sym typeface="Overpass Light"/>
            </a:endParaRPr>
          </a:p>
        </p:txBody>
      </p:sp>
      <p:sp>
        <p:nvSpPr>
          <p:cNvPr id="2732" name="Google Shape;2732;p285"/>
          <p:cNvSpPr txBox="1"/>
          <p:nvPr/>
        </p:nvSpPr>
        <p:spPr>
          <a:xfrm>
            <a:off x="22090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MachineDeployment</a:t>
            </a:r>
            <a:endParaRPr sz="800">
              <a:latin typeface="Courier"/>
              <a:ea typeface="Courier"/>
              <a:cs typeface="Courier"/>
              <a:sym typeface="Courier"/>
            </a:endParaRPr>
          </a:p>
        </p:txBody>
      </p:sp>
      <p:grpSp>
        <p:nvGrpSpPr>
          <p:cNvPr id="2733" name="Google Shape;2733;p285"/>
          <p:cNvGrpSpPr/>
          <p:nvPr/>
        </p:nvGrpSpPr>
        <p:grpSpPr>
          <a:xfrm>
            <a:off x="3704893" y="1149000"/>
            <a:ext cx="708184" cy="612652"/>
            <a:chOff x="5005169" y="3522802"/>
            <a:chExt cx="1234200" cy="1069200"/>
          </a:xfrm>
        </p:grpSpPr>
        <p:sp>
          <p:nvSpPr>
            <p:cNvPr id="2734" name="Google Shape;2734;p28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35" name="Google Shape;2735;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736" name="Google Shape;2736;p285"/>
          <p:cNvGrpSpPr/>
          <p:nvPr/>
        </p:nvGrpSpPr>
        <p:grpSpPr>
          <a:xfrm>
            <a:off x="4651568" y="1149000"/>
            <a:ext cx="708184" cy="612652"/>
            <a:chOff x="5005169" y="3522802"/>
            <a:chExt cx="1234200" cy="1069200"/>
          </a:xfrm>
        </p:grpSpPr>
        <p:sp>
          <p:nvSpPr>
            <p:cNvPr id="2737" name="Google Shape;2737;p28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38" name="Google Shape;2738;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739" name="Google Shape;2739;p285"/>
          <p:cNvSpPr txBox="1"/>
          <p:nvPr/>
        </p:nvSpPr>
        <p:spPr>
          <a:xfrm>
            <a:off x="3590388" y="1723730"/>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Set Controller</a:t>
            </a:r>
            <a:endParaRPr sz="1000">
              <a:latin typeface="Overpass Light"/>
              <a:ea typeface="Overpass Light"/>
              <a:cs typeface="Overpass Light"/>
              <a:sym typeface="Overpass Light"/>
            </a:endParaRPr>
          </a:p>
        </p:txBody>
      </p:sp>
      <p:sp>
        <p:nvSpPr>
          <p:cNvPr id="2740" name="Google Shape;2740;p285"/>
          <p:cNvSpPr txBox="1"/>
          <p:nvPr/>
        </p:nvSpPr>
        <p:spPr>
          <a:xfrm>
            <a:off x="43426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MachineSet</a:t>
            </a:r>
            <a:endParaRPr sz="800">
              <a:latin typeface="Courier"/>
              <a:ea typeface="Courier"/>
              <a:cs typeface="Courier"/>
              <a:sym typeface="Courier"/>
            </a:endParaRPr>
          </a:p>
        </p:txBody>
      </p:sp>
      <p:cxnSp>
        <p:nvCxnSpPr>
          <p:cNvPr id="2741" name="Google Shape;2741;p285"/>
          <p:cNvCxnSpPr>
            <a:stCxn id="2729" idx="3"/>
            <a:endCxn id="2726" idx="0"/>
          </p:cNvCxnSpPr>
          <p:nvPr/>
        </p:nvCxnSpPr>
        <p:spPr>
          <a:xfrm rot="10800000">
            <a:off x="2279468" y="1455325"/>
            <a:ext cx="238500" cy="0"/>
          </a:xfrm>
          <a:prstGeom prst="straightConnector1">
            <a:avLst/>
          </a:prstGeom>
          <a:noFill/>
          <a:ln cap="flat" cmpd="sng" w="9525">
            <a:solidFill>
              <a:schemeClr val="dk2"/>
            </a:solidFill>
            <a:prstDash val="solid"/>
            <a:round/>
            <a:headEnd len="med" w="med" type="none"/>
            <a:tailEnd len="med" w="med" type="triangle"/>
          </a:ln>
        </p:spPr>
      </p:cxnSp>
      <p:cxnSp>
        <p:nvCxnSpPr>
          <p:cNvPr id="2742" name="Google Shape;2742;p285"/>
          <p:cNvCxnSpPr>
            <a:stCxn id="2737" idx="3"/>
            <a:endCxn id="2734" idx="0"/>
          </p:cNvCxnSpPr>
          <p:nvPr/>
        </p:nvCxnSpPr>
        <p:spPr>
          <a:xfrm rot="10800000">
            <a:off x="4413068" y="1455325"/>
            <a:ext cx="238500" cy="0"/>
          </a:xfrm>
          <a:prstGeom prst="straightConnector1">
            <a:avLst/>
          </a:prstGeom>
          <a:noFill/>
          <a:ln cap="flat" cmpd="sng" w="9525">
            <a:solidFill>
              <a:schemeClr val="dk2"/>
            </a:solidFill>
            <a:prstDash val="solid"/>
            <a:round/>
            <a:headEnd len="med" w="med" type="none"/>
            <a:tailEnd len="med" w="med" type="triangle"/>
          </a:ln>
        </p:spPr>
      </p:cxnSp>
      <p:cxnSp>
        <p:nvCxnSpPr>
          <p:cNvPr id="2743" name="Google Shape;2743;p285"/>
          <p:cNvCxnSpPr>
            <a:stCxn id="2727" idx="0"/>
            <a:endCxn id="2740" idx="0"/>
          </p:cNvCxnSpPr>
          <p:nvPr/>
        </p:nvCxnSpPr>
        <p:spPr>
          <a:xfrm rot="-5400000">
            <a:off x="3322035" y="-530711"/>
            <a:ext cx="287100" cy="3080400"/>
          </a:xfrm>
          <a:prstGeom prst="bentConnector3">
            <a:avLst>
              <a:gd fmla="val 182988" name="adj1"/>
            </a:avLst>
          </a:prstGeom>
          <a:noFill/>
          <a:ln cap="flat" cmpd="sng" w="9525">
            <a:solidFill>
              <a:srgbClr val="EC7A08"/>
            </a:solidFill>
            <a:prstDash val="solid"/>
            <a:round/>
            <a:headEnd len="med" w="med" type="none"/>
            <a:tailEnd len="med" w="med" type="triangle"/>
          </a:ln>
        </p:spPr>
      </p:cxnSp>
      <p:grpSp>
        <p:nvGrpSpPr>
          <p:cNvPr id="2744" name="Google Shape;2744;p285"/>
          <p:cNvGrpSpPr/>
          <p:nvPr/>
        </p:nvGrpSpPr>
        <p:grpSpPr>
          <a:xfrm>
            <a:off x="5838493" y="1153025"/>
            <a:ext cx="708184" cy="612652"/>
            <a:chOff x="5005169" y="3522802"/>
            <a:chExt cx="1234200" cy="1069200"/>
          </a:xfrm>
        </p:grpSpPr>
        <p:sp>
          <p:nvSpPr>
            <p:cNvPr id="2745" name="Google Shape;2745;p28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46" name="Google Shape;2746;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747" name="Google Shape;2747;p285"/>
          <p:cNvGrpSpPr/>
          <p:nvPr/>
        </p:nvGrpSpPr>
        <p:grpSpPr>
          <a:xfrm>
            <a:off x="6785168" y="1153025"/>
            <a:ext cx="708184" cy="612652"/>
            <a:chOff x="5005169" y="3522802"/>
            <a:chExt cx="1234200" cy="1069200"/>
          </a:xfrm>
        </p:grpSpPr>
        <p:sp>
          <p:nvSpPr>
            <p:cNvPr id="2748" name="Google Shape;2748;p28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21" name="Google Shape;2721;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749" name="Google Shape;2749;p285"/>
          <p:cNvSpPr txBox="1"/>
          <p:nvPr/>
        </p:nvSpPr>
        <p:spPr>
          <a:xfrm>
            <a:off x="5723988" y="1727755"/>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Controller</a:t>
            </a:r>
            <a:endParaRPr sz="1000">
              <a:latin typeface="Overpass Light"/>
              <a:ea typeface="Overpass Light"/>
              <a:cs typeface="Overpass Light"/>
              <a:sym typeface="Overpass Light"/>
            </a:endParaRPr>
          </a:p>
        </p:txBody>
      </p:sp>
      <p:sp>
        <p:nvSpPr>
          <p:cNvPr id="2750" name="Google Shape;2750;p285"/>
          <p:cNvSpPr txBox="1"/>
          <p:nvPr/>
        </p:nvSpPr>
        <p:spPr>
          <a:xfrm>
            <a:off x="64762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a:t>
            </a:r>
            <a:endParaRPr sz="800">
              <a:latin typeface="Courier"/>
              <a:ea typeface="Courier"/>
              <a:cs typeface="Courier"/>
              <a:sym typeface="Courier"/>
            </a:endParaRPr>
          </a:p>
        </p:txBody>
      </p:sp>
      <p:cxnSp>
        <p:nvCxnSpPr>
          <p:cNvPr id="2751" name="Google Shape;2751;p285"/>
          <p:cNvCxnSpPr>
            <a:stCxn id="2735" idx="0"/>
            <a:endCxn id="2750" idx="0"/>
          </p:cNvCxnSpPr>
          <p:nvPr/>
        </p:nvCxnSpPr>
        <p:spPr>
          <a:xfrm rot="-5400000">
            <a:off x="5455635" y="-530711"/>
            <a:ext cx="287100" cy="3080400"/>
          </a:xfrm>
          <a:prstGeom prst="bentConnector3">
            <a:avLst>
              <a:gd fmla="val 154583" name="adj1"/>
            </a:avLst>
          </a:prstGeom>
          <a:noFill/>
          <a:ln cap="flat" cmpd="sng" w="9525">
            <a:solidFill>
              <a:srgbClr val="EC7A08"/>
            </a:solidFill>
            <a:prstDash val="solid"/>
            <a:round/>
            <a:headEnd len="med" w="med" type="none"/>
            <a:tailEnd len="med" w="med" type="triangle"/>
          </a:ln>
        </p:spPr>
      </p:cxnSp>
      <p:cxnSp>
        <p:nvCxnSpPr>
          <p:cNvPr id="2752" name="Google Shape;2752;p285"/>
          <p:cNvCxnSpPr>
            <a:stCxn id="2748" idx="3"/>
            <a:endCxn id="2745" idx="0"/>
          </p:cNvCxnSpPr>
          <p:nvPr/>
        </p:nvCxnSpPr>
        <p:spPr>
          <a:xfrm rot="10800000">
            <a:off x="6546668" y="1459350"/>
            <a:ext cx="238500" cy="0"/>
          </a:xfrm>
          <a:prstGeom prst="straightConnector1">
            <a:avLst/>
          </a:prstGeom>
          <a:noFill/>
          <a:ln cap="flat" cmpd="sng" w="9525">
            <a:solidFill>
              <a:schemeClr val="dk2"/>
            </a:solidFill>
            <a:prstDash val="solid"/>
            <a:round/>
            <a:headEnd len="med" w="med" type="none"/>
            <a:tailEnd len="med" w="med" type="triangle"/>
          </a:ln>
        </p:spPr>
      </p:cxnSp>
      <p:sp>
        <p:nvSpPr>
          <p:cNvPr id="2753" name="Google Shape;2753;p285"/>
          <p:cNvSpPr/>
          <p:nvPr/>
        </p:nvSpPr>
        <p:spPr>
          <a:xfrm>
            <a:off x="4118163" y="2253618"/>
            <a:ext cx="906660" cy="69746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Cloud</a:t>
            </a:r>
            <a:endParaRPr sz="1000">
              <a:latin typeface="Overpass"/>
              <a:ea typeface="Overpass"/>
              <a:cs typeface="Overpass"/>
              <a:sym typeface="Overpass"/>
            </a:endParaRPr>
          </a:p>
        </p:txBody>
      </p:sp>
      <p:sp>
        <p:nvSpPr>
          <p:cNvPr id="2754" name="Google Shape;2754;p285"/>
          <p:cNvSpPr/>
          <p:nvPr/>
        </p:nvSpPr>
        <p:spPr>
          <a:xfrm>
            <a:off x="4234138" y="3421585"/>
            <a:ext cx="674700" cy="7314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5"/>
          <p:cNvSpPr/>
          <p:nvPr/>
        </p:nvSpPr>
        <p:spPr>
          <a:xfrm>
            <a:off x="4234138" y="4055230"/>
            <a:ext cx="674700" cy="97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Instance</a:t>
            </a:r>
            <a:endParaRPr sz="800"/>
          </a:p>
        </p:txBody>
      </p:sp>
      <p:sp>
        <p:nvSpPr>
          <p:cNvPr id="2756" name="Google Shape;2756;p285"/>
          <p:cNvSpPr/>
          <p:nvPr/>
        </p:nvSpPr>
        <p:spPr>
          <a:xfrm>
            <a:off x="1341738" y="541605"/>
            <a:ext cx="2124600" cy="2104200"/>
          </a:xfrm>
          <a:prstGeom prst="rect">
            <a:avLst/>
          </a:prstGeom>
          <a:noFill/>
          <a:ln cap="flat" cmpd="sng" w="9525">
            <a:solidFill>
              <a:schemeClr val="dk2"/>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Future</a:t>
            </a:r>
            <a:endParaRPr sz="1000">
              <a:latin typeface="Overpass"/>
              <a:ea typeface="Overpass"/>
              <a:cs typeface="Overpass"/>
              <a:sym typeface="Overpass"/>
            </a:endParaRPr>
          </a:p>
        </p:txBody>
      </p:sp>
      <p:grpSp>
        <p:nvGrpSpPr>
          <p:cNvPr id="2757" name="Google Shape;2757;p285"/>
          <p:cNvGrpSpPr/>
          <p:nvPr/>
        </p:nvGrpSpPr>
        <p:grpSpPr>
          <a:xfrm>
            <a:off x="6788558" y="3478020"/>
            <a:ext cx="708184" cy="612652"/>
            <a:chOff x="5005169" y="3522802"/>
            <a:chExt cx="1234200" cy="1069200"/>
          </a:xfrm>
        </p:grpSpPr>
        <p:sp>
          <p:nvSpPr>
            <p:cNvPr id="2758" name="Google Shape;2758;p28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20" name="Google Shape;2720;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759" name="Google Shape;2759;p285"/>
          <p:cNvGrpSpPr/>
          <p:nvPr/>
        </p:nvGrpSpPr>
        <p:grpSpPr>
          <a:xfrm>
            <a:off x="5837582" y="3480950"/>
            <a:ext cx="708184" cy="612652"/>
            <a:chOff x="5005169" y="3522802"/>
            <a:chExt cx="1234200" cy="1069200"/>
          </a:xfrm>
        </p:grpSpPr>
        <p:sp>
          <p:nvSpPr>
            <p:cNvPr id="2760" name="Google Shape;2760;p28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61" name="Google Shape;2761;p28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762" name="Google Shape;2762;p285"/>
          <p:cNvSpPr txBox="1"/>
          <p:nvPr/>
        </p:nvSpPr>
        <p:spPr>
          <a:xfrm>
            <a:off x="6670650" y="4055226"/>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NodeLink Controller</a:t>
            </a:r>
            <a:endParaRPr sz="1000">
              <a:latin typeface="Overpass Light"/>
              <a:ea typeface="Overpass Light"/>
              <a:cs typeface="Overpass Light"/>
              <a:sym typeface="Overpass Light"/>
            </a:endParaRPr>
          </a:p>
        </p:txBody>
      </p:sp>
      <p:sp>
        <p:nvSpPr>
          <p:cNvPr id="2763" name="Google Shape;2763;p285"/>
          <p:cNvSpPr txBox="1"/>
          <p:nvPr/>
        </p:nvSpPr>
        <p:spPr>
          <a:xfrm>
            <a:off x="5529588" y="319885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Node</a:t>
            </a:r>
            <a:endParaRPr sz="800">
              <a:latin typeface="Courier"/>
              <a:ea typeface="Courier"/>
              <a:cs typeface="Courier"/>
              <a:sym typeface="Courier"/>
            </a:endParaRPr>
          </a:p>
        </p:txBody>
      </p:sp>
      <p:cxnSp>
        <p:nvCxnSpPr>
          <p:cNvPr id="2764" name="Google Shape;2764;p285"/>
          <p:cNvCxnSpPr>
            <a:stCxn id="2753" idx="1"/>
            <a:endCxn id="2754" idx="0"/>
          </p:cNvCxnSpPr>
          <p:nvPr/>
        </p:nvCxnSpPr>
        <p:spPr>
          <a:xfrm>
            <a:off x="4571493" y="2950339"/>
            <a:ext cx="0" cy="471300"/>
          </a:xfrm>
          <a:prstGeom prst="straightConnector1">
            <a:avLst/>
          </a:prstGeom>
          <a:noFill/>
          <a:ln cap="flat" cmpd="sng" w="9525">
            <a:solidFill>
              <a:schemeClr val="dk2"/>
            </a:solidFill>
            <a:prstDash val="solid"/>
            <a:round/>
            <a:headEnd len="med" w="med" type="none"/>
            <a:tailEnd len="med" w="med" type="triangle"/>
          </a:ln>
        </p:spPr>
      </p:cxnSp>
      <p:cxnSp>
        <p:nvCxnSpPr>
          <p:cNvPr id="2765" name="Google Shape;2765;p285"/>
          <p:cNvCxnSpPr>
            <a:stCxn id="2754" idx="3"/>
            <a:endCxn id="2760" idx="3"/>
          </p:cNvCxnSpPr>
          <p:nvPr/>
        </p:nvCxnSpPr>
        <p:spPr>
          <a:xfrm>
            <a:off x="4908838" y="3787285"/>
            <a:ext cx="928800" cy="0"/>
          </a:xfrm>
          <a:prstGeom prst="straightConnector1">
            <a:avLst/>
          </a:prstGeom>
          <a:noFill/>
          <a:ln cap="flat" cmpd="sng" w="9525">
            <a:solidFill>
              <a:schemeClr val="dk2"/>
            </a:solidFill>
            <a:prstDash val="solid"/>
            <a:round/>
            <a:headEnd len="med" w="med" type="none"/>
            <a:tailEnd len="med" w="med" type="triangle"/>
          </a:ln>
        </p:spPr>
      </p:cxnSp>
      <p:sp>
        <p:nvSpPr>
          <p:cNvPr id="2766" name="Google Shape;2766;p285"/>
          <p:cNvSpPr txBox="1"/>
          <p:nvPr/>
        </p:nvSpPr>
        <p:spPr>
          <a:xfrm>
            <a:off x="4710688" y="3746980"/>
            <a:ext cx="14343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Bootstrap</a:t>
            </a:r>
            <a:endParaRPr sz="1000">
              <a:latin typeface="Overpass Light"/>
              <a:ea typeface="Overpass Light"/>
              <a:cs typeface="Overpass Light"/>
              <a:sym typeface="Overpass Light"/>
            </a:endParaRPr>
          </a:p>
        </p:txBody>
      </p:sp>
      <p:cxnSp>
        <p:nvCxnSpPr>
          <p:cNvPr id="2767" name="Google Shape;2767;p285"/>
          <p:cNvCxnSpPr>
            <a:stCxn id="2745" idx="3"/>
            <a:endCxn id="2753" idx="0"/>
          </p:cNvCxnSpPr>
          <p:nvPr/>
        </p:nvCxnSpPr>
        <p:spPr>
          <a:xfrm flipH="1">
            <a:off x="5023993" y="1459350"/>
            <a:ext cx="814500" cy="1143000"/>
          </a:xfrm>
          <a:prstGeom prst="bentConnector3">
            <a:avLst>
              <a:gd fmla="val 49923" name="adj1"/>
            </a:avLst>
          </a:prstGeom>
          <a:noFill/>
          <a:ln cap="flat" cmpd="sng" w="9525">
            <a:solidFill>
              <a:srgbClr val="EC7A08"/>
            </a:solidFill>
            <a:prstDash val="solid"/>
            <a:round/>
            <a:headEnd len="med" w="med" type="none"/>
            <a:tailEnd len="med" w="med" type="triangle"/>
          </a:ln>
        </p:spPr>
      </p:cxnSp>
      <p:cxnSp>
        <p:nvCxnSpPr>
          <p:cNvPr id="2768" name="Google Shape;2768;p285"/>
          <p:cNvCxnSpPr>
            <a:stCxn id="2720" idx="0"/>
            <a:endCxn id="2763" idx="0"/>
          </p:cNvCxnSpPr>
          <p:nvPr/>
        </p:nvCxnSpPr>
        <p:spPr>
          <a:xfrm flipH="1" rot="5400000">
            <a:off x="6526000" y="2865410"/>
            <a:ext cx="283200" cy="950100"/>
          </a:xfrm>
          <a:prstGeom prst="bentConnector3">
            <a:avLst>
              <a:gd fmla="val 184085" name="adj1"/>
            </a:avLst>
          </a:prstGeom>
          <a:noFill/>
          <a:ln cap="flat" cmpd="sng" w="9525">
            <a:solidFill>
              <a:srgbClr val="EC7A08"/>
            </a:solidFill>
            <a:prstDash val="solid"/>
            <a:round/>
            <a:headEnd len="med" w="med" type="none"/>
            <a:tailEnd len="med" w="med" type="triangle"/>
          </a:ln>
        </p:spPr>
      </p:cxnSp>
      <p:cxnSp>
        <p:nvCxnSpPr>
          <p:cNvPr id="2769" name="Google Shape;2769;p285"/>
          <p:cNvCxnSpPr>
            <a:stCxn id="2760" idx="0"/>
            <a:endCxn id="2758" idx="3"/>
          </p:cNvCxnSpPr>
          <p:nvPr/>
        </p:nvCxnSpPr>
        <p:spPr>
          <a:xfrm flipH="1" rot="10800000">
            <a:off x="6545766" y="3784275"/>
            <a:ext cx="242700" cy="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3" name="Shape 2773"/>
        <p:cNvGrpSpPr/>
        <p:nvPr/>
      </p:nvGrpSpPr>
      <p:grpSpPr>
        <a:xfrm>
          <a:off x="0" y="0"/>
          <a:ext cx="0" cy="0"/>
          <a:chOff x="0" y="0"/>
          <a:chExt cx="0" cy="0"/>
        </a:xfrm>
      </p:grpSpPr>
      <p:sp>
        <p:nvSpPr>
          <p:cNvPr id="2774" name="Google Shape;2774;p28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2775" name="Google Shape;2775;p28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Security</a:t>
            </a:r>
            <a:endParaRPr/>
          </a:p>
        </p:txBody>
      </p:sp>
      <p:sp>
        <p:nvSpPr>
          <p:cNvPr id="2776" name="Google Shape;2776;p286"/>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Features, mechanisms and processes for container and platform isolation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0" name="Shape 2780"/>
        <p:cNvGrpSpPr/>
        <p:nvPr/>
      </p:nvGrpSpPr>
      <p:grpSpPr>
        <a:xfrm>
          <a:off x="0" y="0"/>
          <a:ext cx="0" cy="0"/>
          <a:chOff x="0" y="0"/>
          <a:chExt cx="0" cy="0"/>
        </a:xfrm>
      </p:grpSpPr>
      <p:sp>
        <p:nvSpPr>
          <p:cNvPr id="2781" name="Google Shape;2781;p28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782" name="Google Shape;2782;p2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rgbClr val="000000"/>
                </a:solidFill>
              </a:rPr>
              <a:t>Comprehensive features</a:t>
            </a:r>
            <a:endParaRPr>
              <a:solidFill>
                <a:srgbClr val="000000"/>
              </a:solidFill>
            </a:endParaRPr>
          </a:p>
        </p:txBody>
      </p:sp>
      <p:sp>
        <p:nvSpPr>
          <p:cNvPr id="2783" name="Google Shape;2783;p28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84" name="Google Shape;2784;p287"/>
          <p:cNvSpPr/>
          <p:nvPr/>
        </p:nvSpPr>
        <p:spPr>
          <a:xfrm>
            <a:off x="3733975" y="112407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2785" name="Google Shape;2785;p287"/>
          <p:cNvSpPr/>
          <p:nvPr/>
        </p:nvSpPr>
        <p:spPr>
          <a:xfrm>
            <a:off x="3734050" y="161592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2786" name="Google Shape;2786;p287"/>
          <p:cNvSpPr/>
          <p:nvPr/>
        </p:nvSpPr>
        <p:spPr>
          <a:xfrm>
            <a:off x="6355825" y="11240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2787" name="Google Shape;2787;p287"/>
          <p:cNvSpPr/>
          <p:nvPr/>
        </p:nvSpPr>
        <p:spPr>
          <a:xfrm>
            <a:off x="6355825" y="16281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Deployment Policies</a:t>
            </a:r>
            <a:endParaRPr>
              <a:solidFill>
                <a:srgbClr val="FFFFFF"/>
              </a:solidFill>
              <a:latin typeface="Overpass"/>
              <a:ea typeface="Overpass"/>
              <a:cs typeface="Overpass"/>
              <a:sym typeface="Overpass"/>
            </a:endParaRPr>
          </a:p>
        </p:txBody>
      </p:sp>
      <p:sp>
        <p:nvSpPr>
          <p:cNvPr id="2788" name="Google Shape;2788;p287"/>
          <p:cNvSpPr/>
          <p:nvPr/>
        </p:nvSpPr>
        <p:spPr>
          <a:xfrm>
            <a:off x="3734050" y="4119075"/>
            <a:ext cx="5193000" cy="456900"/>
          </a:xfrm>
          <a:prstGeom prst="rect">
            <a:avLst/>
          </a:prstGeom>
          <a:solidFill>
            <a:srgbClr val="003E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Security Ecosystem</a:t>
            </a:r>
            <a:endParaRPr>
              <a:solidFill>
                <a:srgbClr val="FFFFFF"/>
              </a:solidFill>
              <a:latin typeface="Overpass"/>
              <a:ea typeface="Overpass"/>
              <a:cs typeface="Overpass"/>
              <a:sym typeface="Overpass"/>
            </a:endParaRPr>
          </a:p>
        </p:txBody>
      </p:sp>
      <p:sp>
        <p:nvSpPr>
          <p:cNvPr id="2789" name="Google Shape;2789;p287"/>
          <p:cNvSpPr txBox="1"/>
          <p:nvPr/>
        </p:nvSpPr>
        <p:spPr>
          <a:xfrm>
            <a:off x="1727250" y="1576975"/>
            <a:ext cx="19950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CONTROL</a:t>
            </a:r>
            <a:br>
              <a:rPr b="1" lang="en" sz="2400">
                <a:latin typeface="Overpass"/>
                <a:ea typeface="Overpass"/>
                <a:cs typeface="Overpass"/>
                <a:sym typeface="Overpass"/>
              </a:rPr>
            </a:br>
            <a:r>
              <a:rPr lang="en" sz="1800">
                <a:latin typeface="Overpass"/>
                <a:ea typeface="Overpass"/>
                <a:cs typeface="Overpass"/>
                <a:sym typeface="Overpass"/>
              </a:rPr>
              <a:t>Application Security</a:t>
            </a:r>
            <a:endParaRPr sz="1800">
              <a:latin typeface="Overpass"/>
              <a:ea typeface="Overpass"/>
              <a:cs typeface="Overpass"/>
              <a:sym typeface="Overpass"/>
            </a:endParaRPr>
          </a:p>
        </p:txBody>
      </p:sp>
      <p:sp>
        <p:nvSpPr>
          <p:cNvPr id="2790" name="Google Shape;2790;p287"/>
          <p:cNvSpPr txBox="1"/>
          <p:nvPr/>
        </p:nvSpPr>
        <p:spPr>
          <a:xfrm>
            <a:off x="1899000" y="2816130"/>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DEFEND</a:t>
            </a:r>
            <a:br>
              <a:rPr b="1" lang="en" sz="2400">
                <a:latin typeface="Overpass"/>
                <a:ea typeface="Overpass"/>
                <a:cs typeface="Overpass"/>
                <a:sym typeface="Overpass"/>
              </a:rPr>
            </a:br>
            <a:r>
              <a:rPr lang="en" sz="1800">
                <a:latin typeface="Overpass"/>
                <a:ea typeface="Overpass"/>
                <a:cs typeface="Overpass"/>
                <a:sym typeface="Overpass"/>
              </a:rPr>
              <a:t>Infrastructure</a:t>
            </a:r>
            <a:endParaRPr sz="1800">
              <a:solidFill>
                <a:srgbClr val="000000"/>
              </a:solidFill>
              <a:latin typeface="Overpass"/>
              <a:ea typeface="Overpass"/>
              <a:cs typeface="Overpass"/>
              <a:sym typeface="Overpass"/>
            </a:endParaRPr>
          </a:p>
        </p:txBody>
      </p:sp>
      <p:sp>
        <p:nvSpPr>
          <p:cNvPr id="2791" name="Google Shape;2791;p287"/>
          <p:cNvSpPr txBox="1"/>
          <p:nvPr/>
        </p:nvSpPr>
        <p:spPr>
          <a:xfrm>
            <a:off x="1899000" y="3973375"/>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EXTEND</a:t>
            </a:r>
            <a:endParaRPr b="1" sz="2400">
              <a:solidFill>
                <a:srgbClr val="000000"/>
              </a:solidFill>
              <a:latin typeface="Overpass"/>
              <a:ea typeface="Overpass"/>
              <a:cs typeface="Overpass"/>
              <a:sym typeface="Overpass"/>
            </a:endParaRPr>
          </a:p>
        </p:txBody>
      </p:sp>
      <p:pic>
        <p:nvPicPr>
          <p:cNvPr descr="Icon_RH_Objects_Shield_Rotating_RGB_Flat.png" id="2792" name="Google Shape;2792;p287"/>
          <p:cNvPicPr preferRelativeResize="0"/>
          <p:nvPr/>
        </p:nvPicPr>
        <p:blipFill>
          <a:blip r:embed="rId3">
            <a:alphaModFix/>
          </a:blip>
          <a:stretch>
            <a:fillRect/>
          </a:stretch>
        </p:blipFill>
        <p:spPr>
          <a:xfrm>
            <a:off x="608446" y="2603213"/>
            <a:ext cx="970240" cy="794425"/>
          </a:xfrm>
          <a:prstGeom prst="rect">
            <a:avLst/>
          </a:prstGeom>
          <a:noFill/>
          <a:ln>
            <a:noFill/>
          </a:ln>
        </p:spPr>
      </p:pic>
      <p:pic>
        <p:nvPicPr>
          <p:cNvPr descr="Icon_RH_Object_Tools_RGB_Flat.png" id="2793" name="Google Shape;2793;p287"/>
          <p:cNvPicPr preferRelativeResize="0"/>
          <p:nvPr/>
        </p:nvPicPr>
        <p:blipFill>
          <a:blip r:embed="rId4">
            <a:alphaModFix/>
          </a:blip>
          <a:stretch>
            <a:fillRect/>
          </a:stretch>
        </p:blipFill>
        <p:spPr>
          <a:xfrm>
            <a:off x="673325" y="3860748"/>
            <a:ext cx="840475" cy="821127"/>
          </a:xfrm>
          <a:prstGeom prst="rect">
            <a:avLst/>
          </a:prstGeom>
          <a:noFill/>
          <a:ln>
            <a:noFill/>
          </a:ln>
        </p:spPr>
      </p:pic>
      <p:pic>
        <p:nvPicPr>
          <p:cNvPr descr="Icon_RH_Object_Padlock-Locked_RGB_Flat.png" id="2794" name="Google Shape;2794;p287"/>
          <p:cNvPicPr preferRelativeResize="0"/>
          <p:nvPr/>
        </p:nvPicPr>
        <p:blipFill>
          <a:blip r:embed="rId5">
            <a:alphaModFix/>
          </a:blip>
          <a:stretch>
            <a:fillRect/>
          </a:stretch>
        </p:blipFill>
        <p:spPr>
          <a:xfrm>
            <a:off x="699661" y="1036738"/>
            <a:ext cx="787800" cy="1027162"/>
          </a:xfrm>
          <a:prstGeom prst="rect">
            <a:avLst/>
          </a:prstGeom>
          <a:noFill/>
          <a:ln>
            <a:noFill/>
          </a:ln>
        </p:spPr>
      </p:pic>
      <p:grpSp>
        <p:nvGrpSpPr>
          <p:cNvPr id="2795" name="Google Shape;2795;p287"/>
          <p:cNvGrpSpPr/>
          <p:nvPr/>
        </p:nvGrpSpPr>
        <p:grpSpPr>
          <a:xfrm>
            <a:off x="3722250" y="2320750"/>
            <a:ext cx="5204875" cy="1486450"/>
            <a:chOff x="3722250" y="2015950"/>
            <a:chExt cx="5204875" cy="1486450"/>
          </a:xfrm>
        </p:grpSpPr>
        <p:sp>
          <p:nvSpPr>
            <p:cNvPr id="2796" name="Google Shape;2796;p287"/>
            <p:cNvSpPr/>
            <p:nvPr/>
          </p:nvSpPr>
          <p:spPr>
            <a:xfrm>
              <a:off x="6365125" y="20233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Multi-tenancy</a:t>
              </a:r>
              <a:endParaRPr>
                <a:solidFill>
                  <a:srgbClr val="FFFFFF"/>
                </a:solidFill>
                <a:latin typeface="Overpass"/>
                <a:ea typeface="Overpass"/>
                <a:cs typeface="Overpass"/>
                <a:sym typeface="Overpass"/>
              </a:endParaRPr>
            </a:p>
          </p:txBody>
        </p:sp>
        <p:sp>
          <p:nvSpPr>
            <p:cNvPr id="2797" name="Google Shape;2797;p287"/>
            <p:cNvSpPr/>
            <p:nvPr/>
          </p:nvSpPr>
          <p:spPr>
            <a:xfrm>
              <a:off x="3722250" y="201595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2798" name="Google Shape;2798;p287"/>
            <p:cNvSpPr/>
            <p:nvPr/>
          </p:nvSpPr>
          <p:spPr>
            <a:xfrm>
              <a:off x="3722250" y="2530725"/>
              <a:ext cx="25737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2799" name="Google Shape;2799;p287"/>
            <p:cNvSpPr/>
            <p:nvPr/>
          </p:nvSpPr>
          <p:spPr>
            <a:xfrm>
              <a:off x="6365125" y="25344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2800" name="Google Shape;2800;p287"/>
            <p:cNvSpPr/>
            <p:nvPr/>
          </p:nvSpPr>
          <p:spPr>
            <a:xfrm>
              <a:off x="3722250"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2801" name="Google Shape;2801;p287"/>
            <p:cNvSpPr/>
            <p:nvPr/>
          </p:nvSpPr>
          <p:spPr>
            <a:xfrm>
              <a:off x="6365125"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2802" name="Google Shape;2802;p287"/>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2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5" name="Google Shape;1655;p225"/>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and Kubernetes core concepts</a:t>
            </a:r>
            <a:endParaRPr b="1">
              <a:latin typeface="Overpass"/>
              <a:ea typeface="Overpass"/>
              <a:cs typeface="Overpass"/>
              <a:sym typeface="Overpas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6" name="Shape 2806"/>
        <p:cNvGrpSpPr/>
        <p:nvPr/>
      </p:nvGrpSpPr>
      <p:grpSpPr>
        <a:xfrm>
          <a:off x="0" y="0"/>
          <a:ext cx="0" cy="0"/>
          <a:chOff x="0" y="0"/>
          <a:chExt cx="0" cy="0"/>
        </a:xfrm>
      </p:grpSpPr>
      <p:sp>
        <p:nvSpPr>
          <p:cNvPr id="2807" name="Google Shape;2807;p2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808" name="Google Shape;2808;p28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Extended Depth of Protection</a:t>
            </a:r>
            <a:endParaRPr/>
          </a:p>
        </p:txBody>
      </p:sp>
      <p:sp>
        <p:nvSpPr>
          <p:cNvPr id="2809" name="Google Shape;2809;p2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10" name="Google Shape;2810;p288"/>
          <p:cNvSpPr/>
          <p:nvPr/>
        </p:nvSpPr>
        <p:spPr>
          <a:xfrm>
            <a:off x="4878388" y="2104775"/>
            <a:ext cx="1540200" cy="154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rPr lang="en" sz="1000"/>
              <a:t>Pod</a:t>
            </a:r>
            <a:br>
              <a:rPr lang="en" sz="1000"/>
            </a:br>
            <a:r>
              <a:rPr lang="en" sz="1000"/>
              <a:t>Security</a:t>
            </a:r>
            <a:br>
              <a:rPr lang="en" sz="1000"/>
            </a:br>
            <a:r>
              <a:rPr lang="en" sz="1000"/>
              <a:t>Preset</a:t>
            </a:r>
            <a:br>
              <a:rPr lang="en" sz="1000"/>
            </a:br>
            <a:r>
              <a:rPr lang="en" sz="1000"/>
              <a:t>(PSP)</a:t>
            </a:r>
            <a:endParaRPr sz="1000"/>
          </a:p>
        </p:txBody>
      </p:sp>
      <p:sp>
        <p:nvSpPr>
          <p:cNvPr id="2811" name="Google Shape;2811;p288"/>
          <p:cNvSpPr/>
          <p:nvPr/>
        </p:nvSpPr>
        <p:spPr>
          <a:xfrm>
            <a:off x="2725413" y="1414625"/>
            <a:ext cx="2920500" cy="2920500"/>
          </a:xfrm>
          <a:prstGeom prst="ellipse">
            <a:avLst/>
          </a:prstGeom>
          <a:solidFill>
            <a:srgbClr val="D9EAD3"/>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Security</a:t>
            </a:r>
            <a:br>
              <a:rPr lang="en"/>
            </a:br>
            <a:r>
              <a:rPr lang="en"/>
              <a:t>Context</a:t>
            </a:r>
            <a:br>
              <a:rPr lang="en"/>
            </a:br>
            <a:r>
              <a:rPr lang="en"/>
              <a:t>Constraint</a:t>
            </a:r>
            <a:br>
              <a:rPr lang="en"/>
            </a:br>
            <a:r>
              <a:rPr lang="en"/>
              <a:t>(SCC)</a:t>
            </a:r>
            <a:endParaRPr/>
          </a:p>
        </p:txBody>
      </p:sp>
      <p:cxnSp>
        <p:nvCxnSpPr>
          <p:cNvPr id="2812" name="Google Shape;2812;p288"/>
          <p:cNvCxnSpPr/>
          <p:nvPr/>
        </p:nvCxnSpPr>
        <p:spPr>
          <a:xfrm>
            <a:off x="2724900" y="1289600"/>
            <a:ext cx="3694200" cy="0"/>
          </a:xfrm>
          <a:prstGeom prst="straightConnector1">
            <a:avLst/>
          </a:prstGeom>
          <a:noFill/>
          <a:ln cap="flat" cmpd="sng" w="9525">
            <a:solidFill>
              <a:schemeClr val="dk2"/>
            </a:solidFill>
            <a:prstDash val="solid"/>
            <a:round/>
            <a:headEnd len="med" w="med" type="none"/>
            <a:tailEnd len="med" w="med" type="triangle"/>
          </a:ln>
        </p:spPr>
      </p:cxnSp>
      <p:cxnSp>
        <p:nvCxnSpPr>
          <p:cNvPr id="2813" name="Google Shape;2813;p288"/>
          <p:cNvCxnSpPr/>
          <p:nvPr/>
        </p:nvCxnSpPr>
        <p:spPr>
          <a:xfrm rot="10800000">
            <a:off x="6778075" y="1424200"/>
            <a:ext cx="0" cy="2920500"/>
          </a:xfrm>
          <a:prstGeom prst="straightConnector1">
            <a:avLst/>
          </a:prstGeom>
          <a:noFill/>
          <a:ln cap="flat" cmpd="sng" w="9525">
            <a:solidFill>
              <a:schemeClr val="dk2"/>
            </a:solidFill>
            <a:prstDash val="solid"/>
            <a:round/>
            <a:headEnd len="med" w="med" type="none"/>
            <a:tailEnd len="med" w="med" type="triangle"/>
          </a:ln>
        </p:spPr>
      </p:cxnSp>
      <p:sp>
        <p:nvSpPr>
          <p:cNvPr id="2814" name="Google Shape;2814;p288"/>
          <p:cNvSpPr txBox="1"/>
          <p:nvPr/>
        </p:nvSpPr>
        <p:spPr>
          <a:xfrm>
            <a:off x="926400" y="1164231"/>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Transfer (upstream)</a:t>
            </a:r>
            <a:endParaRPr sz="1000">
              <a:latin typeface="Overpass Light"/>
              <a:ea typeface="Overpass Light"/>
              <a:cs typeface="Overpass Light"/>
              <a:sym typeface="Overpass Light"/>
            </a:endParaRPr>
          </a:p>
        </p:txBody>
      </p:sp>
      <p:sp>
        <p:nvSpPr>
          <p:cNvPr id="2815" name="Google Shape;2815;p288"/>
          <p:cNvSpPr txBox="1"/>
          <p:nvPr/>
        </p:nvSpPr>
        <p:spPr>
          <a:xfrm>
            <a:off x="5878825" y="4344706"/>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Development (joint)</a:t>
            </a:r>
            <a:endParaRPr sz="1000">
              <a:latin typeface="Overpass Light"/>
              <a:ea typeface="Overpass Light"/>
              <a:cs typeface="Overpass Light"/>
              <a:sym typeface="Overpass Light"/>
            </a:endParaRPr>
          </a:p>
        </p:txBody>
      </p:sp>
      <p:pic>
        <p:nvPicPr>
          <p:cNvPr id="2816" name="Google Shape;2816;p288"/>
          <p:cNvPicPr preferRelativeResize="0"/>
          <p:nvPr/>
        </p:nvPicPr>
        <p:blipFill rotWithShape="1">
          <a:blip r:embed="rId3">
            <a:alphaModFix/>
          </a:blip>
          <a:srcRect b="0" l="0" r="77534" t="0"/>
          <a:stretch/>
        </p:blipFill>
        <p:spPr>
          <a:xfrm>
            <a:off x="5645925" y="3197962"/>
            <a:ext cx="343496" cy="329184"/>
          </a:xfrm>
          <a:prstGeom prst="rect">
            <a:avLst/>
          </a:prstGeom>
          <a:noFill/>
          <a:ln>
            <a:noFill/>
          </a:ln>
        </p:spPr>
      </p:pic>
      <p:pic>
        <p:nvPicPr>
          <p:cNvPr id="2817" name="Google Shape;2817;p288"/>
          <p:cNvPicPr preferRelativeResize="0"/>
          <p:nvPr/>
        </p:nvPicPr>
        <p:blipFill rotWithShape="1">
          <a:blip r:embed="rId4">
            <a:alphaModFix/>
          </a:blip>
          <a:srcRect b="317" l="0" r="0" t="327"/>
          <a:stretch/>
        </p:blipFill>
        <p:spPr>
          <a:xfrm>
            <a:off x="3819735" y="3412738"/>
            <a:ext cx="731888" cy="171091"/>
          </a:xfrm>
          <a:prstGeom prst="rect">
            <a:avLst/>
          </a:prstGeom>
          <a:noFill/>
          <a:ln>
            <a:noFill/>
          </a:ln>
        </p:spPr>
      </p:pic>
      <p:sp>
        <p:nvSpPr>
          <p:cNvPr id="2818" name="Google Shape;2818;p288"/>
          <p:cNvSpPr/>
          <p:nvPr/>
        </p:nvSpPr>
        <p:spPr>
          <a:xfrm>
            <a:off x="4878388" y="2104775"/>
            <a:ext cx="1540200" cy="15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2" name="Shape 2822"/>
        <p:cNvGrpSpPr/>
        <p:nvPr/>
      </p:nvGrpSpPr>
      <p:grpSpPr>
        <a:xfrm>
          <a:off x="0" y="0"/>
          <a:ext cx="0" cy="0"/>
          <a:chOff x="0" y="0"/>
          <a:chExt cx="0" cy="0"/>
        </a:xfrm>
      </p:grpSpPr>
      <p:sp>
        <p:nvSpPr>
          <p:cNvPr id="2823" name="Google Shape;2823;p2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824" name="Google Shape;2824;p28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Certificates and Certificate Management</a:t>
            </a:r>
            <a:endParaRPr/>
          </a:p>
        </p:txBody>
      </p:sp>
      <p:sp>
        <p:nvSpPr>
          <p:cNvPr id="2825" name="Google Shape;2825;p2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26" name="Google Shape;2826;p289"/>
          <p:cNvSpPr txBox="1"/>
          <p:nvPr/>
        </p:nvSpPr>
        <p:spPr>
          <a:xfrm>
            <a:off x="826700" y="1484075"/>
            <a:ext cx="4311300" cy="3367200"/>
          </a:xfrm>
          <a:prstGeom prst="rect">
            <a:avLst/>
          </a:prstGeom>
          <a:noFill/>
          <a:ln>
            <a:noFill/>
          </a:ln>
        </p:spPr>
        <p:txBody>
          <a:bodyPr anchorCtr="0" anchor="t" bIns="91425" lIns="91425" spcFirstLastPara="1" rIns="91425" wrap="square" tIns="91425">
            <a:noAutofit/>
          </a:bodyPr>
          <a:lstStyle/>
          <a:p>
            <a:pPr indent="-292100" lvl="0" marL="457200" rtl="0" algn="l">
              <a:spcBef>
                <a:spcPts val="600"/>
              </a:spcBef>
              <a:spcAft>
                <a:spcPts val="0"/>
              </a:spcAft>
              <a:buClr>
                <a:srgbClr val="000000"/>
              </a:buClr>
              <a:buSzPts val="1000"/>
              <a:buFont typeface="Overpass"/>
              <a:buChar char="●"/>
            </a:pPr>
            <a:r>
              <a:rPr lang="en">
                <a:latin typeface="Overpass"/>
                <a:ea typeface="Overpass"/>
                <a:cs typeface="Overpass"/>
                <a:sym typeface="Overpass"/>
              </a:rPr>
              <a:t>OpenShift provides its own internal CA</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Certificates are used to provide secure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connections to</a:t>
            </a:r>
            <a:endParaRPr>
              <a:solidFill>
                <a:srgbClr val="000000"/>
              </a:solidFill>
              <a:latin typeface="Overpass"/>
              <a:ea typeface="Overpass"/>
              <a:cs typeface="Overpass"/>
              <a:sym typeface="Overpass"/>
            </a:endParaRPr>
          </a:p>
          <a:p>
            <a:pPr indent="-292100" lvl="1" marL="9144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master (APIs) and nodes</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Ingress controller</a:t>
            </a:r>
            <a:r>
              <a:rPr lang="en">
                <a:solidFill>
                  <a:srgbClr val="000000"/>
                </a:solidFill>
                <a:latin typeface="Overpass"/>
                <a:ea typeface="Overpass"/>
                <a:cs typeface="Overpass"/>
                <a:sym typeface="Overpass"/>
              </a:rPr>
              <a:t> and registry</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e</a:t>
            </a:r>
            <a:r>
              <a:rPr lang="en">
                <a:solidFill>
                  <a:srgbClr val="000000"/>
                </a:solidFill>
                <a:latin typeface="Overpass"/>
                <a:ea typeface="Overpass"/>
                <a:cs typeface="Overpass"/>
                <a:sym typeface="Overpass"/>
              </a:rPr>
              <a:t>tcd</a:t>
            </a:r>
            <a:endParaRPr>
              <a:solidFill>
                <a:srgbClr val="000000"/>
              </a:solidFill>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Certificate rotation is automated</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Optionally configure external endpoints to use custom certificates</a:t>
            </a:r>
            <a:endParaRPr>
              <a:latin typeface="Overpass"/>
              <a:ea typeface="Overpass"/>
              <a:cs typeface="Overpass"/>
              <a:sym typeface="Overpass"/>
            </a:endParaRPr>
          </a:p>
          <a:p>
            <a:pPr indent="0" lvl="0" marL="0" rtl="0" algn="l">
              <a:spcBef>
                <a:spcPts val="1000"/>
              </a:spcBef>
              <a:spcAft>
                <a:spcPts val="1000"/>
              </a:spcAft>
              <a:buNone/>
            </a:pPr>
            <a:r>
              <a:t/>
            </a:r>
            <a:endParaRPr>
              <a:solidFill>
                <a:srgbClr val="000000"/>
              </a:solidFill>
              <a:latin typeface="Overpass"/>
              <a:ea typeface="Overpass"/>
              <a:cs typeface="Overpass"/>
              <a:sym typeface="Overpass"/>
            </a:endParaRPr>
          </a:p>
        </p:txBody>
      </p:sp>
      <p:grpSp>
        <p:nvGrpSpPr>
          <p:cNvPr id="2827" name="Google Shape;2827;p289"/>
          <p:cNvGrpSpPr/>
          <p:nvPr/>
        </p:nvGrpSpPr>
        <p:grpSpPr>
          <a:xfrm>
            <a:off x="6379100" y="1807050"/>
            <a:ext cx="1262700" cy="332214"/>
            <a:chOff x="6379100" y="1807050"/>
            <a:chExt cx="1262700" cy="332214"/>
          </a:xfrm>
        </p:grpSpPr>
        <p:sp>
          <p:nvSpPr>
            <p:cNvPr id="2828" name="Google Shape;2828;p289"/>
            <p:cNvSpPr/>
            <p:nvPr/>
          </p:nvSpPr>
          <p:spPr>
            <a:xfrm>
              <a:off x="6379100" y="1825164"/>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MASTER</a:t>
              </a:r>
              <a:endParaRPr sz="1000">
                <a:solidFill>
                  <a:srgbClr val="FFFFFF"/>
                </a:solidFill>
                <a:latin typeface="Overpass"/>
                <a:ea typeface="Overpass"/>
                <a:cs typeface="Overpass"/>
                <a:sym typeface="Overpass"/>
              </a:endParaRPr>
            </a:p>
          </p:txBody>
        </p:sp>
        <p:grpSp>
          <p:nvGrpSpPr>
            <p:cNvPr id="2829" name="Google Shape;2829;p289"/>
            <p:cNvGrpSpPr/>
            <p:nvPr/>
          </p:nvGrpSpPr>
          <p:grpSpPr>
            <a:xfrm>
              <a:off x="6404428" y="1807050"/>
              <a:ext cx="235800" cy="314100"/>
              <a:chOff x="5642428" y="2645250"/>
              <a:chExt cx="235800" cy="314100"/>
            </a:xfrm>
          </p:grpSpPr>
          <p:pic>
            <p:nvPicPr>
              <p:cNvPr id="2830" name="Google Shape;2830;p289"/>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31" name="Google Shape;2831;p289"/>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32" name="Google Shape;2832;p289"/>
          <p:cNvGrpSpPr/>
          <p:nvPr/>
        </p:nvGrpSpPr>
        <p:grpSpPr>
          <a:xfrm>
            <a:off x="6379100" y="2600256"/>
            <a:ext cx="1262700" cy="345291"/>
            <a:chOff x="6379100" y="2598079"/>
            <a:chExt cx="1262700" cy="345291"/>
          </a:xfrm>
        </p:grpSpPr>
        <p:sp>
          <p:nvSpPr>
            <p:cNvPr id="2833" name="Google Shape;2833;p289"/>
            <p:cNvSpPr/>
            <p:nvPr/>
          </p:nvSpPr>
          <p:spPr>
            <a:xfrm>
              <a:off x="6379100" y="2629270"/>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NODES</a:t>
              </a:r>
              <a:endParaRPr sz="1000">
                <a:solidFill>
                  <a:srgbClr val="FFFFFF"/>
                </a:solidFill>
                <a:latin typeface="Overpass"/>
                <a:ea typeface="Overpass"/>
                <a:cs typeface="Overpass"/>
                <a:sym typeface="Overpass"/>
              </a:endParaRPr>
            </a:p>
          </p:txBody>
        </p:sp>
        <p:grpSp>
          <p:nvGrpSpPr>
            <p:cNvPr id="2834" name="Google Shape;2834;p289"/>
            <p:cNvGrpSpPr/>
            <p:nvPr/>
          </p:nvGrpSpPr>
          <p:grpSpPr>
            <a:xfrm>
              <a:off x="6404428" y="2598079"/>
              <a:ext cx="235800" cy="314100"/>
              <a:chOff x="5642428" y="2645250"/>
              <a:chExt cx="235800" cy="314100"/>
            </a:xfrm>
          </p:grpSpPr>
          <p:pic>
            <p:nvPicPr>
              <p:cNvPr id="2835" name="Google Shape;2835;p289"/>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36" name="Google Shape;2836;p289"/>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37" name="Google Shape;2837;p289"/>
          <p:cNvGrpSpPr/>
          <p:nvPr/>
        </p:nvGrpSpPr>
        <p:grpSpPr>
          <a:xfrm>
            <a:off x="6379100" y="3000110"/>
            <a:ext cx="1262700" cy="347483"/>
            <a:chOff x="6379100" y="3018993"/>
            <a:chExt cx="1262700" cy="347483"/>
          </a:xfrm>
        </p:grpSpPr>
        <p:sp>
          <p:nvSpPr>
            <p:cNvPr id="2838" name="Google Shape;2838;p289"/>
            <p:cNvSpPr/>
            <p:nvPr/>
          </p:nvSpPr>
          <p:spPr>
            <a:xfrm>
              <a:off x="6379100" y="3052376"/>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INGRESS CONTROLLER</a:t>
              </a:r>
              <a:endParaRPr sz="1000">
                <a:solidFill>
                  <a:srgbClr val="FFFFFF"/>
                </a:solidFill>
                <a:latin typeface="Overpass"/>
                <a:ea typeface="Overpass"/>
                <a:cs typeface="Overpass"/>
                <a:sym typeface="Overpass"/>
              </a:endParaRPr>
            </a:p>
          </p:txBody>
        </p:sp>
        <p:grpSp>
          <p:nvGrpSpPr>
            <p:cNvPr id="2839" name="Google Shape;2839;p289"/>
            <p:cNvGrpSpPr/>
            <p:nvPr/>
          </p:nvGrpSpPr>
          <p:grpSpPr>
            <a:xfrm>
              <a:off x="6404428" y="3018993"/>
              <a:ext cx="235800" cy="314100"/>
              <a:chOff x="5642428" y="2645250"/>
              <a:chExt cx="235800" cy="314100"/>
            </a:xfrm>
          </p:grpSpPr>
          <p:pic>
            <p:nvPicPr>
              <p:cNvPr id="2840" name="Google Shape;2840;p289"/>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41" name="Google Shape;2841;p289"/>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42" name="Google Shape;2842;p289"/>
          <p:cNvGrpSpPr/>
          <p:nvPr/>
        </p:nvGrpSpPr>
        <p:grpSpPr>
          <a:xfrm>
            <a:off x="6379100" y="3402156"/>
            <a:ext cx="1262700" cy="356931"/>
            <a:chOff x="6379100" y="3356450"/>
            <a:chExt cx="1262700" cy="356931"/>
          </a:xfrm>
        </p:grpSpPr>
        <p:sp>
          <p:nvSpPr>
            <p:cNvPr id="2843" name="Google Shape;2843;p289"/>
            <p:cNvSpPr/>
            <p:nvPr/>
          </p:nvSpPr>
          <p:spPr>
            <a:xfrm>
              <a:off x="6379100" y="33992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CONSOLE</a:t>
              </a:r>
              <a:endParaRPr sz="1000">
                <a:solidFill>
                  <a:srgbClr val="FFFFFF"/>
                </a:solidFill>
                <a:latin typeface="Overpass"/>
                <a:ea typeface="Overpass"/>
                <a:cs typeface="Overpass"/>
                <a:sym typeface="Overpass"/>
              </a:endParaRPr>
            </a:p>
          </p:txBody>
        </p:sp>
        <p:grpSp>
          <p:nvGrpSpPr>
            <p:cNvPr id="2844" name="Google Shape;2844;p289"/>
            <p:cNvGrpSpPr/>
            <p:nvPr/>
          </p:nvGrpSpPr>
          <p:grpSpPr>
            <a:xfrm>
              <a:off x="6404428" y="3356450"/>
              <a:ext cx="235800" cy="314100"/>
              <a:chOff x="5642428" y="2645250"/>
              <a:chExt cx="235800" cy="314100"/>
            </a:xfrm>
          </p:grpSpPr>
          <p:pic>
            <p:nvPicPr>
              <p:cNvPr id="2845" name="Google Shape;2845;p289"/>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46" name="Google Shape;2846;p289"/>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47" name="Google Shape;2847;p289"/>
          <p:cNvGrpSpPr/>
          <p:nvPr/>
        </p:nvGrpSpPr>
        <p:grpSpPr>
          <a:xfrm>
            <a:off x="6379100" y="2193827"/>
            <a:ext cx="1262700" cy="351866"/>
            <a:chOff x="6379100" y="2184421"/>
            <a:chExt cx="1262700" cy="351866"/>
          </a:xfrm>
        </p:grpSpPr>
        <p:sp>
          <p:nvSpPr>
            <p:cNvPr id="2848" name="Google Shape;2848;p289"/>
            <p:cNvSpPr/>
            <p:nvPr/>
          </p:nvSpPr>
          <p:spPr>
            <a:xfrm>
              <a:off x="6379100" y="2222187"/>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ETCD</a:t>
              </a:r>
              <a:endParaRPr sz="1000">
                <a:solidFill>
                  <a:srgbClr val="FFFFFF"/>
                </a:solidFill>
                <a:latin typeface="Overpass"/>
                <a:ea typeface="Overpass"/>
                <a:cs typeface="Overpass"/>
                <a:sym typeface="Overpass"/>
              </a:endParaRPr>
            </a:p>
          </p:txBody>
        </p:sp>
        <p:grpSp>
          <p:nvGrpSpPr>
            <p:cNvPr id="2849" name="Google Shape;2849;p289"/>
            <p:cNvGrpSpPr/>
            <p:nvPr/>
          </p:nvGrpSpPr>
          <p:grpSpPr>
            <a:xfrm>
              <a:off x="6404428" y="2184421"/>
              <a:ext cx="235800" cy="314100"/>
              <a:chOff x="5642428" y="2645250"/>
              <a:chExt cx="235800" cy="314100"/>
            </a:xfrm>
          </p:grpSpPr>
          <p:pic>
            <p:nvPicPr>
              <p:cNvPr id="2850" name="Google Shape;2850;p289"/>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51" name="Google Shape;2851;p289"/>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52" name="Google Shape;2852;p289"/>
          <p:cNvGrpSpPr/>
          <p:nvPr/>
        </p:nvGrpSpPr>
        <p:grpSpPr>
          <a:xfrm>
            <a:off x="6379100" y="3813650"/>
            <a:ext cx="1262700" cy="356931"/>
            <a:chOff x="6379100" y="3813650"/>
            <a:chExt cx="1262700" cy="356931"/>
          </a:xfrm>
        </p:grpSpPr>
        <p:sp>
          <p:nvSpPr>
            <p:cNvPr id="2853" name="Google Shape;2853;p289"/>
            <p:cNvSpPr/>
            <p:nvPr/>
          </p:nvSpPr>
          <p:spPr>
            <a:xfrm>
              <a:off x="6379100" y="38564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grpSp>
          <p:nvGrpSpPr>
            <p:cNvPr id="2854" name="Google Shape;2854;p289"/>
            <p:cNvGrpSpPr/>
            <p:nvPr/>
          </p:nvGrpSpPr>
          <p:grpSpPr>
            <a:xfrm>
              <a:off x="6404428" y="3813650"/>
              <a:ext cx="235800" cy="314100"/>
              <a:chOff x="5642428" y="2645250"/>
              <a:chExt cx="235800" cy="314100"/>
            </a:xfrm>
          </p:grpSpPr>
          <p:pic>
            <p:nvPicPr>
              <p:cNvPr id="2855" name="Google Shape;2855;p289"/>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56" name="Google Shape;2856;p289"/>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0" name="Shape 2860"/>
        <p:cNvGrpSpPr/>
        <p:nvPr/>
      </p:nvGrpSpPr>
      <p:grpSpPr>
        <a:xfrm>
          <a:off x="0" y="0"/>
          <a:ext cx="0" cy="0"/>
          <a:chOff x="0" y="0"/>
          <a:chExt cx="0" cy="0"/>
        </a:xfrm>
      </p:grpSpPr>
      <p:sp>
        <p:nvSpPr>
          <p:cNvPr id="2861" name="Google Shape;2861;p290"/>
          <p:cNvSpPr/>
          <p:nvPr/>
        </p:nvSpPr>
        <p:spPr>
          <a:xfrm>
            <a:off x="2253569" y="1192125"/>
            <a:ext cx="2186700" cy="21885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863" name="Google Shape;2863;p29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Service Certificates</a:t>
            </a:r>
            <a:endParaRPr/>
          </a:p>
        </p:txBody>
      </p:sp>
      <p:sp>
        <p:nvSpPr>
          <p:cNvPr id="2864" name="Google Shape;2864;p2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65" name="Google Shape;2865;p290"/>
          <p:cNvSpPr/>
          <p:nvPr/>
        </p:nvSpPr>
        <p:spPr>
          <a:xfrm>
            <a:off x="7196149" y="205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2866" name="Google Shape;2866;p290"/>
          <p:cNvSpPr/>
          <p:nvPr/>
        </p:nvSpPr>
        <p:spPr>
          <a:xfrm>
            <a:off x="7443049" y="226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grpSp>
        <p:nvGrpSpPr>
          <p:cNvPr id="2867" name="Google Shape;2867;p290"/>
          <p:cNvGrpSpPr/>
          <p:nvPr/>
        </p:nvGrpSpPr>
        <p:grpSpPr>
          <a:xfrm>
            <a:off x="2932988" y="2574520"/>
            <a:ext cx="809265" cy="704068"/>
            <a:chOff x="5005169" y="3522802"/>
            <a:chExt cx="1234200" cy="1069200"/>
          </a:xfrm>
        </p:grpSpPr>
        <p:sp>
          <p:nvSpPr>
            <p:cNvPr id="2868" name="Google Shape;2868;p290"/>
            <p:cNvSpPr/>
            <p:nvPr/>
          </p:nvSpPr>
          <p:spPr>
            <a:xfrm>
              <a:off x="5005169" y="3522802"/>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69" name="Google Shape;2869;p29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Overpass SemiBold"/>
                  <a:ea typeface="Overpass SemiBold"/>
                  <a:cs typeface="Overpass SemiBold"/>
                  <a:sym typeface="Overpass SemiBold"/>
                </a:rPr>
                <a:t>My</a:t>
              </a:r>
              <a:br>
                <a:rPr lang="en" sz="1100">
                  <a:latin typeface="Overpass SemiBold"/>
                  <a:ea typeface="Overpass SemiBold"/>
                  <a:cs typeface="Overpass SemiBold"/>
                  <a:sym typeface="Overpass SemiBold"/>
                </a:rPr>
              </a:br>
              <a:r>
                <a:rPr lang="en" sz="1100">
                  <a:solidFill>
                    <a:srgbClr val="000000"/>
                  </a:solidFill>
                  <a:latin typeface="Overpass SemiBold"/>
                  <a:ea typeface="Overpass SemiBold"/>
                  <a:cs typeface="Overpass SemiBold"/>
                  <a:sym typeface="Overpass SemiBold"/>
                </a:rPr>
                <a:t>Service</a:t>
              </a:r>
              <a:endParaRPr/>
            </a:p>
          </p:txBody>
        </p:sp>
      </p:grpSp>
      <p:sp>
        <p:nvSpPr>
          <p:cNvPr id="2870" name="Google Shape;2870;p290"/>
          <p:cNvSpPr txBox="1"/>
          <p:nvPr/>
        </p:nvSpPr>
        <p:spPr>
          <a:xfrm>
            <a:off x="2382119" y="2262695"/>
            <a:ext cx="19110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service.alpha.openshift.io/</a:t>
            </a:r>
            <a:br>
              <a:rPr lang="en" sz="800">
                <a:latin typeface="Courier"/>
                <a:ea typeface="Courier"/>
                <a:cs typeface="Courier"/>
                <a:sym typeface="Courier"/>
              </a:rPr>
            </a:br>
            <a:r>
              <a:rPr lang="en" sz="800">
                <a:latin typeface="Courier"/>
                <a:ea typeface="Courier"/>
                <a:cs typeface="Courier"/>
                <a:sym typeface="Courier"/>
              </a:rPr>
              <a:t>serving-cert-my</a:t>
            </a:r>
            <a:endParaRPr sz="800">
              <a:latin typeface="Courier"/>
              <a:ea typeface="Courier"/>
              <a:cs typeface="Courier"/>
              <a:sym typeface="Courier"/>
            </a:endParaRPr>
          </a:p>
        </p:txBody>
      </p:sp>
      <p:grpSp>
        <p:nvGrpSpPr>
          <p:cNvPr id="2871" name="Google Shape;2871;p290"/>
          <p:cNvGrpSpPr/>
          <p:nvPr/>
        </p:nvGrpSpPr>
        <p:grpSpPr>
          <a:xfrm>
            <a:off x="2932982" y="3465938"/>
            <a:ext cx="809265" cy="704068"/>
            <a:chOff x="5005169" y="3522802"/>
            <a:chExt cx="1234200" cy="1069200"/>
          </a:xfrm>
        </p:grpSpPr>
        <p:sp>
          <p:nvSpPr>
            <p:cNvPr id="2872" name="Google Shape;2872;p29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73" name="Google Shape;2873;p29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74" name="Google Shape;2874;p290"/>
          <p:cNvSpPr txBox="1"/>
          <p:nvPr/>
        </p:nvSpPr>
        <p:spPr>
          <a:xfrm>
            <a:off x="2756069" y="41322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Service Serving Cert Signer</a:t>
            </a:r>
            <a:endParaRPr sz="1000">
              <a:latin typeface="Overpass Light"/>
              <a:ea typeface="Overpass Light"/>
              <a:cs typeface="Overpass Light"/>
              <a:sym typeface="Overpass Light"/>
            </a:endParaRPr>
          </a:p>
        </p:txBody>
      </p:sp>
      <p:cxnSp>
        <p:nvCxnSpPr>
          <p:cNvPr id="2875" name="Google Shape;2875;p290"/>
          <p:cNvCxnSpPr>
            <a:stCxn id="2870" idx="1"/>
            <a:endCxn id="2872" idx="3"/>
          </p:cNvCxnSpPr>
          <p:nvPr/>
        </p:nvCxnSpPr>
        <p:spPr>
          <a:xfrm>
            <a:off x="2382119" y="2413595"/>
            <a:ext cx="550800" cy="1404300"/>
          </a:xfrm>
          <a:prstGeom prst="bentConnector3">
            <a:avLst>
              <a:gd fmla="val -43233" name="adj1"/>
            </a:avLst>
          </a:prstGeom>
          <a:noFill/>
          <a:ln cap="flat" cmpd="sng" w="9525">
            <a:solidFill>
              <a:schemeClr val="dk2"/>
            </a:solidFill>
            <a:prstDash val="solid"/>
            <a:round/>
            <a:headEnd len="med" w="med" type="none"/>
            <a:tailEnd len="med" w="med" type="triangle"/>
          </a:ln>
        </p:spPr>
      </p:cxnSp>
      <p:sp>
        <p:nvSpPr>
          <p:cNvPr id="2876" name="Google Shape;2876;p290"/>
          <p:cNvSpPr/>
          <p:nvPr/>
        </p:nvSpPr>
        <p:spPr>
          <a:xfrm>
            <a:off x="5016150" y="356193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tls.crt</a:t>
            </a:r>
            <a:endParaRPr sz="800">
              <a:solidFill>
                <a:srgbClr val="666666"/>
              </a:solidFill>
              <a:latin typeface="Courier"/>
              <a:ea typeface="Courier"/>
              <a:cs typeface="Courier"/>
              <a:sym typeface="Courier"/>
            </a:endParaRPr>
          </a:p>
          <a:p>
            <a:pPr indent="0" lvl="0" marL="0" rtl="0" algn="l">
              <a:spcBef>
                <a:spcPts val="0"/>
              </a:spcBef>
              <a:spcAft>
                <a:spcPts val="0"/>
              </a:spcAft>
              <a:buNone/>
            </a:pPr>
            <a:r>
              <a:rPr lang="en" sz="800">
                <a:solidFill>
                  <a:srgbClr val="666666"/>
                </a:solidFill>
                <a:latin typeface="Courier"/>
                <a:ea typeface="Courier"/>
                <a:cs typeface="Courier"/>
                <a:sym typeface="Courier"/>
              </a:rPr>
              <a:t>tls.key</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cxnSp>
        <p:nvCxnSpPr>
          <p:cNvPr id="2877" name="Google Shape;2877;p290"/>
          <p:cNvCxnSpPr>
            <a:stCxn id="2872" idx="0"/>
            <a:endCxn id="2876" idx="2"/>
          </p:cNvCxnSpPr>
          <p:nvPr/>
        </p:nvCxnSpPr>
        <p:spPr>
          <a:xfrm>
            <a:off x="3742247" y="3817972"/>
            <a:ext cx="1273800" cy="0"/>
          </a:xfrm>
          <a:prstGeom prst="straightConnector1">
            <a:avLst/>
          </a:prstGeom>
          <a:noFill/>
          <a:ln cap="flat" cmpd="sng" w="9525">
            <a:solidFill>
              <a:srgbClr val="EC7A08"/>
            </a:solidFill>
            <a:prstDash val="solid"/>
            <a:round/>
            <a:headEnd len="med" w="med" type="none"/>
            <a:tailEnd len="med" w="med" type="triangle"/>
          </a:ln>
        </p:spPr>
      </p:cxnSp>
      <p:sp>
        <p:nvSpPr>
          <p:cNvPr id="2878" name="Google Shape;2878;p290"/>
          <p:cNvSpPr txBox="1"/>
          <p:nvPr/>
        </p:nvSpPr>
        <p:spPr>
          <a:xfrm>
            <a:off x="5016144" y="40740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Secret</a:t>
            </a:r>
            <a:endParaRPr sz="1000">
              <a:latin typeface="Overpass Light"/>
              <a:ea typeface="Overpass Light"/>
              <a:cs typeface="Overpass Light"/>
              <a:sym typeface="Overpass Light"/>
            </a:endParaRPr>
          </a:p>
        </p:txBody>
      </p:sp>
      <p:sp>
        <p:nvSpPr>
          <p:cNvPr id="2879" name="Google Shape;2879;p290"/>
          <p:cNvSpPr txBox="1"/>
          <p:nvPr/>
        </p:nvSpPr>
        <p:spPr>
          <a:xfrm>
            <a:off x="5016144" y="33516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serving-cert-my</a:t>
            </a:r>
            <a:endParaRPr sz="800">
              <a:latin typeface="Courier"/>
              <a:ea typeface="Courier"/>
              <a:cs typeface="Courier"/>
              <a:sym typeface="Courier"/>
            </a:endParaRPr>
          </a:p>
        </p:txBody>
      </p:sp>
      <p:sp>
        <p:nvSpPr>
          <p:cNvPr id="2880" name="Google Shape;2880;p290"/>
          <p:cNvSpPr/>
          <p:nvPr/>
        </p:nvSpPr>
        <p:spPr>
          <a:xfrm>
            <a:off x="2806350" y="1527517"/>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service-ca.crt</a:t>
            </a:r>
            <a:endParaRPr sz="800">
              <a:latin typeface="Courier"/>
              <a:ea typeface="Courier"/>
              <a:cs typeface="Courier"/>
              <a:sym typeface="Courier"/>
            </a:endParaRPr>
          </a:p>
        </p:txBody>
      </p:sp>
      <p:sp>
        <p:nvSpPr>
          <p:cNvPr id="2881" name="Google Shape;2881;p290"/>
          <p:cNvSpPr txBox="1"/>
          <p:nvPr/>
        </p:nvSpPr>
        <p:spPr>
          <a:xfrm>
            <a:off x="2806344" y="20396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ConfigMap</a:t>
            </a:r>
            <a:endParaRPr sz="800">
              <a:latin typeface="Overpass Light"/>
              <a:ea typeface="Overpass Light"/>
              <a:cs typeface="Overpass Light"/>
              <a:sym typeface="Overpass Light"/>
            </a:endParaRPr>
          </a:p>
        </p:txBody>
      </p:sp>
      <p:sp>
        <p:nvSpPr>
          <p:cNvPr id="2882" name="Google Shape;2882;p290"/>
          <p:cNvSpPr txBox="1"/>
          <p:nvPr/>
        </p:nvSpPr>
        <p:spPr>
          <a:xfrm>
            <a:off x="2486244" y="1210125"/>
            <a:ext cx="17832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service.beta.openshift.io/</a:t>
            </a:r>
            <a:br>
              <a:rPr lang="en" sz="800">
                <a:latin typeface="Courier"/>
                <a:ea typeface="Courier"/>
                <a:cs typeface="Courier"/>
                <a:sym typeface="Courier"/>
              </a:rPr>
            </a:br>
            <a:r>
              <a:rPr lang="en" sz="800">
                <a:latin typeface="Courier"/>
                <a:ea typeface="Courier"/>
                <a:cs typeface="Courier"/>
                <a:sym typeface="Courier"/>
              </a:rPr>
              <a:t>inject-cabundle="true"</a:t>
            </a:r>
            <a:endParaRPr sz="800">
              <a:latin typeface="Courier"/>
              <a:ea typeface="Courier"/>
              <a:cs typeface="Courier"/>
              <a:sym typeface="Courier"/>
            </a:endParaRPr>
          </a:p>
        </p:txBody>
      </p:sp>
      <p:grpSp>
        <p:nvGrpSpPr>
          <p:cNvPr id="2883" name="Google Shape;2883;p290"/>
          <p:cNvGrpSpPr/>
          <p:nvPr/>
        </p:nvGrpSpPr>
        <p:grpSpPr>
          <a:xfrm>
            <a:off x="951782" y="3465938"/>
            <a:ext cx="809265" cy="704068"/>
            <a:chOff x="5005169" y="3522802"/>
            <a:chExt cx="1234200" cy="1069200"/>
          </a:xfrm>
        </p:grpSpPr>
        <p:sp>
          <p:nvSpPr>
            <p:cNvPr id="2884" name="Google Shape;2884;p29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85" name="Google Shape;2885;p29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86" name="Google Shape;2886;p290"/>
          <p:cNvSpPr txBox="1"/>
          <p:nvPr/>
        </p:nvSpPr>
        <p:spPr>
          <a:xfrm>
            <a:off x="730007" y="4132275"/>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ConfigMap CAbundle Injector</a:t>
            </a:r>
            <a:endParaRPr sz="1000">
              <a:latin typeface="Overpass Light"/>
              <a:ea typeface="Overpass Light"/>
              <a:cs typeface="Overpass Light"/>
              <a:sym typeface="Overpass Light"/>
            </a:endParaRPr>
          </a:p>
        </p:txBody>
      </p:sp>
      <p:cxnSp>
        <p:nvCxnSpPr>
          <p:cNvPr id="2887" name="Google Shape;2887;p290"/>
          <p:cNvCxnSpPr>
            <a:stCxn id="2882" idx="1"/>
            <a:endCxn id="2884" idx="3"/>
          </p:cNvCxnSpPr>
          <p:nvPr/>
        </p:nvCxnSpPr>
        <p:spPr>
          <a:xfrm flipH="1">
            <a:off x="951744" y="1361025"/>
            <a:ext cx="1534500" cy="2457000"/>
          </a:xfrm>
          <a:prstGeom prst="bentConnector3">
            <a:avLst>
              <a:gd fmla="val 115516" name="adj1"/>
            </a:avLst>
          </a:prstGeom>
          <a:noFill/>
          <a:ln cap="flat" cmpd="sng" w="9525">
            <a:solidFill>
              <a:schemeClr val="dk2"/>
            </a:solidFill>
            <a:prstDash val="solid"/>
            <a:round/>
            <a:headEnd len="med" w="med" type="none"/>
            <a:tailEnd len="med" w="med" type="triangle"/>
          </a:ln>
        </p:spPr>
      </p:cxnSp>
      <p:cxnSp>
        <p:nvCxnSpPr>
          <p:cNvPr id="2888" name="Google Shape;2888;p290"/>
          <p:cNvCxnSpPr>
            <a:stCxn id="2884" idx="0"/>
            <a:endCxn id="2880" idx="2"/>
          </p:cNvCxnSpPr>
          <p:nvPr/>
        </p:nvCxnSpPr>
        <p:spPr>
          <a:xfrm flipH="1" rot="10800000">
            <a:off x="1761047" y="1783672"/>
            <a:ext cx="1045200" cy="2034300"/>
          </a:xfrm>
          <a:prstGeom prst="bentConnector3">
            <a:avLst>
              <a:gd fmla="val 20833" name="adj1"/>
            </a:avLst>
          </a:prstGeom>
          <a:noFill/>
          <a:ln cap="flat" cmpd="sng" w="9525">
            <a:solidFill>
              <a:srgbClr val="EC7A08"/>
            </a:solidFill>
            <a:prstDash val="solid"/>
            <a:round/>
            <a:headEnd len="med" w="med" type="none"/>
            <a:tailEnd len="med" w="med" type="triangle"/>
          </a:ln>
        </p:spPr>
      </p:cxnSp>
      <p:cxnSp>
        <p:nvCxnSpPr>
          <p:cNvPr id="2889" name="Google Shape;2889;p290"/>
          <p:cNvCxnSpPr>
            <a:stCxn id="2876" idx="0"/>
            <a:endCxn id="2866" idx="3"/>
          </p:cNvCxnSpPr>
          <p:nvPr/>
        </p:nvCxnSpPr>
        <p:spPr>
          <a:xfrm flipH="1" rot="10800000">
            <a:off x="6159150" y="2589480"/>
            <a:ext cx="1284000" cy="12285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2890" name="Google Shape;2890;p290"/>
          <p:cNvCxnSpPr>
            <a:stCxn id="2880" idx="0"/>
            <a:endCxn id="2866" idx="3"/>
          </p:cNvCxnSpPr>
          <p:nvPr/>
        </p:nvCxnSpPr>
        <p:spPr>
          <a:xfrm>
            <a:off x="3949350" y="1783567"/>
            <a:ext cx="3493800" cy="806100"/>
          </a:xfrm>
          <a:prstGeom prst="bentConnector3">
            <a:avLst>
              <a:gd fmla="val 4999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4" name="Shape 2894"/>
        <p:cNvGrpSpPr/>
        <p:nvPr/>
      </p:nvGrpSpPr>
      <p:grpSpPr>
        <a:xfrm>
          <a:off x="0" y="0"/>
          <a:ext cx="0" cy="0"/>
          <a:chOff x="0" y="0"/>
          <a:chExt cx="0" cy="0"/>
        </a:xfrm>
      </p:grpSpPr>
      <p:cxnSp>
        <p:nvCxnSpPr>
          <p:cNvPr id="2895" name="Google Shape;2895;p291"/>
          <p:cNvCxnSpPr>
            <a:stCxn id="2896" idx="3"/>
            <a:endCxn id="2897" idx="5"/>
          </p:cNvCxnSpPr>
          <p:nvPr/>
        </p:nvCxnSpPr>
        <p:spPr>
          <a:xfrm flipH="1" rot="5400000">
            <a:off x="3388141" y="1609786"/>
            <a:ext cx="45300" cy="4318500"/>
          </a:xfrm>
          <a:prstGeom prst="bentConnector3">
            <a:avLst>
              <a:gd fmla="val -750273" name="adj1"/>
            </a:avLst>
          </a:prstGeom>
          <a:noFill/>
          <a:ln cap="flat" cmpd="sng" w="9525">
            <a:solidFill>
              <a:schemeClr val="dk2"/>
            </a:solidFill>
            <a:prstDash val="solid"/>
            <a:round/>
            <a:headEnd len="med" w="med" type="none"/>
            <a:tailEnd len="med" w="med" type="triangle"/>
          </a:ln>
        </p:spPr>
      </p:cxnSp>
      <p:cxnSp>
        <p:nvCxnSpPr>
          <p:cNvPr id="2898" name="Google Shape;2898;p291"/>
          <p:cNvCxnSpPr>
            <a:stCxn id="2897" idx="7"/>
            <a:endCxn id="2896" idx="1"/>
          </p:cNvCxnSpPr>
          <p:nvPr/>
        </p:nvCxnSpPr>
        <p:spPr>
          <a:xfrm rot="-5400000">
            <a:off x="3388165" y="1163672"/>
            <a:ext cx="45300" cy="4318500"/>
          </a:xfrm>
          <a:prstGeom prst="bentConnector3">
            <a:avLst>
              <a:gd fmla="val 120524" name="adj1"/>
            </a:avLst>
          </a:prstGeom>
          <a:noFill/>
          <a:ln cap="flat" cmpd="sng" w="9525">
            <a:solidFill>
              <a:schemeClr val="dk2"/>
            </a:solidFill>
            <a:prstDash val="solid"/>
            <a:round/>
            <a:headEnd len="med" w="med" type="none"/>
            <a:tailEnd len="med" w="med" type="triangle"/>
          </a:ln>
        </p:spPr>
      </p:cxnSp>
      <p:sp>
        <p:nvSpPr>
          <p:cNvPr id="2899" name="Google Shape;2899;p29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Identity and Access Management</a:t>
            </a:r>
            <a:endParaRPr/>
          </a:p>
        </p:txBody>
      </p:sp>
      <p:sp>
        <p:nvSpPr>
          <p:cNvPr id="2900" name="Google Shape;2900;p2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901" name="Google Shape;2901;p29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2902" name="Google Shape;2902;p291"/>
          <p:cNvGrpSpPr/>
          <p:nvPr/>
        </p:nvGrpSpPr>
        <p:grpSpPr>
          <a:xfrm>
            <a:off x="3344250" y="1677946"/>
            <a:ext cx="2455500" cy="1394700"/>
            <a:chOff x="4496925" y="1264075"/>
            <a:chExt cx="2455500" cy="1394700"/>
          </a:xfrm>
        </p:grpSpPr>
        <p:sp>
          <p:nvSpPr>
            <p:cNvPr id="2903" name="Google Shape;2903;p291"/>
            <p:cNvSpPr/>
            <p:nvPr/>
          </p:nvSpPr>
          <p:spPr>
            <a:xfrm>
              <a:off x="4571998" y="13400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LDAP</a:t>
              </a:r>
              <a:endParaRPr sz="1000">
                <a:solidFill>
                  <a:srgbClr val="FFFFFF"/>
                </a:solidFill>
                <a:latin typeface="Overpass"/>
                <a:ea typeface="Overpass"/>
                <a:cs typeface="Overpass"/>
                <a:sym typeface="Overpass"/>
              </a:endParaRPr>
            </a:p>
          </p:txBody>
        </p:sp>
        <p:sp>
          <p:nvSpPr>
            <p:cNvPr id="2904" name="Google Shape;2904;p291"/>
            <p:cNvSpPr/>
            <p:nvPr/>
          </p:nvSpPr>
          <p:spPr>
            <a:xfrm>
              <a:off x="4571998" y="16596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Keystone</a:t>
              </a:r>
              <a:endParaRPr sz="1000">
                <a:solidFill>
                  <a:srgbClr val="FFFFFF"/>
                </a:solidFill>
                <a:latin typeface="Overpass"/>
                <a:ea typeface="Overpass"/>
                <a:cs typeface="Overpass"/>
                <a:sym typeface="Overpass"/>
              </a:endParaRPr>
            </a:p>
          </p:txBody>
        </p:sp>
        <p:sp>
          <p:nvSpPr>
            <p:cNvPr id="2905" name="Google Shape;2905;p291"/>
            <p:cNvSpPr/>
            <p:nvPr/>
          </p:nvSpPr>
          <p:spPr>
            <a:xfrm>
              <a:off x="4571998" y="19793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GitHub</a:t>
              </a:r>
              <a:endParaRPr sz="1000">
                <a:solidFill>
                  <a:srgbClr val="FFFFFF"/>
                </a:solidFill>
                <a:latin typeface="Overpass"/>
                <a:ea typeface="Overpass"/>
                <a:cs typeface="Overpass"/>
                <a:sym typeface="Overpass"/>
              </a:endParaRPr>
            </a:p>
          </p:txBody>
        </p:sp>
        <p:sp>
          <p:nvSpPr>
            <p:cNvPr id="2906" name="Google Shape;2906;p291"/>
            <p:cNvSpPr/>
            <p:nvPr/>
          </p:nvSpPr>
          <p:spPr>
            <a:xfrm>
              <a:off x="4571998" y="22989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GitLab</a:t>
              </a:r>
              <a:endParaRPr sz="1000">
                <a:solidFill>
                  <a:srgbClr val="FFFFFF"/>
                </a:solidFill>
                <a:latin typeface="Overpass"/>
                <a:ea typeface="Overpass"/>
                <a:cs typeface="Overpass"/>
                <a:sym typeface="Overpass"/>
              </a:endParaRPr>
            </a:p>
          </p:txBody>
        </p:sp>
        <p:sp>
          <p:nvSpPr>
            <p:cNvPr id="2907" name="Google Shape;2907;p291"/>
            <p:cNvSpPr/>
            <p:nvPr/>
          </p:nvSpPr>
          <p:spPr>
            <a:xfrm>
              <a:off x="5741298" y="13400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Google</a:t>
              </a:r>
              <a:endParaRPr sz="1000">
                <a:solidFill>
                  <a:srgbClr val="FFFFFF"/>
                </a:solidFill>
                <a:latin typeface="Overpass"/>
                <a:ea typeface="Overpass"/>
                <a:cs typeface="Overpass"/>
                <a:sym typeface="Overpass"/>
              </a:endParaRPr>
            </a:p>
          </p:txBody>
        </p:sp>
        <p:sp>
          <p:nvSpPr>
            <p:cNvPr id="2908" name="Google Shape;2908;p291"/>
            <p:cNvSpPr/>
            <p:nvPr/>
          </p:nvSpPr>
          <p:spPr>
            <a:xfrm>
              <a:off x="5741298" y="16596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OpenID</a:t>
              </a:r>
              <a:endParaRPr sz="1000">
                <a:solidFill>
                  <a:srgbClr val="FFFFFF"/>
                </a:solidFill>
                <a:latin typeface="Overpass"/>
                <a:ea typeface="Overpass"/>
                <a:cs typeface="Overpass"/>
                <a:sym typeface="Overpass"/>
              </a:endParaRPr>
            </a:p>
          </p:txBody>
        </p:sp>
        <p:sp>
          <p:nvSpPr>
            <p:cNvPr id="2909" name="Google Shape;2909;p291"/>
            <p:cNvSpPr/>
            <p:nvPr/>
          </p:nvSpPr>
          <p:spPr>
            <a:xfrm>
              <a:off x="5741298" y="19793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Request Header</a:t>
              </a:r>
              <a:endParaRPr sz="1000">
                <a:solidFill>
                  <a:srgbClr val="FFFFFF"/>
                </a:solidFill>
                <a:latin typeface="Overpass"/>
                <a:ea typeface="Overpass"/>
                <a:cs typeface="Overpass"/>
                <a:sym typeface="Overpass"/>
              </a:endParaRPr>
            </a:p>
          </p:txBody>
        </p:sp>
        <p:sp>
          <p:nvSpPr>
            <p:cNvPr id="2910" name="Google Shape;2910;p291"/>
            <p:cNvSpPr/>
            <p:nvPr/>
          </p:nvSpPr>
          <p:spPr>
            <a:xfrm>
              <a:off x="5741298" y="22989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Basic</a:t>
              </a:r>
              <a:endParaRPr sz="1000">
                <a:solidFill>
                  <a:srgbClr val="FFFFFF"/>
                </a:solidFill>
                <a:latin typeface="Overpass"/>
                <a:ea typeface="Overpass"/>
                <a:cs typeface="Overpass"/>
                <a:sym typeface="Overpass"/>
              </a:endParaRPr>
            </a:p>
          </p:txBody>
        </p:sp>
        <p:sp>
          <p:nvSpPr>
            <p:cNvPr id="2911" name="Google Shape;2911;p291"/>
            <p:cNvSpPr/>
            <p:nvPr/>
          </p:nvSpPr>
          <p:spPr>
            <a:xfrm>
              <a:off x="4496925" y="1264075"/>
              <a:ext cx="2455500" cy="13947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291"/>
          <p:cNvGrpSpPr/>
          <p:nvPr/>
        </p:nvGrpSpPr>
        <p:grpSpPr>
          <a:xfrm>
            <a:off x="1689457" y="1677959"/>
            <a:ext cx="809265" cy="704068"/>
            <a:chOff x="5005169" y="3522802"/>
            <a:chExt cx="1234200" cy="1069200"/>
          </a:xfrm>
        </p:grpSpPr>
        <p:sp>
          <p:nvSpPr>
            <p:cNvPr id="2913" name="Google Shape;2913;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14" name="Google Shape;2914;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915" name="Google Shape;2915;p291"/>
          <p:cNvSpPr txBox="1"/>
          <p:nvPr/>
        </p:nvSpPr>
        <p:spPr>
          <a:xfrm>
            <a:off x="1467682" y="2344296"/>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Master</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(API)</a:t>
            </a:r>
            <a:endParaRPr sz="1000">
              <a:latin typeface="Overpass Light"/>
              <a:ea typeface="Overpass Light"/>
              <a:cs typeface="Overpass Light"/>
              <a:sym typeface="Overpass Light"/>
            </a:endParaRPr>
          </a:p>
        </p:txBody>
      </p:sp>
      <p:grpSp>
        <p:nvGrpSpPr>
          <p:cNvPr id="2916" name="Google Shape;2916;p291"/>
          <p:cNvGrpSpPr/>
          <p:nvPr/>
        </p:nvGrpSpPr>
        <p:grpSpPr>
          <a:xfrm>
            <a:off x="5410007" y="3194009"/>
            <a:ext cx="809265" cy="704068"/>
            <a:chOff x="5005169" y="3522802"/>
            <a:chExt cx="1234200" cy="1069200"/>
          </a:xfrm>
        </p:grpSpPr>
        <p:sp>
          <p:nvSpPr>
            <p:cNvPr id="2917" name="Google Shape;2917;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96" name="Google Shape;2896;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918" name="Google Shape;2918;p291"/>
          <p:cNvSpPr txBox="1"/>
          <p:nvPr/>
        </p:nvSpPr>
        <p:spPr>
          <a:xfrm>
            <a:off x="5188225" y="3959499"/>
            <a:ext cx="12528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OAuth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Server</a:t>
            </a:r>
            <a:endParaRPr sz="1000">
              <a:latin typeface="Overpass Light"/>
              <a:ea typeface="Overpass Light"/>
              <a:cs typeface="Overpass Light"/>
              <a:sym typeface="Overpass Light"/>
            </a:endParaRPr>
          </a:p>
        </p:txBody>
      </p:sp>
      <p:sp>
        <p:nvSpPr>
          <p:cNvPr id="2897" name="Google Shape;2897;p291"/>
          <p:cNvSpPr/>
          <p:nvPr/>
        </p:nvSpPr>
        <p:spPr>
          <a:xfrm>
            <a:off x="767600" y="3262537"/>
            <a:ext cx="567000" cy="567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9" name="Google Shape;2919;p291"/>
          <p:cNvPicPr preferRelativeResize="0"/>
          <p:nvPr/>
        </p:nvPicPr>
        <p:blipFill rotWithShape="1">
          <a:blip r:embed="rId3">
            <a:alphaModFix/>
          </a:blip>
          <a:srcRect b="0" l="0" r="0" t="0"/>
          <a:stretch/>
        </p:blipFill>
        <p:spPr>
          <a:xfrm>
            <a:off x="944530" y="3381229"/>
            <a:ext cx="213069" cy="329545"/>
          </a:xfrm>
          <a:prstGeom prst="rect">
            <a:avLst/>
          </a:prstGeom>
          <a:noFill/>
          <a:ln>
            <a:noFill/>
          </a:ln>
        </p:spPr>
      </p:pic>
      <p:cxnSp>
        <p:nvCxnSpPr>
          <p:cNvPr id="2920" name="Google Shape;2920;p291"/>
          <p:cNvCxnSpPr>
            <a:stCxn id="2911" idx="3"/>
            <a:endCxn id="2917" idx="0"/>
          </p:cNvCxnSpPr>
          <p:nvPr/>
        </p:nvCxnSpPr>
        <p:spPr>
          <a:xfrm>
            <a:off x="5799750" y="2375296"/>
            <a:ext cx="419400" cy="1170600"/>
          </a:xfrm>
          <a:prstGeom prst="bentConnector3">
            <a:avLst>
              <a:gd fmla="val 156807" name="adj1"/>
            </a:avLst>
          </a:prstGeom>
          <a:noFill/>
          <a:ln cap="flat" cmpd="sng" w="9525">
            <a:solidFill>
              <a:srgbClr val="EC7A08"/>
            </a:solidFill>
            <a:prstDash val="solid"/>
            <a:round/>
            <a:headEnd len="med" w="med" type="triangle"/>
            <a:tailEnd len="med" w="med" type="none"/>
          </a:ln>
        </p:spPr>
      </p:cxnSp>
      <p:sp>
        <p:nvSpPr>
          <p:cNvPr id="2921" name="Google Shape;2921;p291"/>
          <p:cNvSpPr/>
          <p:nvPr/>
        </p:nvSpPr>
        <p:spPr>
          <a:xfrm>
            <a:off x="7421880" y="3289988"/>
            <a:ext cx="7773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userXX</a:t>
            </a:r>
            <a:endParaRPr sz="800">
              <a:latin typeface="Courier"/>
              <a:ea typeface="Courier"/>
              <a:cs typeface="Courier"/>
              <a:sym typeface="Courier"/>
            </a:endParaRPr>
          </a:p>
        </p:txBody>
      </p:sp>
      <p:sp>
        <p:nvSpPr>
          <p:cNvPr id="2922" name="Google Shape;2922;p291"/>
          <p:cNvSpPr txBox="1"/>
          <p:nvPr/>
        </p:nvSpPr>
        <p:spPr>
          <a:xfrm>
            <a:off x="7184132" y="3860346"/>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Identity</a:t>
            </a:r>
            <a:endParaRPr sz="1000">
              <a:latin typeface="Overpass Light"/>
              <a:ea typeface="Overpass Light"/>
              <a:cs typeface="Overpass Light"/>
              <a:sym typeface="Overpass Light"/>
            </a:endParaRPr>
          </a:p>
        </p:txBody>
      </p:sp>
      <p:sp>
        <p:nvSpPr>
          <p:cNvPr id="2923" name="Google Shape;2923;p291"/>
          <p:cNvSpPr txBox="1"/>
          <p:nvPr/>
        </p:nvSpPr>
        <p:spPr>
          <a:xfrm>
            <a:off x="424707" y="3884583"/>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cxnSp>
        <p:nvCxnSpPr>
          <p:cNvPr id="2924" name="Google Shape;2924;p291"/>
          <p:cNvCxnSpPr>
            <a:stCxn id="2897" idx="0"/>
            <a:endCxn id="2911" idx="0"/>
          </p:cNvCxnSpPr>
          <p:nvPr/>
        </p:nvCxnSpPr>
        <p:spPr>
          <a:xfrm rot="-5400000">
            <a:off x="2019200" y="709837"/>
            <a:ext cx="1584600" cy="3520800"/>
          </a:xfrm>
          <a:prstGeom prst="bentConnector3">
            <a:avLst>
              <a:gd fmla="val 115027" name="adj1"/>
            </a:avLst>
          </a:prstGeom>
          <a:noFill/>
          <a:ln cap="flat" cmpd="sng" w="9525">
            <a:solidFill>
              <a:schemeClr val="dk2"/>
            </a:solidFill>
            <a:prstDash val="dot"/>
            <a:round/>
            <a:headEnd len="med" w="med" type="none"/>
            <a:tailEnd len="med" w="med" type="none"/>
          </a:ln>
        </p:spPr>
      </p:cxnSp>
      <p:cxnSp>
        <p:nvCxnSpPr>
          <p:cNvPr id="2925" name="Google Shape;2925;p291"/>
          <p:cNvCxnSpPr>
            <a:stCxn id="2921" idx="3"/>
            <a:endCxn id="2911" idx="0"/>
          </p:cNvCxnSpPr>
          <p:nvPr/>
        </p:nvCxnSpPr>
        <p:spPr>
          <a:xfrm flipH="1" rot="5400000">
            <a:off x="5385330" y="864788"/>
            <a:ext cx="1611900" cy="3238500"/>
          </a:xfrm>
          <a:prstGeom prst="bentConnector3">
            <a:avLst>
              <a:gd fmla="val 114782" name="adj1"/>
            </a:avLst>
          </a:prstGeom>
          <a:noFill/>
          <a:ln cap="flat" cmpd="sng" w="9525">
            <a:solidFill>
              <a:schemeClr val="dk2"/>
            </a:solidFill>
            <a:prstDash val="dot"/>
            <a:round/>
            <a:headEnd len="med" w="med" type="none"/>
            <a:tailEnd len="med" w="med" type="none"/>
          </a:ln>
        </p:spPr>
      </p:cxnSp>
      <p:sp>
        <p:nvSpPr>
          <p:cNvPr id="2926" name="Google Shape;2926;p291"/>
          <p:cNvSpPr txBox="1"/>
          <p:nvPr/>
        </p:nvSpPr>
        <p:spPr>
          <a:xfrm>
            <a:off x="1514962" y="308604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(2) Credentials</a:t>
            </a:r>
            <a:endParaRPr sz="1000">
              <a:latin typeface="Overpass Light"/>
              <a:ea typeface="Overpass Light"/>
              <a:cs typeface="Overpass Light"/>
              <a:sym typeface="Overpass Light"/>
            </a:endParaRPr>
          </a:p>
        </p:txBody>
      </p:sp>
      <p:sp>
        <p:nvSpPr>
          <p:cNvPr id="2927" name="Google Shape;2927;p291"/>
          <p:cNvSpPr txBox="1"/>
          <p:nvPr/>
        </p:nvSpPr>
        <p:spPr>
          <a:xfrm>
            <a:off x="6298107" y="2476108"/>
            <a:ext cx="125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(3) Validate</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Credentials</a:t>
            </a:r>
            <a:endParaRPr sz="1000">
              <a:latin typeface="Overpass Light"/>
              <a:ea typeface="Overpass Light"/>
              <a:cs typeface="Overpass Light"/>
              <a:sym typeface="Overpass Light"/>
            </a:endParaRPr>
          </a:p>
        </p:txBody>
      </p:sp>
      <p:cxnSp>
        <p:nvCxnSpPr>
          <p:cNvPr id="2928" name="Google Shape;2928;p291"/>
          <p:cNvCxnSpPr>
            <a:endCxn id="2921" idx="2"/>
          </p:cNvCxnSpPr>
          <p:nvPr/>
        </p:nvCxnSpPr>
        <p:spPr>
          <a:xfrm>
            <a:off x="6219180" y="3546038"/>
            <a:ext cx="1202700" cy="0"/>
          </a:xfrm>
          <a:prstGeom prst="straightConnector1">
            <a:avLst/>
          </a:prstGeom>
          <a:noFill/>
          <a:ln cap="flat" cmpd="sng" w="9525">
            <a:solidFill>
              <a:srgbClr val="EC7A08"/>
            </a:solidFill>
            <a:prstDash val="solid"/>
            <a:round/>
            <a:headEnd len="med" w="med" type="triangle"/>
            <a:tailEnd len="med" w="med" type="triangle"/>
          </a:ln>
        </p:spPr>
      </p:cxnSp>
      <p:sp>
        <p:nvSpPr>
          <p:cNvPr id="2929" name="Google Shape;2929;p291"/>
          <p:cNvSpPr txBox="1"/>
          <p:nvPr/>
        </p:nvSpPr>
        <p:spPr>
          <a:xfrm>
            <a:off x="6194132" y="3622083"/>
            <a:ext cx="125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(4) Create &amp; Map Identity</a:t>
            </a:r>
            <a:endParaRPr sz="1000">
              <a:latin typeface="Overpass Light"/>
              <a:ea typeface="Overpass Light"/>
              <a:cs typeface="Overpass Light"/>
              <a:sym typeface="Overpass Light"/>
            </a:endParaRPr>
          </a:p>
        </p:txBody>
      </p:sp>
      <p:cxnSp>
        <p:nvCxnSpPr>
          <p:cNvPr id="2930" name="Google Shape;2930;p291"/>
          <p:cNvCxnSpPr>
            <a:stCxn id="2897" idx="7"/>
            <a:endCxn id="2913" idx="0"/>
          </p:cNvCxnSpPr>
          <p:nvPr/>
        </p:nvCxnSpPr>
        <p:spPr>
          <a:xfrm rot="-5400000">
            <a:off x="1217365" y="2064272"/>
            <a:ext cx="1315500" cy="1247100"/>
          </a:xfrm>
          <a:prstGeom prst="bentConnector4">
            <a:avLst>
              <a:gd fmla="val 39779" name="adj1"/>
              <a:gd fmla="val 119099" name="adj2"/>
            </a:avLst>
          </a:prstGeom>
          <a:noFill/>
          <a:ln cap="flat" cmpd="sng" w="9525">
            <a:solidFill>
              <a:schemeClr val="dk2"/>
            </a:solidFill>
            <a:prstDash val="solid"/>
            <a:round/>
            <a:headEnd len="med" w="med" type="none"/>
            <a:tailEnd len="med" w="med" type="triangle"/>
          </a:ln>
        </p:spPr>
      </p:cxnSp>
      <p:sp>
        <p:nvSpPr>
          <p:cNvPr id="2931" name="Google Shape;2931;p291"/>
          <p:cNvSpPr txBox="1"/>
          <p:nvPr/>
        </p:nvSpPr>
        <p:spPr>
          <a:xfrm>
            <a:off x="1514937" y="392424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(5) Token</a:t>
            </a:r>
            <a:endParaRPr sz="1000">
              <a:latin typeface="Overpass Light"/>
              <a:ea typeface="Overpass Light"/>
              <a:cs typeface="Overpass Light"/>
              <a:sym typeface="Overpass Light"/>
            </a:endParaRPr>
          </a:p>
        </p:txBody>
      </p:sp>
      <p:sp>
        <p:nvSpPr>
          <p:cNvPr id="2932" name="Google Shape;2932;p291"/>
          <p:cNvSpPr txBox="1"/>
          <p:nvPr/>
        </p:nvSpPr>
        <p:spPr>
          <a:xfrm>
            <a:off x="1514950" y="2806083"/>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(1) Referral</a:t>
            </a:r>
            <a:endParaRPr sz="1000">
              <a:latin typeface="Overpass Light"/>
              <a:ea typeface="Overpass Light"/>
              <a:cs typeface="Overpass Light"/>
              <a:sym typeface="Overpass Light"/>
            </a:endParaRPr>
          </a:p>
        </p:txBody>
      </p:sp>
      <p:cxnSp>
        <p:nvCxnSpPr>
          <p:cNvPr id="2933" name="Google Shape;2933;p291"/>
          <p:cNvCxnSpPr>
            <a:stCxn id="2897" idx="7"/>
            <a:endCxn id="2913" idx="3"/>
          </p:cNvCxnSpPr>
          <p:nvPr/>
        </p:nvCxnSpPr>
        <p:spPr>
          <a:xfrm rot="-5400000">
            <a:off x="812815" y="2468822"/>
            <a:ext cx="1315500" cy="438000"/>
          </a:xfrm>
          <a:prstGeom prst="bentConnector2">
            <a:avLst/>
          </a:prstGeom>
          <a:noFill/>
          <a:ln cap="flat" cmpd="sng" w="9525">
            <a:solidFill>
              <a:schemeClr val="dk2"/>
            </a:solidFill>
            <a:prstDash val="solid"/>
            <a:round/>
            <a:headEnd len="med" w="med" type="none"/>
            <a:tailEnd len="med" w="med" type="triangle"/>
          </a:ln>
        </p:spPr>
      </p:cxnSp>
      <p:sp>
        <p:nvSpPr>
          <p:cNvPr id="2934" name="Google Shape;2934;p291"/>
          <p:cNvSpPr txBox="1"/>
          <p:nvPr/>
        </p:nvSpPr>
        <p:spPr>
          <a:xfrm>
            <a:off x="822962" y="168789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(6) Token</a:t>
            </a:r>
            <a:endParaRPr sz="1000">
              <a:latin typeface="Overpass Light"/>
              <a:ea typeface="Overpass Light"/>
              <a:cs typeface="Overpass Light"/>
              <a:sym typeface="Overpass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8" name="Shape 2938"/>
        <p:cNvGrpSpPr/>
        <p:nvPr/>
      </p:nvGrpSpPr>
      <p:grpSpPr>
        <a:xfrm>
          <a:off x="0" y="0"/>
          <a:ext cx="0" cy="0"/>
          <a:chOff x="0" y="0"/>
          <a:chExt cx="0" cy="0"/>
        </a:xfrm>
      </p:grpSpPr>
      <p:sp>
        <p:nvSpPr>
          <p:cNvPr id="2939" name="Google Shape;2939;p2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940" name="Google Shape;2940;p29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Fine-Grained RBAC</a:t>
            </a:r>
            <a:endParaRPr/>
          </a:p>
        </p:txBody>
      </p:sp>
      <p:sp>
        <p:nvSpPr>
          <p:cNvPr id="2941" name="Google Shape;2941;p2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pic>
        <p:nvPicPr>
          <p:cNvPr id="2942" name="Google Shape;2942;p292"/>
          <p:cNvPicPr preferRelativeResize="0"/>
          <p:nvPr/>
        </p:nvPicPr>
        <p:blipFill rotWithShape="1">
          <a:blip r:embed="rId3">
            <a:alphaModFix/>
          </a:blip>
          <a:srcRect b="0" l="12717" r="11265" t="2629"/>
          <a:stretch/>
        </p:blipFill>
        <p:spPr>
          <a:xfrm>
            <a:off x="3531201" y="1098925"/>
            <a:ext cx="4985875" cy="3562576"/>
          </a:xfrm>
          <a:prstGeom prst="rect">
            <a:avLst/>
          </a:prstGeom>
          <a:noFill/>
          <a:ln>
            <a:noFill/>
          </a:ln>
        </p:spPr>
      </p:pic>
      <p:sp>
        <p:nvSpPr>
          <p:cNvPr id="2943" name="Google Shape;2943;p292"/>
          <p:cNvSpPr txBox="1"/>
          <p:nvPr>
            <p:ph idx="4294967295" type="body"/>
          </p:nvPr>
        </p:nvSpPr>
        <p:spPr>
          <a:xfrm>
            <a:off x="293300" y="940125"/>
            <a:ext cx="3377400" cy="3793800"/>
          </a:xfrm>
          <a:prstGeom prst="rect">
            <a:avLst/>
          </a:prstGeom>
        </p:spPr>
        <p:txBody>
          <a:bodyPr anchorCtr="0" anchor="t" bIns="0" lIns="0" spcFirstLastPara="1" rIns="0" wrap="square" tIns="0">
            <a:noAutofit/>
          </a:bodyPr>
          <a:lstStyle/>
          <a:p>
            <a:pPr indent="-330200" lvl="0" marL="457200" rtl="0" algn="l">
              <a:lnSpc>
                <a:spcPct val="115000"/>
              </a:lnSpc>
              <a:spcBef>
                <a:spcPts val="600"/>
              </a:spcBef>
              <a:spcAft>
                <a:spcPts val="0"/>
              </a:spcAft>
              <a:buClr>
                <a:srgbClr val="000000"/>
              </a:buClr>
              <a:buSzPts val="1600"/>
              <a:buFont typeface="Overpass"/>
              <a:buChar char="●"/>
            </a:pPr>
            <a:r>
              <a:rPr lang="en" sz="1600">
                <a:latin typeface="Overpass"/>
                <a:ea typeface="Overpass"/>
                <a:cs typeface="Overpass"/>
                <a:sym typeface="Overpass"/>
              </a:rPr>
              <a:t>Project scope &amp; cluster scope available</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Matches request attributes (verb,object,etc)</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If no roles match, request is </a:t>
            </a:r>
            <a:br>
              <a:rPr lang="en" sz="1600">
                <a:latin typeface="Overpass"/>
                <a:ea typeface="Overpass"/>
                <a:cs typeface="Overpass"/>
                <a:sym typeface="Overpass"/>
              </a:rPr>
            </a:br>
            <a:r>
              <a:rPr lang="en" sz="1600">
                <a:latin typeface="Overpass"/>
                <a:ea typeface="Overpass"/>
                <a:cs typeface="Overpass"/>
                <a:sym typeface="Overpass"/>
              </a:rPr>
              <a:t>denied ( deny by default )</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Operator- and user-level </a:t>
            </a:r>
            <a:br>
              <a:rPr lang="en" sz="1600">
                <a:latin typeface="Overpass"/>
                <a:ea typeface="Overpass"/>
                <a:cs typeface="Overpass"/>
                <a:sym typeface="Overpass"/>
              </a:rPr>
            </a:br>
            <a:r>
              <a:rPr lang="en" sz="1600">
                <a:latin typeface="Overpass"/>
                <a:ea typeface="Overpass"/>
                <a:cs typeface="Overpass"/>
                <a:sym typeface="Overpass"/>
              </a:rPr>
              <a:t>roles are defined by default</a:t>
            </a:r>
            <a:endParaRPr sz="1600">
              <a:latin typeface="Overpass"/>
              <a:ea typeface="Overpass"/>
              <a:cs typeface="Overpass"/>
              <a:sym typeface="Overpass"/>
            </a:endParaRPr>
          </a:p>
          <a:p>
            <a:pPr indent="-330200" lvl="0" marL="457200" rtl="0" algn="l">
              <a:lnSpc>
                <a:spcPct val="115000"/>
              </a:lnSpc>
              <a:spcBef>
                <a:spcPts val="1000"/>
              </a:spcBef>
              <a:spcAft>
                <a:spcPts val="1000"/>
              </a:spcAft>
              <a:buClr>
                <a:srgbClr val="000000"/>
              </a:buClr>
              <a:buSzPts val="1600"/>
              <a:buFont typeface="Overpass"/>
              <a:buChar char="●"/>
            </a:pPr>
            <a:r>
              <a:rPr lang="en" sz="1600">
                <a:latin typeface="Overpass"/>
                <a:ea typeface="Overpass"/>
                <a:cs typeface="Overpass"/>
                <a:sym typeface="Overpass"/>
              </a:rPr>
              <a:t>Custom roles are supported</a:t>
            </a:r>
            <a:endParaRPr sz="1600">
              <a:latin typeface="Overpass"/>
              <a:ea typeface="Overpass"/>
              <a:cs typeface="Overpass"/>
              <a:sym typeface="Overpas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7" name="Shape 2947"/>
        <p:cNvGrpSpPr/>
        <p:nvPr/>
      </p:nvGrpSpPr>
      <p:grpSpPr>
        <a:xfrm>
          <a:off x="0" y="0"/>
          <a:ext cx="0" cy="0"/>
          <a:chOff x="0" y="0"/>
          <a:chExt cx="0" cy="0"/>
        </a:xfrm>
      </p:grpSpPr>
      <p:sp>
        <p:nvSpPr>
          <p:cNvPr id="2948" name="Google Shape;2948;p2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49" name="Google Shape;2949;p29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Monitoring</a:t>
            </a:r>
            <a:endParaRPr/>
          </a:p>
        </p:txBody>
      </p:sp>
      <p:sp>
        <p:nvSpPr>
          <p:cNvPr id="2950" name="Google Shape;2950;p293"/>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integrated cluster monitoring and alerting stack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4" name="Shape 2954"/>
        <p:cNvGrpSpPr/>
        <p:nvPr/>
      </p:nvGrpSpPr>
      <p:grpSpPr>
        <a:xfrm>
          <a:off x="0" y="0"/>
          <a:ext cx="0" cy="0"/>
          <a:chOff x="0" y="0"/>
          <a:chExt cx="0" cy="0"/>
        </a:xfrm>
      </p:grpSpPr>
      <p:sp>
        <p:nvSpPr>
          <p:cNvPr id="2955" name="Google Shape;2955;p29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956" name="Google Shape;2956;p2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 </a:t>
            </a:r>
            <a:r>
              <a:rPr lang="en">
                <a:solidFill>
                  <a:srgbClr val="000000"/>
                </a:solidFill>
              </a:rPr>
              <a:t>Solution Overview</a:t>
            </a:r>
            <a:endParaRPr>
              <a:solidFill>
                <a:srgbClr val="000000"/>
              </a:solidFill>
            </a:endParaRPr>
          </a:p>
        </p:txBody>
      </p:sp>
      <p:sp>
        <p:nvSpPr>
          <p:cNvPr id="2957" name="Google Shape;2957;p2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58" name="Google Shape;2958;p294"/>
          <p:cNvSpPr txBox="1"/>
          <p:nvPr/>
        </p:nvSpPr>
        <p:spPr>
          <a:xfrm>
            <a:off x="1402441" y="1021043"/>
            <a:ext cx="6294300" cy="7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Cluster Monitoring</a:t>
            </a:r>
            <a:endParaRPr sz="2600">
              <a:latin typeface="Overpass Light"/>
              <a:ea typeface="Overpass Light"/>
              <a:cs typeface="Overpass Light"/>
              <a:sym typeface="Overpass Light"/>
            </a:endParaRPr>
          </a:p>
        </p:txBody>
      </p:sp>
      <p:pic>
        <p:nvPicPr>
          <p:cNvPr id="2959" name="Google Shape;2959;p294"/>
          <p:cNvPicPr preferRelativeResize="0"/>
          <p:nvPr/>
        </p:nvPicPr>
        <p:blipFill>
          <a:blip r:embed="rId3">
            <a:alphaModFix/>
          </a:blip>
          <a:stretch>
            <a:fillRect/>
          </a:stretch>
        </p:blipFill>
        <p:spPr>
          <a:xfrm>
            <a:off x="1343032" y="1766008"/>
            <a:ext cx="1030725" cy="1032195"/>
          </a:xfrm>
          <a:prstGeom prst="rect">
            <a:avLst/>
          </a:prstGeom>
          <a:noFill/>
          <a:ln>
            <a:noFill/>
          </a:ln>
        </p:spPr>
      </p:pic>
      <p:sp>
        <p:nvSpPr>
          <p:cNvPr id="2960" name="Google Shape;2960;p294"/>
          <p:cNvSpPr txBox="1"/>
          <p:nvPr/>
        </p:nvSpPr>
        <p:spPr>
          <a:xfrm>
            <a:off x="516675"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Metrics collection and storage</a:t>
            </a:r>
            <a:r>
              <a:rPr lang="en">
                <a:latin typeface="Overpass Light"/>
                <a:ea typeface="Overpass Light"/>
                <a:cs typeface="Overpass Light"/>
                <a:sym typeface="Overpass Light"/>
              </a:rPr>
              <a:t> via Prometheus, an open-source monitoring system time series database.</a:t>
            </a:r>
            <a:endParaRPr>
              <a:latin typeface="Overpass Light"/>
              <a:ea typeface="Overpass Light"/>
              <a:cs typeface="Overpass Light"/>
              <a:sym typeface="Overpass Light"/>
            </a:endParaRPr>
          </a:p>
        </p:txBody>
      </p:sp>
      <p:pic>
        <p:nvPicPr>
          <p:cNvPr id="2961" name="Google Shape;2961;p294"/>
          <p:cNvPicPr preferRelativeResize="0"/>
          <p:nvPr/>
        </p:nvPicPr>
        <p:blipFill>
          <a:blip r:embed="rId4">
            <a:alphaModFix/>
          </a:blip>
          <a:stretch>
            <a:fillRect/>
          </a:stretch>
        </p:blipFill>
        <p:spPr>
          <a:xfrm>
            <a:off x="6788605" y="1766008"/>
            <a:ext cx="995085" cy="1032194"/>
          </a:xfrm>
          <a:prstGeom prst="rect">
            <a:avLst/>
          </a:prstGeom>
          <a:noFill/>
          <a:ln>
            <a:noFill/>
          </a:ln>
        </p:spPr>
      </p:pic>
      <p:sp>
        <p:nvSpPr>
          <p:cNvPr id="2962" name="Google Shape;2962;p294"/>
          <p:cNvSpPr txBox="1"/>
          <p:nvPr/>
        </p:nvSpPr>
        <p:spPr>
          <a:xfrm>
            <a:off x="5944425"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Metrics visualization </a:t>
            </a:r>
            <a:r>
              <a:rPr lang="en">
                <a:latin typeface="Overpass Light"/>
                <a:ea typeface="Overpass Light"/>
                <a:cs typeface="Overpass Light"/>
                <a:sym typeface="Overpass Light"/>
              </a:rPr>
              <a:t>via Grafana, the leading metrics visualization technology.</a:t>
            </a:r>
            <a:endParaRPr>
              <a:latin typeface="Overpass Light"/>
              <a:ea typeface="Overpass Light"/>
              <a:cs typeface="Overpass Light"/>
              <a:sym typeface="Overpass Light"/>
            </a:endParaRPr>
          </a:p>
        </p:txBody>
      </p:sp>
      <p:pic>
        <p:nvPicPr>
          <p:cNvPr id="2963" name="Google Shape;2963;p294"/>
          <p:cNvPicPr preferRelativeResize="0"/>
          <p:nvPr/>
        </p:nvPicPr>
        <p:blipFill>
          <a:blip r:embed="rId5">
            <a:alphaModFix/>
          </a:blip>
          <a:stretch>
            <a:fillRect/>
          </a:stretch>
        </p:blipFill>
        <p:spPr>
          <a:xfrm>
            <a:off x="4028225" y="1770056"/>
            <a:ext cx="1030721" cy="1028150"/>
          </a:xfrm>
          <a:prstGeom prst="rect">
            <a:avLst/>
          </a:prstGeom>
          <a:noFill/>
          <a:ln>
            <a:noFill/>
          </a:ln>
        </p:spPr>
      </p:pic>
      <p:sp>
        <p:nvSpPr>
          <p:cNvPr id="2964" name="Google Shape;2964;p294"/>
          <p:cNvSpPr txBox="1"/>
          <p:nvPr/>
        </p:nvSpPr>
        <p:spPr>
          <a:xfrm>
            <a:off x="3201868"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Alerting/notification</a:t>
            </a:r>
            <a:r>
              <a:rPr lang="en">
                <a:latin typeface="Overpass Light"/>
                <a:ea typeface="Overpass Light"/>
                <a:cs typeface="Overpass Light"/>
                <a:sym typeface="Overpass Light"/>
              </a:rPr>
              <a:t> via Prometheus’ Alertmanager, an open-source tool that handles alerts send by Prometheus.</a:t>
            </a:r>
            <a:endParaRPr>
              <a:latin typeface="Overpass Light"/>
              <a:ea typeface="Overpass Light"/>
              <a:cs typeface="Overpass Light"/>
              <a:sym typeface="Overpass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8" name="Shape 2968"/>
        <p:cNvGrpSpPr/>
        <p:nvPr/>
      </p:nvGrpSpPr>
      <p:grpSpPr>
        <a:xfrm>
          <a:off x="0" y="0"/>
          <a:ext cx="0" cy="0"/>
          <a:chOff x="0" y="0"/>
          <a:chExt cx="0" cy="0"/>
        </a:xfrm>
      </p:grpSpPr>
      <p:sp>
        <p:nvSpPr>
          <p:cNvPr id="2969" name="Google Shape;2969;p295"/>
          <p:cNvSpPr/>
          <p:nvPr/>
        </p:nvSpPr>
        <p:spPr>
          <a:xfrm>
            <a:off x="5752763" y="724394"/>
            <a:ext cx="2418600" cy="26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71" name="Google Shape;2971;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a:t>
            </a:r>
            <a:r>
              <a:rPr lang="en">
                <a:solidFill>
                  <a:srgbClr val="000000"/>
                </a:solidFill>
              </a:rPr>
              <a:t>| Operator &amp; Operand Relationships</a:t>
            </a:r>
            <a:endParaRPr>
              <a:solidFill>
                <a:srgbClr val="000000"/>
              </a:solidFill>
            </a:endParaRPr>
          </a:p>
        </p:txBody>
      </p:sp>
      <p:sp>
        <p:nvSpPr>
          <p:cNvPr id="2972" name="Google Shape;2972;p295"/>
          <p:cNvSpPr/>
          <p:nvPr/>
        </p:nvSpPr>
        <p:spPr>
          <a:xfrm>
            <a:off x="1572505" y="1773632"/>
            <a:ext cx="612600" cy="5487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latin typeface="Overpass SemiBold"/>
              <a:ea typeface="Overpass SemiBold"/>
              <a:cs typeface="Overpass SemiBold"/>
              <a:sym typeface="Overpass SemiBold"/>
            </a:endParaRPr>
          </a:p>
        </p:txBody>
      </p:sp>
      <p:sp>
        <p:nvSpPr>
          <p:cNvPr id="2973" name="Google Shape;2973;p295"/>
          <p:cNvSpPr txBox="1"/>
          <p:nvPr/>
        </p:nvSpPr>
        <p:spPr>
          <a:xfrm>
            <a:off x="1212813" y="236170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cluster-monitoring-operator</a:t>
            </a:r>
            <a:endParaRPr sz="700">
              <a:latin typeface="Overpass Light"/>
              <a:ea typeface="Overpass Light"/>
              <a:cs typeface="Overpass Light"/>
              <a:sym typeface="Overpass Light"/>
            </a:endParaRPr>
          </a:p>
        </p:txBody>
      </p:sp>
      <p:sp>
        <p:nvSpPr>
          <p:cNvPr id="2974" name="Google Shape;2974;p295"/>
          <p:cNvSpPr/>
          <p:nvPr/>
        </p:nvSpPr>
        <p:spPr>
          <a:xfrm>
            <a:off x="1572505" y="3678632"/>
            <a:ext cx="612600" cy="5487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latin typeface="Overpass SemiBold"/>
              <a:ea typeface="Overpass SemiBold"/>
              <a:cs typeface="Overpass SemiBold"/>
              <a:sym typeface="Overpass SemiBold"/>
            </a:endParaRPr>
          </a:p>
        </p:txBody>
      </p:sp>
      <p:sp>
        <p:nvSpPr>
          <p:cNvPr id="2975" name="Google Shape;2975;p295"/>
          <p:cNvSpPr txBox="1"/>
          <p:nvPr/>
        </p:nvSpPr>
        <p:spPr>
          <a:xfrm>
            <a:off x="1212813" y="426670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prometheus-operator</a:t>
            </a:r>
            <a:endParaRPr sz="700">
              <a:latin typeface="Overpass Light"/>
              <a:ea typeface="Overpass Light"/>
              <a:cs typeface="Overpass Light"/>
              <a:sym typeface="Overpass Light"/>
            </a:endParaRPr>
          </a:p>
        </p:txBody>
      </p:sp>
      <p:sp>
        <p:nvSpPr>
          <p:cNvPr id="2976" name="Google Shape;2976;p295"/>
          <p:cNvSpPr/>
          <p:nvPr/>
        </p:nvSpPr>
        <p:spPr>
          <a:xfrm>
            <a:off x="6205907" y="945282"/>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77" name="Google Shape;2977;p295"/>
          <p:cNvSpPr txBox="1"/>
          <p:nvPr/>
        </p:nvSpPr>
        <p:spPr>
          <a:xfrm>
            <a:off x="5743613" y="1392631"/>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Grafana</a:t>
            </a:r>
            <a:endParaRPr sz="700">
              <a:latin typeface="Overpass Light"/>
              <a:ea typeface="Overpass Light"/>
              <a:cs typeface="Overpass Light"/>
              <a:sym typeface="Overpass Light"/>
            </a:endParaRPr>
          </a:p>
        </p:txBody>
      </p:sp>
      <p:sp>
        <p:nvSpPr>
          <p:cNvPr id="2978" name="Google Shape;2978;p295"/>
          <p:cNvSpPr/>
          <p:nvPr/>
        </p:nvSpPr>
        <p:spPr>
          <a:xfrm>
            <a:off x="6205907" y="1762616"/>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79" name="Google Shape;2979;p295"/>
          <p:cNvSpPr txBox="1"/>
          <p:nvPr/>
        </p:nvSpPr>
        <p:spPr>
          <a:xfrm>
            <a:off x="5743613" y="220996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kube-state-metrics</a:t>
            </a:r>
            <a:endParaRPr sz="700">
              <a:latin typeface="Overpass Light"/>
              <a:ea typeface="Overpass Light"/>
              <a:cs typeface="Overpass Light"/>
              <a:sym typeface="Overpass Light"/>
            </a:endParaRPr>
          </a:p>
        </p:txBody>
      </p:sp>
      <p:sp>
        <p:nvSpPr>
          <p:cNvPr id="2980" name="Google Shape;2980;p295"/>
          <p:cNvSpPr/>
          <p:nvPr/>
        </p:nvSpPr>
        <p:spPr>
          <a:xfrm>
            <a:off x="7272707" y="945269"/>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81" name="Google Shape;2981;p295"/>
          <p:cNvSpPr txBox="1"/>
          <p:nvPr/>
        </p:nvSpPr>
        <p:spPr>
          <a:xfrm>
            <a:off x="6810413" y="1392631"/>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sp>
        <p:nvSpPr>
          <p:cNvPr id="2982" name="Google Shape;2982;p295"/>
          <p:cNvSpPr/>
          <p:nvPr/>
        </p:nvSpPr>
        <p:spPr>
          <a:xfrm>
            <a:off x="7272707" y="1765794"/>
            <a:ext cx="407400" cy="407400"/>
          </a:xfrm>
          <a:prstGeom prst="hexagon">
            <a:avLst>
              <a:gd fmla="val 25000" name="adj"/>
              <a:gd fmla="val 115470" name="vf"/>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83" name="Google Shape;2983;p295"/>
          <p:cNvSpPr txBox="1"/>
          <p:nvPr/>
        </p:nvSpPr>
        <p:spPr>
          <a:xfrm>
            <a:off x="6810378" y="223490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openshift-state-metrics</a:t>
            </a:r>
            <a:br>
              <a:rPr lang="en" sz="700">
                <a:latin typeface="Overpass Light"/>
                <a:ea typeface="Overpass Light"/>
                <a:cs typeface="Overpass Light"/>
                <a:sym typeface="Overpass Light"/>
              </a:rPr>
            </a:br>
            <a:r>
              <a:rPr lang="en" sz="700">
                <a:latin typeface="Overpass Light"/>
                <a:ea typeface="Overpass Light"/>
                <a:cs typeface="Overpass Light"/>
                <a:sym typeface="Overpass Light"/>
              </a:rPr>
              <a:t>(4.2)</a:t>
            </a:r>
            <a:endParaRPr sz="700">
              <a:latin typeface="Overpass Light"/>
              <a:ea typeface="Overpass Light"/>
              <a:cs typeface="Overpass Light"/>
              <a:sym typeface="Overpass Light"/>
            </a:endParaRPr>
          </a:p>
        </p:txBody>
      </p:sp>
      <p:sp>
        <p:nvSpPr>
          <p:cNvPr id="2984" name="Google Shape;2984;p295"/>
          <p:cNvSpPr/>
          <p:nvPr/>
        </p:nvSpPr>
        <p:spPr>
          <a:xfrm>
            <a:off x="6205907" y="2586307"/>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85" name="Google Shape;2985;p295"/>
          <p:cNvSpPr txBox="1"/>
          <p:nvPr/>
        </p:nvSpPr>
        <p:spPr>
          <a:xfrm>
            <a:off x="5743613" y="303365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prometheus-adapter</a:t>
            </a:r>
            <a:endParaRPr sz="700">
              <a:latin typeface="Overpass Light"/>
              <a:ea typeface="Overpass Light"/>
              <a:cs typeface="Overpass Light"/>
              <a:sym typeface="Overpass Light"/>
            </a:endParaRPr>
          </a:p>
        </p:txBody>
      </p:sp>
      <p:sp>
        <p:nvSpPr>
          <p:cNvPr id="2986" name="Google Shape;2986;p295"/>
          <p:cNvSpPr/>
          <p:nvPr/>
        </p:nvSpPr>
        <p:spPr>
          <a:xfrm>
            <a:off x="7272707" y="2586307"/>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87" name="Google Shape;2987;p295"/>
          <p:cNvSpPr txBox="1"/>
          <p:nvPr/>
        </p:nvSpPr>
        <p:spPr>
          <a:xfrm>
            <a:off x="6810413" y="303365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telemeter-client</a:t>
            </a:r>
            <a:endParaRPr sz="700">
              <a:latin typeface="Overpass Light"/>
              <a:ea typeface="Overpass Light"/>
              <a:cs typeface="Overpass Light"/>
              <a:sym typeface="Overpass Light"/>
            </a:endParaRPr>
          </a:p>
        </p:txBody>
      </p:sp>
      <p:cxnSp>
        <p:nvCxnSpPr>
          <p:cNvPr id="2988" name="Google Shape;2988;p295"/>
          <p:cNvCxnSpPr>
            <a:stCxn id="2972" idx="3"/>
            <a:endCxn id="2974" idx="3"/>
          </p:cNvCxnSpPr>
          <p:nvPr/>
        </p:nvCxnSpPr>
        <p:spPr>
          <a:xfrm>
            <a:off x="1572505" y="2047982"/>
            <a:ext cx="600" cy="1905000"/>
          </a:xfrm>
          <a:prstGeom prst="bentConnector3">
            <a:avLst>
              <a:gd fmla="val -99990481" name="adj1"/>
            </a:avLst>
          </a:prstGeom>
          <a:noFill/>
          <a:ln cap="flat" cmpd="sng" w="19050">
            <a:solidFill>
              <a:srgbClr val="EC7A08"/>
            </a:solidFill>
            <a:prstDash val="dash"/>
            <a:round/>
            <a:headEnd len="med" w="med" type="none"/>
            <a:tailEnd len="med" w="med" type="stealth"/>
          </a:ln>
        </p:spPr>
      </p:cxnSp>
      <p:sp>
        <p:nvSpPr>
          <p:cNvPr id="2989" name="Google Shape;2989;p295"/>
          <p:cNvSpPr/>
          <p:nvPr/>
        </p:nvSpPr>
        <p:spPr>
          <a:xfrm>
            <a:off x="6205907" y="36821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90" name="Google Shape;2990;p295"/>
          <p:cNvSpPr txBox="1"/>
          <p:nvPr/>
        </p:nvSpPr>
        <p:spPr>
          <a:xfrm>
            <a:off x="5743613" y="4129474"/>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t>
            </a:r>
            <a:endParaRPr sz="700">
              <a:latin typeface="Overpass Light"/>
              <a:ea typeface="Overpass Light"/>
              <a:cs typeface="Overpass Light"/>
              <a:sym typeface="Overpass Light"/>
            </a:endParaRPr>
          </a:p>
        </p:txBody>
      </p:sp>
      <p:sp>
        <p:nvSpPr>
          <p:cNvPr id="2991" name="Google Shape;2991;p295"/>
          <p:cNvSpPr/>
          <p:nvPr/>
        </p:nvSpPr>
        <p:spPr>
          <a:xfrm>
            <a:off x="7272707" y="36821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92" name="Google Shape;2992;p295"/>
          <p:cNvSpPr txBox="1"/>
          <p:nvPr/>
        </p:nvSpPr>
        <p:spPr>
          <a:xfrm>
            <a:off x="6810413" y="4129474"/>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Alertmanager</a:t>
            </a:r>
            <a:endParaRPr sz="700">
              <a:latin typeface="Overpass Light"/>
              <a:ea typeface="Overpass Light"/>
              <a:cs typeface="Overpass Light"/>
              <a:sym typeface="Overpass Light"/>
            </a:endParaRPr>
          </a:p>
        </p:txBody>
      </p:sp>
      <p:sp>
        <p:nvSpPr>
          <p:cNvPr id="2993" name="Google Shape;2993;p295"/>
          <p:cNvSpPr/>
          <p:nvPr/>
        </p:nvSpPr>
        <p:spPr>
          <a:xfrm>
            <a:off x="5743613" y="3531812"/>
            <a:ext cx="2418600" cy="8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4" name="Google Shape;2994;p295"/>
          <p:cNvCxnSpPr>
            <a:stCxn id="2974" idx="0"/>
            <a:endCxn id="2993" idx="1"/>
          </p:cNvCxnSpPr>
          <p:nvPr/>
        </p:nvCxnSpPr>
        <p:spPr>
          <a:xfrm>
            <a:off x="2185105" y="3952982"/>
            <a:ext cx="3558600" cy="1800"/>
          </a:xfrm>
          <a:prstGeom prst="straightConnector1">
            <a:avLst/>
          </a:prstGeom>
          <a:noFill/>
          <a:ln cap="flat" cmpd="sng" w="19050">
            <a:solidFill>
              <a:srgbClr val="EC7A08"/>
            </a:solidFill>
            <a:prstDash val="solid"/>
            <a:round/>
            <a:headEnd len="med" w="med" type="none"/>
            <a:tailEnd len="med" w="med" type="triangle"/>
          </a:ln>
        </p:spPr>
      </p:cxnSp>
      <p:cxnSp>
        <p:nvCxnSpPr>
          <p:cNvPr id="2995" name="Google Shape;2995;p295"/>
          <p:cNvCxnSpPr>
            <a:stCxn id="2972" idx="0"/>
            <a:endCxn id="2969" idx="1"/>
          </p:cNvCxnSpPr>
          <p:nvPr/>
        </p:nvCxnSpPr>
        <p:spPr>
          <a:xfrm>
            <a:off x="2185105" y="2047982"/>
            <a:ext cx="3567600" cy="42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9" name="Shape 2999"/>
        <p:cNvGrpSpPr/>
        <p:nvPr/>
      </p:nvGrpSpPr>
      <p:grpSpPr>
        <a:xfrm>
          <a:off x="0" y="0"/>
          <a:ext cx="0" cy="0"/>
          <a:chOff x="0" y="0"/>
          <a:chExt cx="0" cy="0"/>
        </a:xfrm>
      </p:grpSpPr>
      <p:sp>
        <p:nvSpPr>
          <p:cNvPr id="3000" name="Google Shape;3000;p296"/>
          <p:cNvSpPr/>
          <p:nvPr/>
        </p:nvSpPr>
        <p:spPr>
          <a:xfrm>
            <a:off x="892582" y="192119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01" name="Google Shape;3001;p296"/>
          <p:cNvSpPr/>
          <p:nvPr/>
        </p:nvSpPr>
        <p:spPr>
          <a:xfrm>
            <a:off x="835432" y="186404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02" name="Google Shape;3002;p296"/>
          <p:cNvSpPr/>
          <p:nvPr/>
        </p:nvSpPr>
        <p:spPr>
          <a:xfrm>
            <a:off x="5975813" y="1322080"/>
            <a:ext cx="2815800" cy="31074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96"/>
          <p:cNvSpPr/>
          <p:nvPr/>
        </p:nvSpPr>
        <p:spPr>
          <a:xfrm>
            <a:off x="5823413" y="1169680"/>
            <a:ext cx="2815800" cy="31074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05" name="Google Shape;3005;p2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a:t>
            </a:r>
            <a:r>
              <a:rPr lang="en">
                <a:solidFill>
                  <a:srgbClr val="000000"/>
                </a:solidFill>
              </a:rPr>
              <a:t>| Prometheus, Grafana and Alertmanager Wiring</a:t>
            </a:r>
            <a:endParaRPr>
              <a:solidFill>
                <a:srgbClr val="000000"/>
              </a:solidFill>
            </a:endParaRPr>
          </a:p>
        </p:txBody>
      </p:sp>
      <p:sp>
        <p:nvSpPr>
          <p:cNvPr id="3006" name="Google Shape;3006;p296"/>
          <p:cNvSpPr/>
          <p:nvPr/>
        </p:nvSpPr>
        <p:spPr>
          <a:xfrm>
            <a:off x="2032463" y="1017280"/>
            <a:ext cx="2815800" cy="31074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96"/>
          <p:cNvSpPr/>
          <p:nvPr/>
        </p:nvSpPr>
        <p:spPr>
          <a:xfrm>
            <a:off x="2032463" y="3708620"/>
            <a:ext cx="2815800" cy="417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Infra/Worker (“hardware”)</a:t>
            </a:r>
            <a:endParaRPr b="1" sz="1400"/>
          </a:p>
        </p:txBody>
      </p:sp>
      <p:sp>
        <p:nvSpPr>
          <p:cNvPr id="3008" name="Google Shape;3008;p296"/>
          <p:cNvSpPr/>
          <p:nvPr/>
        </p:nvSpPr>
        <p:spPr>
          <a:xfrm>
            <a:off x="23213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09" name="Google Shape;3009;p296"/>
          <p:cNvSpPr txBox="1"/>
          <p:nvPr/>
        </p:nvSpPr>
        <p:spPr>
          <a:xfrm>
            <a:off x="18590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Grafana</a:t>
            </a:r>
            <a:endParaRPr sz="700">
              <a:latin typeface="Overpass Light"/>
              <a:ea typeface="Overpass Light"/>
              <a:cs typeface="Overpass Light"/>
              <a:sym typeface="Overpass Light"/>
            </a:endParaRPr>
          </a:p>
        </p:txBody>
      </p:sp>
      <p:sp>
        <p:nvSpPr>
          <p:cNvPr id="3010" name="Google Shape;3010;p296"/>
          <p:cNvSpPr/>
          <p:nvPr/>
        </p:nvSpPr>
        <p:spPr>
          <a:xfrm>
            <a:off x="32357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1" name="Google Shape;3011;p296"/>
          <p:cNvSpPr txBox="1"/>
          <p:nvPr/>
        </p:nvSpPr>
        <p:spPr>
          <a:xfrm>
            <a:off x="27734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t>
            </a:r>
            <a:endParaRPr sz="700">
              <a:latin typeface="Overpass Light"/>
              <a:ea typeface="Overpass Light"/>
              <a:cs typeface="Overpass Light"/>
              <a:sym typeface="Overpass Light"/>
            </a:endParaRPr>
          </a:p>
        </p:txBody>
      </p:sp>
      <p:sp>
        <p:nvSpPr>
          <p:cNvPr id="3012" name="Google Shape;3012;p296"/>
          <p:cNvSpPr/>
          <p:nvPr/>
        </p:nvSpPr>
        <p:spPr>
          <a:xfrm>
            <a:off x="41501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3" name="Google Shape;3013;p296"/>
          <p:cNvSpPr txBox="1"/>
          <p:nvPr/>
        </p:nvSpPr>
        <p:spPr>
          <a:xfrm>
            <a:off x="36878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Alertmanager</a:t>
            </a:r>
            <a:endParaRPr sz="700">
              <a:latin typeface="Overpass Light"/>
              <a:ea typeface="Overpass Light"/>
              <a:cs typeface="Overpass Light"/>
              <a:sym typeface="Overpass Light"/>
            </a:endParaRPr>
          </a:p>
        </p:txBody>
      </p:sp>
      <p:sp>
        <p:nvSpPr>
          <p:cNvPr id="3014" name="Google Shape;3014;p296"/>
          <p:cNvSpPr/>
          <p:nvPr/>
        </p:nvSpPr>
        <p:spPr>
          <a:xfrm>
            <a:off x="2022092" y="3295007"/>
            <a:ext cx="2834700" cy="415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(kubelet)</a:t>
            </a:r>
            <a:endParaRPr sz="1400"/>
          </a:p>
        </p:txBody>
      </p:sp>
      <p:sp>
        <p:nvSpPr>
          <p:cNvPr id="3015" name="Google Shape;3015;p296"/>
          <p:cNvSpPr/>
          <p:nvPr/>
        </p:nvSpPr>
        <p:spPr>
          <a:xfrm>
            <a:off x="2321332" y="25692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6" name="Google Shape;3016;p296"/>
          <p:cNvSpPr txBox="1"/>
          <p:nvPr/>
        </p:nvSpPr>
        <p:spPr>
          <a:xfrm>
            <a:off x="1859038" y="301657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sp>
        <p:nvSpPr>
          <p:cNvPr id="3017" name="Google Shape;3017;p296"/>
          <p:cNvSpPr/>
          <p:nvPr/>
        </p:nvSpPr>
        <p:spPr>
          <a:xfrm>
            <a:off x="2321313" y="1923156"/>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8" name="Google Shape;3018;p296"/>
          <p:cNvSpPr txBox="1"/>
          <p:nvPr/>
        </p:nvSpPr>
        <p:spPr>
          <a:xfrm>
            <a:off x="1859038" y="2339322"/>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kube-state-metrics</a:t>
            </a:r>
            <a:endParaRPr sz="700">
              <a:latin typeface="Overpass Light"/>
              <a:ea typeface="Overpass Light"/>
              <a:cs typeface="Overpass Light"/>
              <a:sym typeface="Overpass Light"/>
            </a:endParaRPr>
          </a:p>
        </p:txBody>
      </p:sp>
      <p:cxnSp>
        <p:nvCxnSpPr>
          <p:cNvPr id="3019" name="Google Shape;3019;p296"/>
          <p:cNvCxnSpPr>
            <a:stCxn id="3008" idx="0"/>
            <a:endCxn id="3010" idx="3"/>
          </p:cNvCxnSpPr>
          <p:nvPr/>
        </p:nvCxnSpPr>
        <p:spPr>
          <a:xfrm>
            <a:off x="2728732" y="1288588"/>
            <a:ext cx="507000" cy="0"/>
          </a:xfrm>
          <a:prstGeom prst="straightConnector1">
            <a:avLst/>
          </a:prstGeom>
          <a:noFill/>
          <a:ln cap="flat" cmpd="sng" w="19050">
            <a:solidFill>
              <a:srgbClr val="EC7A08"/>
            </a:solidFill>
            <a:prstDash val="solid"/>
            <a:round/>
            <a:headEnd len="med" w="med" type="none"/>
            <a:tailEnd len="med" w="med" type="stealth"/>
          </a:ln>
        </p:spPr>
      </p:cxnSp>
      <p:cxnSp>
        <p:nvCxnSpPr>
          <p:cNvPr id="3020" name="Google Shape;3020;p296"/>
          <p:cNvCxnSpPr>
            <a:stCxn id="3010" idx="0"/>
            <a:endCxn id="3012" idx="3"/>
          </p:cNvCxnSpPr>
          <p:nvPr/>
        </p:nvCxnSpPr>
        <p:spPr>
          <a:xfrm>
            <a:off x="3643132" y="1288588"/>
            <a:ext cx="507000" cy="0"/>
          </a:xfrm>
          <a:prstGeom prst="straightConnector1">
            <a:avLst/>
          </a:prstGeom>
          <a:noFill/>
          <a:ln cap="flat" cmpd="sng" w="19050">
            <a:solidFill>
              <a:srgbClr val="C80000"/>
            </a:solidFill>
            <a:prstDash val="solid"/>
            <a:round/>
            <a:headEnd len="med" w="med" type="none"/>
            <a:tailEnd len="med" w="med" type="stealth"/>
          </a:ln>
        </p:spPr>
      </p:cxnSp>
      <p:cxnSp>
        <p:nvCxnSpPr>
          <p:cNvPr id="3021" name="Google Shape;3021;p296"/>
          <p:cNvCxnSpPr>
            <a:stCxn id="3011" idx="2"/>
            <a:endCxn id="3015" idx="0"/>
          </p:cNvCxnSpPr>
          <p:nvPr/>
        </p:nvCxnSpPr>
        <p:spPr>
          <a:xfrm rot="5400000">
            <a:off x="2539888" y="1873487"/>
            <a:ext cx="1088400" cy="710700"/>
          </a:xfrm>
          <a:prstGeom prst="bentConnector2">
            <a:avLst/>
          </a:prstGeom>
          <a:noFill/>
          <a:ln cap="flat" cmpd="sng" w="19050">
            <a:solidFill>
              <a:srgbClr val="EC7A08"/>
            </a:solidFill>
            <a:prstDash val="solid"/>
            <a:round/>
            <a:headEnd len="med" w="med" type="none"/>
            <a:tailEnd len="med" w="med" type="stealth"/>
          </a:ln>
        </p:spPr>
      </p:cxnSp>
      <p:cxnSp>
        <p:nvCxnSpPr>
          <p:cNvPr id="3022" name="Google Shape;3022;p296"/>
          <p:cNvCxnSpPr>
            <a:stCxn id="3015" idx="3"/>
            <a:endCxn id="3007" idx="1"/>
          </p:cNvCxnSpPr>
          <p:nvPr/>
        </p:nvCxnSpPr>
        <p:spPr>
          <a:xfrm flipH="1">
            <a:off x="2032432" y="2772925"/>
            <a:ext cx="288900" cy="1144500"/>
          </a:xfrm>
          <a:prstGeom prst="bentConnector3">
            <a:avLst>
              <a:gd fmla="val 182414" name="adj1"/>
            </a:avLst>
          </a:prstGeom>
          <a:noFill/>
          <a:ln cap="flat" cmpd="sng" w="19050">
            <a:solidFill>
              <a:srgbClr val="EC7A08"/>
            </a:solidFill>
            <a:prstDash val="solid"/>
            <a:round/>
            <a:headEnd len="med" w="med" type="none"/>
            <a:tailEnd len="med" w="med" type="stealth"/>
          </a:ln>
        </p:spPr>
      </p:cxnSp>
      <p:sp>
        <p:nvSpPr>
          <p:cNvPr id="3023" name="Google Shape;3023;p296"/>
          <p:cNvSpPr/>
          <p:nvPr/>
        </p:nvSpPr>
        <p:spPr>
          <a:xfrm>
            <a:off x="5671013" y="1017280"/>
            <a:ext cx="2815800" cy="3107400"/>
          </a:xfrm>
          <a:prstGeom prst="rect">
            <a:avLst/>
          </a:prstGeom>
          <a:solidFill>
            <a:srgbClr val="FFFFF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96"/>
          <p:cNvSpPr/>
          <p:nvPr/>
        </p:nvSpPr>
        <p:spPr>
          <a:xfrm>
            <a:off x="5671013" y="3708620"/>
            <a:ext cx="2815800" cy="417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Worker (“hardware”)</a:t>
            </a:r>
            <a:endParaRPr b="1" sz="1400"/>
          </a:p>
        </p:txBody>
      </p:sp>
      <p:sp>
        <p:nvSpPr>
          <p:cNvPr id="3025" name="Google Shape;3025;p296"/>
          <p:cNvSpPr/>
          <p:nvPr/>
        </p:nvSpPr>
        <p:spPr>
          <a:xfrm>
            <a:off x="5660642" y="3295007"/>
            <a:ext cx="2834700" cy="415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(kubelet)</a:t>
            </a:r>
            <a:endParaRPr sz="1400"/>
          </a:p>
        </p:txBody>
      </p:sp>
      <p:sp>
        <p:nvSpPr>
          <p:cNvPr id="3026" name="Google Shape;3026;p296"/>
          <p:cNvSpPr/>
          <p:nvPr/>
        </p:nvSpPr>
        <p:spPr>
          <a:xfrm>
            <a:off x="5959882" y="25692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7" name="Google Shape;3027;p296"/>
          <p:cNvSpPr txBox="1"/>
          <p:nvPr/>
        </p:nvSpPr>
        <p:spPr>
          <a:xfrm>
            <a:off x="5497588" y="301657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cxnSp>
        <p:nvCxnSpPr>
          <p:cNvPr id="3028" name="Google Shape;3028;p296"/>
          <p:cNvCxnSpPr>
            <a:stCxn id="3026" idx="3"/>
            <a:endCxn id="3024" idx="1"/>
          </p:cNvCxnSpPr>
          <p:nvPr/>
        </p:nvCxnSpPr>
        <p:spPr>
          <a:xfrm flipH="1">
            <a:off x="5670982" y="2772925"/>
            <a:ext cx="288900" cy="1144500"/>
          </a:xfrm>
          <a:prstGeom prst="bentConnector3">
            <a:avLst>
              <a:gd fmla="val 182414" name="adj1"/>
            </a:avLst>
          </a:prstGeom>
          <a:noFill/>
          <a:ln cap="flat" cmpd="sng" w="19050">
            <a:solidFill>
              <a:srgbClr val="EC7A08"/>
            </a:solidFill>
            <a:prstDash val="solid"/>
            <a:round/>
            <a:headEnd len="med" w="med" type="none"/>
            <a:tailEnd len="med" w="med" type="stealth"/>
          </a:ln>
        </p:spPr>
      </p:cxnSp>
      <p:cxnSp>
        <p:nvCxnSpPr>
          <p:cNvPr id="3029" name="Google Shape;3029;p296"/>
          <p:cNvCxnSpPr>
            <a:stCxn id="3011" idx="2"/>
            <a:endCxn id="3026" idx="0"/>
          </p:cNvCxnSpPr>
          <p:nvPr/>
        </p:nvCxnSpPr>
        <p:spPr>
          <a:xfrm flipH="1" rot="-5400000">
            <a:off x="4359088" y="764987"/>
            <a:ext cx="1088400" cy="2927700"/>
          </a:xfrm>
          <a:prstGeom prst="bentConnector4">
            <a:avLst>
              <a:gd fmla="val 22107" name="adj1"/>
              <a:gd fmla="val 106099" name="adj2"/>
            </a:avLst>
          </a:prstGeom>
          <a:noFill/>
          <a:ln cap="flat" cmpd="sng" w="19050">
            <a:solidFill>
              <a:srgbClr val="EC7A08"/>
            </a:solidFill>
            <a:prstDash val="solid"/>
            <a:round/>
            <a:headEnd len="med" w="med" type="none"/>
            <a:tailEnd len="med" w="med" type="stealth"/>
          </a:ln>
        </p:spPr>
      </p:cxnSp>
      <p:cxnSp>
        <p:nvCxnSpPr>
          <p:cNvPr id="3030" name="Google Shape;3030;p296"/>
          <p:cNvCxnSpPr>
            <a:stCxn id="3011" idx="2"/>
            <a:endCxn id="3017" idx="0"/>
          </p:cNvCxnSpPr>
          <p:nvPr/>
        </p:nvCxnSpPr>
        <p:spPr>
          <a:xfrm rot="5400000">
            <a:off x="2862988" y="1550387"/>
            <a:ext cx="442200" cy="710700"/>
          </a:xfrm>
          <a:prstGeom prst="bentConnector2">
            <a:avLst/>
          </a:prstGeom>
          <a:noFill/>
          <a:ln cap="flat" cmpd="sng" w="19050">
            <a:solidFill>
              <a:srgbClr val="EC7A08"/>
            </a:solidFill>
            <a:prstDash val="solid"/>
            <a:round/>
            <a:headEnd len="med" w="med" type="none"/>
            <a:tailEnd len="med" w="med" type="triangle"/>
          </a:ln>
        </p:spPr>
      </p:cxnSp>
      <p:cxnSp>
        <p:nvCxnSpPr>
          <p:cNvPr id="3031" name="Google Shape;3031;p296"/>
          <p:cNvCxnSpPr>
            <a:stCxn id="3011" idx="2"/>
            <a:endCxn id="3014" idx="0"/>
          </p:cNvCxnSpPr>
          <p:nvPr/>
        </p:nvCxnSpPr>
        <p:spPr>
          <a:xfrm flipH="1" rot="-5400000">
            <a:off x="2634538" y="2489537"/>
            <a:ext cx="1610400" cy="600"/>
          </a:xfrm>
          <a:prstGeom prst="bentConnector3">
            <a:avLst>
              <a:gd fmla="val 49997" name="adj1"/>
            </a:avLst>
          </a:prstGeom>
          <a:noFill/>
          <a:ln cap="flat" cmpd="sng" w="19050">
            <a:solidFill>
              <a:srgbClr val="EC7A08"/>
            </a:solidFill>
            <a:prstDash val="solid"/>
            <a:round/>
            <a:headEnd len="med" w="med" type="none"/>
            <a:tailEnd len="med" w="med" type="triangle"/>
          </a:ln>
        </p:spPr>
      </p:cxnSp>
      <p:cxnSp>
        <p:nvCxnSpPr>
          <p:cNvPr id="3032" name="Google Shape;3032;p296"/>
          <p:cNvCxnSpPr>
            <a:stCxn id="3011" idx="2"/>
            <a:endCxn id="3025" idx="0"/>
          </p:cNvCxnSpPr>
          <p:nvPr/>
        </p:nvCxnSpPr>
        <p:spPr>
          <a:xfrm flipH="1" rot="-5400000">
            <a:off x="4453588" y="670487"/>
            <a:ext cx="1610400" cy="3638700"/>
          </a:xfrm>
          <a:prstGeom prst="bentConnector3">
            <a:avLst>
              <a:gd fmla="val 14488" name="adj1"/>
            </a:avLst>
          </a:prstGeom>
          <a:noFill/>
          <a:ln cap="flat" cmpd="sng" w="19050">
            <a:solidFill>
              <a:srgbClr val="EC7A08"/>
            </a:solidFill>
            <a:prstDash val="solid"/>
            <a:round/>
            <a:headEnd len="med" w="med" type="none"/>
            <a:tailEnd len="med" w="med" type="triangle"/>
          </a:ln>
        </p:spPr>
      </p:cxnSp>
      <p:sp>
        <p:nvSpPr>
          <p:cNvPr id="3033" name="Google Shape;3033;p296"/>
          <p:cNvSpPr/>
          <p:nvPr/>
        </p:nvSpPr>
        <p:spPr>
          <a:xfrm>
            <a:off x="778282" y="180689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34" name="Google Shape;3034;p296"/>
          <p:cNvSpPr txBox="1"/>
          <p:nvPr/>
        </p:nvSpPr>
        <p:spPr>
          <a:xfrm>
            <a:off x="352312" y="2368540"/>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Control Plane (API)</a:t>
            </a:r>
            <a:endParaRPr sz="700">
              <a:latin typeface="Overpass Light"/>
              <a:ea typeface="Overpass Light"/>
              <a:cs typeface="Overpass Light"/>
              <a:sym typeface="Overpass Light"/>
            </a:endParaRPr>
          </a:p>
        </p:txBody>
      </p:sp>
      <p:cxnSp>
        <p:nvCxnSpPr>
          <p:cNvPr id="3035" name="Google Shape;3035;p296"/>
          <p:cNvCxnSpPr>
            <a:stCxn id="3017" idx="3"/>
            <a:endCxn id="3000" idx="0"/>
          </p:cNvCxnSpPr>
          <p:nvPr/>
        </p:nvCxnSpPr>
        <p:spPr>
          <a:xfrm rot="10800000">
            <a:off x="1300113" y="2124756"/>
            <a:ext cx="1021200" cy="21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9" name="Shape 3039"/>
        <p:cNvGrpSpPr/>
        <p:nvPr/>
      </p:nvGrpSpPr>
      <p:grpSpPr>
        <a:xfrm>
          <a:off x="0" y="0"/>
          <a:ext cx="0" cy="0"/>
          <a:chOff x="0" y="0"/>
          <a:chExt cx="0" cy="0"/>
        </a:xfrm>
      </p:grpSpPr>
      <p:sp>
        <p:nvSpPr>
          <p:cNvPr id="3040" name="Google Shape;3040;p2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41" name="Google Shape;3041;p29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Logging</a:t>
            </a:r>
            <a:endParaRPr/>
          </a:p>
        </p:txBody>
      </p:sp>
      <p:sp>
        <p:nvSpPr>
          <p:cNvPr id="3042" name="Google Shape;3042;p297"/>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integrated solution for exploring and corroborating application logs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2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61" name="Google Shape;1661;p2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62" name="Google Shape;1662;p226"/>
          <p:cNvSpPr txBox="1"/>
          <p:nvPr/>
        </p:nvSpPr>
        <p:spPr>
          <a:xfrm>
            <a:off x="826650" y="381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 container is the smallest compute unit</a:t>
            </a:r>
            <a:endParaRPr sz="2800">
              <a:solidFill>
                <a:srgbClr val="000000"/>
              </a:solidFill>
              <a:latin typeface="Overpass"/>
              <a:ea typeface="Overpass"/>
              <a:cs typeface="Overpass"/>
              <a:sym typeface="Overpass"/>
            </a:endParaRPr>
          </a:p>
        </p:txBody>
      </p:sp>
      <p:sp>
        <p:nvSpPr>
          <p:cNvPr id="1663" name="Google Shape;1663;p226"/>
          <p:cNvSpPr/>
          <p:nvPr/>
        </p:nvSpPr>
        <p:spPr>
          <a:xfrm>
            <a:off x="4201800" y="225105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6" name="Shape 3046"/>
        <p:cNvGrpSpPr/>
        <p:nvPr/>
      </p:nvGrpSpPr>
      <p:grpSpPr>
        <a:xfrm>
          <a:off x="0" y="0"/>
          <a:ext cx="0" cy="0"/>
          <a:chOff x="0" y="0"/>
          <a:chExt cx="0" cy="0"/>
        </a:xfrm>
      </p:grpSpPr>
      <p:sp>
        <p:nvSpPr>
          <p:cNvPr id="3047" name="Google Shape;3047;p29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Observability via </a:t>
            </a:r>
            <a:br>
              <a:rPr lang="en"/>
            </a:br>
            <a:r>
              <a:rPr lang="en"/>
              <a:t>log exploration and corroboration with EFK</a:t>
            </a:r>
            <a:endParaRPr/>
          </a:p>
        </p:txBody>
      </p:sp>
      <p:sp>
        <p:nvSpPr>
          <p:cNvPr id="3048" name="Google Shape;3048;p29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049" name="Google Shape;3049;p2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rgbClr val="000000"/>
                </a:solidFill>
              </a:rPr>
              <a:t>Solution Overview</a:t>
            </a:r>
            <a:endParaRPr>
              <a:solidFill>
                <a:srgbClr val="000000"/>
              </a:solidFill>
            </a:endParaRPr>
          </a:p>
        </p:txBody>
      </p:sp>
      <p:sp>
        <p:nvSpPr>
          <p:cNvPr id="3050" name="Google Shape;3050;p298"/>
          <p:cNvSpPr txBox="1"/>
          <p:nvPr>
            <p:ph idx="4294967295" type="body"/>
          </p:nvPr>
        </p:nvSpPr>
        <p:spPr>
          <a:xfrm>
            <a:off x="1409250" y="1538575"/>
            <a:ext cx="6325500" cy="32901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solidFill>
                  <a:schemeClr val="dk1"/>
                </a:solidFill>
              </a:rPr>
              <a:t>Components</a:t>
            </a:r>
            <a:endParaRPr b="1"/>
          </a:p>
          <a:p>
            <a:pPr indent="-304800" lvl="1" marL="914400" rtl="0" algn="l">
              <a:lnSpc>
                <a:spcPct val="100000"/>
              </a:lnSpc>
              <a:spcBef>
                <a:spcPts val="1600"/>
              </a:spcBef>
              <a:spcAft>
                <a:spcPts val="0"/>
              </a:spcAft>
              <a:buSzPts val="1200"/>
              <a:buChar char="○"/>
            </a:pPr>
            <a:r>
              <a:rPr b="1" lang="en"/>
              <a:t>Elasticsearch:</a:t>
            </a:r>
            <a:r>
              <a:rPr lang="en"/>
              <a:t> a search and analytics engine to store logs</a:t>
            </a:r>
            <a:endParaRPr/>
          </a:p>
          <a:p>
            <a:pPr indent="-304800" lvl="1" marL="914400" rtl="0" algn="l">
              <a:lnSpc>
                <a:spcPct val="100000"/>
              </a:lnSpc>
              <a:spcBef>
                <a:spcPts val="0"/>
              </a:spcBef>
              <a:spcAft>
                <a:spcPts val="0"/>
              </a:spcAft>
              <a:buSzPts val="1200"/>
              <a:buChar char="○"/>
            </a:pPr>
            <a:r>
              <a:rPr b="1" lang="en"/>
              <a:t>Fluentd:</a:t>
            </a:r>
            <a:r>
              <a:rPr lang="en"/>
              <a:t> gathers logs and sends to Elasticsearch.</a:t>
            </a:r>
            <a:endParaRPr/>
          </a:p>
          <a:p>
            <a:pPr indent="-304800" lvl="1" marL="914400" rtl="0" algn="l">
              <a:lnSpc>
                <a:spcPct val="100000"/>
              </a:lnSpc>
              <a:spcBef>
                <a:spcPts val="0"/>
              </a:spcBef>
              <a:spcAft>
                <a:spcPts val="0"/>
              </a:spcAft>
              <a:buSzPts val="1200"/>
              <a:buChar char="○"/>
            </a:pPr>
            <a:r>
              <a:rPr b="1" lang="en"/>
              <a:t>Kibana:</a:t>
            </a:r>
            <a:r>
              <a:rPr lang="en"/>
              <a:t> A web UI for Elasticsearch.</a:t>
            </a:r>
            <a:endParaRPr/>
          </a:p>
          <a:p>
            <a:pPr indent="0" lvl="0" marL="0" rtl="0" algn="l">
              <a:lnSpc>
                <a:spcPct val="100000"/>
              </a:lnSpc>
              <a:spcBef>
                <a:spcPts val="1600"/>
              </a:spcBef>
              <a:spcAft>
                <a:spcPts val="0"/>
              </a:spcAft>
              <a:buNone/>
            </a:pPr>
            <a:r>
              <a:rPr lang="en"/>
              <a:t>Access control</a:t>
            </a:r>
            <a:endParaRPr/>
          </a:p>
          <a:p>
            <a:pPr indent="-304800" lvl="1" marL="914400" rtl="0" algn="l">
              <a:lnSpc>
                <a:spcPct val="100000"/>
              </a:lnSpc>
              <a:spcBef>
                <a:spcPts val="1600"/>
              </a:spcBef>
              <a:spcAft>
                <a:spcPts val="0"/>
              </a:spcAft>
              <a:buSzPts val="1200"/>
              <a:buChar char="○"/>
            </a:pPr>
            <a:r>
              <a:rPr lang="en"/>
              <a:t>Cluster administrators can view all logs</a:t>
            </a:r>
            <a:endParaRPr/>
          </a:p>
          <a:p>
            <a:pPr indent="-304800" lvl="1" marL="914400" rtl="0" algn="l">
              <a:lnSpc>
                <a:spcPct val="100000"/>
              </a:lnSpc>
              <a:spcBef>
                <a:spcPts val="0"/>
              </a:spcBef>
              <a:spcAft>
                <a:spcPts val="0"/>
              </a:spcAft>
              <a:buSzPts val="1200"/>
              <a:buChar char="○"/>
            </a:pPr>
            <a:r>
              <a:rPr lang="en"/>
              <a:t>Users can only view logs for their projects</a:t>
            </a:r>
            <a:endParaRPr/>
          </a:p>
          <a:p>
            <a:pPr indent="0" lvl="0" marL="0" rtl="0" algn="l">
              <a:lnSpc>
                <a:spcPct val="100000"/>
              </a:lnSpc>
              <a:spcBef>
                <a:spcPts val="1600"/>
              </a:spcBef>
              <a:spcAft>
                <a:spcPts val="0"/>
              </a:spcAft>
              <a:buNone/>
            </a:pPr>
            <a:r>
              <a:rPr lang="en"/>
              <a:t>Ability to forward logs elsewhere</a:t>
            </a:r>
            <a:endParaRPr/>
          </a:p>
          <a:p>
            <a:pPr indent="-304800" lvl="1" marL="914400" rtl="0" algn="l">
              <a:lnSpc>
                <a:spcPct val="100000"/>
              </a:lnSpc>
              <a:spcBef>
                <a:spcPts val="1600"/>
              </a:spcBef>
              <a:spcAft>
                <a:spcPts val="0"/>
              </a:spcAft>
              <a:buSzPts val="1200"/>
              <a:buChar char="○"/>
            </a:pPr>
            <a:r>
              <a:rPr lang="en"/>
              <a:t>External elasticsearch, Splunk, etc</a:t>
            </a:r>
            <a:endParaRPr/>
          </a:p>
        </p:txBody>
      </p:sp>
      <p:sp>
        <p:nvSpPr>
          <p:cNvPr id="3051" name="Google Shape;3051;p2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5" name="Shape 3055"/>
        <p:cNvGrpSpPr/>
        <p:nvPr/>
      </p:nvGrpSpPr>
      <p:grpSpPr>
        <a:xfrm>
          <a:off x="0" y="0"/>
          <a:ext cx="0" cy="0"/>
          <a:chOff x="0" y="0"/>
          <a:chExt cx="0" cy="0"/>
        </a:xfrm>
      </p:grpSpPr>
      <p:cxnSp>
        <p:nvCxnSpPr>
          <p:cNvPr id="3056" name="Google Shape;3056;p299"/>
          <p:cNvCxnSpPr>
            <a:stCxn id="3057" idx="0"/>
            <a:endCxn id="3058" idx="1"/>
          </p:cNvCxnSpPr>
          <p:nvPr/>
        </p:nvCxnSpPr>
        <p:spPr>
          <a:xfrm flipH="1" rot="10800000">
            <a:off x="2607608" y="831559"/>
            <a:ext cx="3700200" cy="300"/>
          </a:xfrm>
          <a:prstGeom prst="straightConnector1">
            <a:avLst/>
          </a:prstGeom>
          <a:noFill/>
          <a:ln cap="flat" cmpd="sng" w="19050">
            <a:solidFill>
              <a:srgbClr val="EC7A08"/>
            </a:solidFill>
            <a:prstDash val="solid"/>
            <a:round/>
            <a:headEnd len="med" w="med" type="none"/>
            <a:tailEnd len="med" w="med" type="triangle"/>
          </a:ln>
        </p:spPr>
      </p:cxnSp>
      <p:sp>
        <p:nvSpPr>
          <p:cNvPr id="3059" name="Google Shape;3059;p2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60" name="Google Shape;3060;p2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a:t>
            </a:r>
            <a:r>
              <a:rPr lang="en">
                <a:solidFill>
                  <a:srgbClr val="000000"/>
                </a:solidFill>
              </a:rPr>
              <a:t>| Operator &amp; Operand Relationships</a:t>
            </a:r>
            <a:endParaRPr>
              <a:solidFill>
                <a:srgbClr val="000000"/>
              </a:solidFill>
            </a:endParaRPr>
          </a:p>
        </p:txBody>
      </p:sp>
      <p:grpSp>
        <p:nvGrpSpPr>
          <p:cNvPr id="3061" name="Google Shape;3061;p299"/>
          <p:cNvGrpSpPr/>
          <p:nvPr/>
        </p:nvGrpSpPr>
        <p:grpSpPr>
          <a:xfrm>
            <a:off x="1898190" y="525533"/>
            <a:ext cx="709418" cy="612652"/>
            <a:chOff x="5005169" y="3522802"/>
            <a:chExt cx="1234200" cy="1069200"/>
          </a:xfrm>
        </p:grpSpPr>
        <p:sp>
          <p:nvSpPr>
            <p:cNvPr id="3057" name="Google Shape;3057;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62" name="Google Shape;3062;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63" name="Google Shape;3063;p299"/>
          <p:cNvSpPr txBox="1"/>
          <p:nvPr/>
        </p:nvSpPr>
        <p:spPr>
          <a:xfrm>
            <a:off x="1566363" y="113818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grpSp>
        <p:nvGrpSpPr>
          <p:cNvPr id="3064" name="Google Shape;3064;p299"/>
          <p:cNvGrpSpPr/>
          <p:nvPr/>
        </p:nvGrpSpPr>
        <p:grpSpPr>
          <a:xfrm>
            <a:off x="1898178" y="2254408"/>
            <a:ext cx="709418" cy="612652"/>
            <a:chOff x="5005169" y="3522802"/>
            <a:chExt cx="1234200" cy="1069200"/>
          </a:xfrm>
        </p:grpSpPr>
        <p:sp>
          <p:nvSpPr>
            <p:cNvPr id="3065" name="Google Shape;3065;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66" name="Google Shape;3066;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67" name="Google Shape;3067;p299"/>
          <p:cNvSpPr txBox="1"/>
          <p:nvPr/>
        </p:nvSpPr>
        <p:spPr>
          <a:xfrm>
            <a:off x="1566350" y="286706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Cluster Logging</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grpSp>
        <p:nvGrpSpPr>
          <p:cNvPr id="3068" name="Google Shape;3068;p299"/>
          <p:cNvGrpSpPr/>
          <p:nvPr/>
        </p:nvGrpSpPr>
        <p:grpSpPr>
          <a:xfrm>
            <a:off x="6307790" y="449333"/>
            <a:ext cx="861818" cy="765052"/>
            <a:chOff x="5351603" y="954870"/>
            <a:chExt cx="861818" cy="765052"/>
          </a:xfrm>
        </p:grpSpPr>
        <p:grpSp>
          <p:nvGrpSpPr>
            <p:cNvPr id="3069" name="Google Shape;3069;p299"/>
            <p:cNvGrpSpPr/>
            <p:nvPr/>
          </p:nvGrpSpPr>
          <p:grpSpPr>
            <a:xfrm>
              <a:off x="5351603" y="954870"/>
              <a:ext cx="709418" cy="612652"/>
              <a:chOff x="5005169" y="3522802"/>
              <a:chExt cx="1234200" cy="1069200"/>
            </a:xfrm>
          </p:grpSpPr>
          <p:sp>
            <p:nvSpPr>
              <p:cNvPr id="3070" name="Google Shape;3070;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1" name="Google Shape;3071;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2" name="Google Shape;3072;p299"/>
            <p:cNvGrpSpPr/>
            <p:nvPr/>
          </p:nvGrpSpPr>
          <p:grpSpPr>
            <a:xfrm>
              <a:off x="5427803" y="1031070"/>
              <a:ext cx="709418" cy="612652"/>
              <a:chOff x="5005169" y="3522802"/>
              <a:chExt cx="1234200" cy="1069200"/>
            </a:xfrm>
          </p:grpSpPr>
          <p:sp>
            <p:nvSpPr>
              <p:cNvPr id="3073" name="Google Shape;3073;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4" name="Google Shape;3074;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5" name="Google Shape;3075;p299"/>
            <p:cNvGrpSpPr/>
            <p:nvPr/>
          </p:nvGrpSpPr>
          <p:grpSpPr>
            <a:xfrm>
              <a:off x="5504003" y="1107270"/>
              <a:ext cx="709418" cy="612652"/>
              <a:chOff x="5005169" y="3522802"/>
              <a:chExt cx="1234200" cy="1069200"/>
            </a:xfrm>
          </p:grpSpPr>
          <p:sp>
            <p:nvSpPr>
              <p:cNvPr id="3076" name="Google Shape;3076;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7" name="Google Shape;3077;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sp>
        <p:nvSpPr>
          <p:cNvPr id="3058" name="Google Shape;3058;p299"/>
          <p:cNvSpPr txBox="1"/>
          <p:nvPr/>
        </p:nvSpPr>
        <p:spPr>
          <a:xfrm>
            <a:off x="6307713" y="449188"/>
            <a:ext cx="8619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3078" name="Google Shape;3078;p299"/>
          <p:cNvSpPr txBox="1"/>
          <p:nvPr/>
        </p:nvSpPr>
        <p:spPr>
          <a:xfrm>
            <a:off x="6052150" y="121438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Cluster</a:t>
            </a:r>
            <a:endParaRPr sz="1000">
              <a:latin typeface="Overpass Light"/>
              <a:ea typeface="Overpass Light"/>
              <a:cs typeface="Overpass Light"/>
              <a:sym typeface="Overpass Light"/>
            </a:endParaRPr>
          </a:p>
        </p:txBody>
      </p:sp>
      <p:grpSp>
        <p:nvGrpSpPr>
          <p:cNvPr id="3079" name="Google Shape;3079;p299"/>
          <p:cNvGrpSpPr/>
          <p:nvPr/>
        </p:nvGrpSpPr>
        <p:grpSpPr>
          <a:xfrm>
            <a:off x="6383978" y="2254408"/>
            <a:ext cx="709418" cy="612652"/>
            <a:chOff x="5005169" y="3522802"/>
            <a:chExt cx="1234200" cy="1069200"/>
          </a:xfrm>
        </p:grpSpPr>
        <p:sp>
          <p:nvSpPr>
            <p:cNvPr id="3080" name="Google Shape;3080;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81" name="Google Shape;3081;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82" name="Google Shape;3082;p299"/>
          <p:cNvSpPr txBox="1"/>
          <p:nvPr/>
        </p:nvSpPr>
        <p:spPr>
          <a:xfrm>
            <a:off x="6052150" y="279086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Kibana</a:t>
            </a:r>
            <a:endParaRPr sz="1000">
              <a:latin typeface="Overpass Light"/>
              <a:ea typeface="Overpass Light"/>
              <a:cs typeface="Overpass Light"/>
              <a:sym typeface="Overpass Light"/>
            </a:endParaRPr>
          </a:p>
        </p:txBody>
      </p:sp>
      <p:grpSp>
        <p:nvGrpSpPr>
          <p:cNvPr id="3083" name="Google Shape;3083;p299"/>
          <p:cNvGrpSpPr/>
          <p:nvPr/>
        </p:nvGrpSpPr>
        <p:grpSpPr>
          <a:xfrm>
            <a:off x="6384003" y="3305058"/>
            <a:ext cx="1014218" cy="917452"/>
            <a:chOff x="5427815" y="3540959"/>
            <a:chExt cx="1014218" cy="917452"/>
          </a:xfrm>
        </p:grpSpPr>
        <p:grpSp>
          <p:nvGrpSpPr>
            <p:cNvPr id="3084" name="Google Shape;3084;p299"/>
            <p:cNvGrpSpPr/>
            <p:nvPr/>
          </p:nvGrpSpPr>
          <p:grpSpPr>
            <a:xfrm>
              <a:off x="5427815" y="3540959"/>
              <a:ext cx="709418" cy="612652"/>
              <a:chOff x="5005169" y="3522802"/>
              <a:chExt cx="1234200" cy="1069200"/>
            </a:xfrm>
          </p:grpSpPr>
          <p:sp>
            <p:nvSpPr>
              <p:cNvPr id="3085" name="Google Shape;3085;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86" name="Google Shape;3086;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87" name="Google Shape;3087;p299"/>
            <p:cNvGrpSpPr/>
            <p:nvPr/>
          </p:nvGrpSpPr>
          <p:grpSpPr>
            <a:xfrm>
              <a:off x="5504015" y="3617159"/>
              <a:ext cx="709418" cy="612652"/>
              <a:chOff x="5005169" y="3522802"/>
              <a:chExt cx="1234200" cy="1069200"/>
            </a:xfrm>
          </p:grpSpPr>
          <p:sp>
            <p:nvSpPr>
              <p:cNvPr id="3088" name="Google Shape;3088;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89" name="Google Shape;3089;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90" name="Google Shape;3090;p299"/>
            <p:cNvSpPr/>
            <p:nvPr/>
          </p:nvSpPr>
          <p:spPr>
            <a:xfrm>
              <a:off x="5580215" y="3693359"/>
              <a:ext cx="709500" cy="612600"/>
            </a:xfrm>
            <a:prstGeom prst="hexagon">
              <a:avLst>
                <a:gd fmla="val 25000" name="adj"/>
                <a:gd fmla="val 115470" name="vf"/>
              </a:avLst>
            </a:prstGeom>
            <a:solidFill>
              <a:srgbClr val="B7B7B7"/>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1" name="Google Shape;3091;p299"/>
            <p:cNvSpPr/>
            <p:nvPr/>
          </p:nvSpPr>
          <p:spPr>
            <a:xfrm>
              <a:off x="5656415" y="3769559"/>
              <a:ext cx="709500" cy="612600"/>
            </a:xfrm>
            <a:prstGeom prst="hexagon">
              <a:avLst>
                <a:gd fmla="val 25000" name="adj"/>
                <a:gd fmla="val 115470" name="vf"/>
              </a:avLst>
            </a:prstGeom>
            <a:solidFill>
              <a:srgbClr val="B7B7B7"/>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grpSp>
          <p:nvGrpSpPr>
            <p:cNvPr id="3092" name="Google Shape;3092;p299"/>
            <p:cNvGrpSpPr/>
            <p:nvPr/>
          </p:nvGrpSpPr>
          <p:grpSpPr>
            <a:xfrm>
              <a:off x="5732615" y="3845759"/>
              <a:ext cx="709418" cy="612652"/>
              <a:chOff x="5005169" y="3522802"/>
              <a:chExt cx="1234200" cy="1069200"/>
            </a:xfrm>
          </p:grpSpPr>
          <p:sp>
            <p:nvSpPr>
              <p:cNvPr id="3093" name="Google Shape;3093;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4" name="Google Shape;3094;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sp>
        <p:nvSpPr>
          <p:cNvPr id="3095" name="Google Shape;3095;p299"/>
          <p:cNvSpPr txBox="1"/>
          <p:nvPr/>
        </p:nvSpPr>
        <p:spPr>
          <a:xfrm>
            <a:off x="6116963" y="3668338"/>
            <a:ext cx="3633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096" name="Google Shape;3096;p299"/>
          <p:cNvSpPr txBox="1"/>
          <p:nvPr/>
        </p:nvSpPr>
        <p:spPr>
          <a:xfrm>
            <a:off x="6204550" y="418011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Fluentd</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(per node)</a:t>
            </a:r>
            <a:endParaRPr sz="1000">
              <a:latin typeface="Overpass Light"/>
              <a:ea typeface="Overpass Light"/>
              <a:cs typeface="Overpass Light"/>
              <a:sym typeface="Overpass Light"/>
            </a:endParaRPr>
          </a:p>
        </p:txBody>
      </p:sp>
      <p:grpSp>
        <p:nvGrpSpPr>
          <p:cNvPr id="3097" name="Google Shape;3097;p299"/>
          <p:cNvGrpSpPr/>
          <p:nvPr/>
        </p:nvGrpSpPr>
        <p:grpSpPr>
          <a:xfrm>
            <a:off x="4086751" y="3009702"/>
            <a:ext cx="708184" cy="612652"/>
            <a:chOff x="5005169" y="3522802"/>
            <a:chExt cx="1234200" cy="1069200"/>
          </a:xfrm>
        </p:grpSpPr>
        <p:sp>
          <p:nvSpPr>
            <p:cNvPr id="3098" name="Google Shape;3098;p299"/>
            <p:cNvSpPr/>
            <p:nvPr/>
          </p:nvSpPr>
          <p:spPr>
            <a:xfrm>
              <a:off x="5005169" y="3522802"/>
              <a:ext cx="1234200" cy="1069200"/>
            </a:xfrm>
            <a:prstGeom prst="hexagon">
              <a:avLst>
                <a:gd fmla="val 25000" name="adj"/>
                <a:gd fmla="val 115470" name="vf"/>
              </a:avLst>
            </a:prstGeom>
            <a:solidFill>
              <a:srgbClr val="D9EBD7"/>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9" name="Google Shape;3099;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000"/>
            </a:p>
          </p:txBody>
        </p:sp>
      </p:grpSp>
      <p:sp>
        <p:nvSpPr>
          <p:cNvPr id="3100" name="Google Shape;3100;p299"/>
          <p:cNvSpPr txBox="1"/>
          <p:nvPr/>
        </p:nvSpPr>
        <p:spPr>
          <a:xfrm>
            <a:off x="3754288" y="354613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Curator CronJob</a:t>
            </a:r>
            <a:endParaRPr sz="1000">
              <a:latin typeface="Overpass Light"/>
              <a:ea typeface="Overpass Light"/>
              <a:cs typeface="Overpass Light"/>
              <a:sym typeface="Overpass Light"/>
            </a:endParaRPr>
          </a:p>
        </p:txBody>
      </p:sp>
      <p:grpSp>
        <p:nvGrpSpPr>
          <p:cNvPr id="3101" name="Google Shape;3101;p299"/>
          <p:cNvGrpSpPr/>
          <p:nvPr/>
        </p:nvGrpSpPr>
        <p:grpSpPr>
          <a:xfrm>
            <a:off x="4086115" y="3893058"/>
            <a:ext cx="709418" cy="612652"/>
            <a:chOff x="5005169" y="3522802"/>
            <a:chExt cx="1234200" cy="1069200"/>
          </a:xfrm>
        </p:grpSpPr>
        <p:sp>
          <p:nvSpPr>
            <p:cNvPr id="3102" name="Google Shape;3102;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03" name="Google Shape;3103;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104" name="Google Shape;3104;p299"/>
          <p:cNvSpPr txBox="1"/>
          <p:nvPr/>
        </p:nvSpPr>
        <p:spPr>
          <a:xfrm>
            <a:off x="3754288" y="442951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Curator</a:t>
            </a:r>
            <a:endParaRPr sz="1000">
              <a:latin typeface="Overpass Light"/>
              <a:ea typeface="Overpass Light"/>
              <a:cs typeface="Overpass Light"/>
              <a:sym typeface="Overpass Light"/>
            </a:endParaRPr>
          </a:p>
        </p:txBody>
      </p:sp>
      <p:cxnSp>
        <p:nvCxnSpPr>
          <p:cNvPr id="3105" name="Google Shape;3105;p299"/>
          <p:cNvCxnSpPr>
            <a:stCxn id="3065" idx="0"/>
            <a:endCxn id="3080" idx="3"/>
          </p:cNvCxnSpPr>
          <p:nvPr/>
        </p:nvCxnSpPr>
        <p:spPr>
          <a:xfrm>
            <a:off x="2607596" y="2560734"/>
            <a:ext cx="3776400" cy="0"/>
          </a:xfrm>
          <a:prstGeom prst="straightConnector1">
            <a:avLst/>
          </a:prstGeom>
          <a:noFill/>
          <a:ln cap="flat" cmpd="sng" w="19050">
            <a:solidFill>
              <a:srgbClr val="EC7A08"/>
            </a:solidFill>
            <a:prstDash val="solid"/>
            <a:round/>
            <a:headEnd len="med" w="med" type="none"/>
            <a:tailEnd len="med" w="med" type="triangle"/>
          </a:ln>
        </p:spPr>
      </p:cxnSp>
      <p:cxnSp>
        <p:nvCxnSpPr>
          <p:cNvPr id="3106" name="Google Shape;3106;p299"/>
          <p:cNvCxnSpPr>
            <a:stCxn id="3065" idx="0"/>
            <a:endCxn id="3095" idx="1"/>
          </p:cNvCxnSpPr>
          <p:nvPr/>
        </p:nvCxnSpPr>
        <p:spPr>
          <a:xfrm>
            <a:off x="2607596" y="2560734"/>
            <a:ext cx="3509400" cy="1220100"/>
          </a:xfrm>
          <a:prstGeom prst="bentConnector3">
            <a:avLst>
              <a:gd fmla="val 81576" name="adj1"/>
            </a:avLst>
          </a:prstGeom>
          <a:noFill/>
          <a:ln cap="flat" cmpd="sng" w="19050">
            <a:solidFill>
              <a:srgbClr val="EC7A08"/>
            </a:solidFill>
            <a:prstDash val="solid"/>
            <a:round/>
            <a:headEnd len="med" w="med" type="none"/>
            <a:tailEnd len="med" w="med" type="triangle"/>
          </a:ln>
        </p:spPr>
      </p:cxnSp>
      <p:cxnSp>
        <p:nvCxnSpPr>
          <p:cNvPr id="3107" name="Google Shape;3107;p299"/>
          <p:cNvCxnSpPr>
            <a:endCxn id="3099" idx="0"/>
          </p:cNvCxnSpPr>
          <p:nvPr/>
        </p:nvCxnSpPr>
        <p:spPr>
          <a:xfrm>
            <a:off x="2607543" y="2560742"/>
            <a:ext cx="1833300" cy="453000"/>
          </a:xfrm>
          <a:prstGeom prst="bentConnector2">
            <a:avLst/>
          </a:prstGeom>
          <a:noFill/>
          <a:ln cap="flat" cmpd="sng" w="19050">
            <a:solidFill>
              <a:srgbClr val="EC7A08"/>
            </a:solidFill>
            <a:prstDash val="solid"/>
            <a:round/>
            <a:headEnd len="med" w="med" type="none"/>
            <a:tailEnd len="med" w="med" type="triangle"/>
          </a:ln>
        </p:spPr>
      </p:cxnSp>
      <p:cxnSp>
        <p:nvCxnSpPr>
          <p:cNvPr id="3108" name="Google Shape;3108;p299"/>
          <p:cNvCxnSpPr>
            <a:endCxn id="3102" idx="3"/>
          </p:cNvCxnSpPr>
          <p:nvPr/>
        </p:nvCxnSpPr>
        <p:spPr>
          <a:xfrm rot="5400000">
            <a:off x="3644665" y="3757334"/>
            <a:ext cx="883500" cy="600"/>
          </a:xfrm>
          <a:prstGeom prst="bentConnector4">
            <a:avLst>
              <a:gd fmla="val 109" name="adj1"/>
              <a:gd fmla="val 81769223" name="adj2"/>
            </a:avLst>
          </a:prstGeom>
          <a:noFill/>
          <a:ln cap="flat" cmpd="sng" w="19050">
            <a:solidFill>
              <a:srgbClr val="3F9C35"/>
            </a:solidFill>
            <a:prstDash val="solid"/>
            <a:round/>
            <a:headEnd len="med" w="med" type="none"/>
            <a:tailEnd len="med" w="med" type="triangle"/>
          </a:ln>
        </p:spPr>
      </p:cxnSp>
      <p:cxnSp>
        <p:nvCxnSpPr>
          <p:cNvPr id="3109" name="Google Shape;3109;p299"/>
          <p:cNvCxnSpPr>
            <a:stCxn id="3065" idx="3"/>
            <a:endCxn id="3057" idx="3"/>
          </p:cNvCxnSpPr>
          <p:nvPr/>
        </p:nvCxnSpPr>
        <p:spPr>
          <a:xfrm flipH="1" rot="10800000">
            <a:off x="1898178" y="831834"/>
            <a:ext cx="600" cy="1728900"/>
          </a:xfrm>
          <a:prstGeom prst="bentConnector3">
            <a:avLst>
              <a:gd fmla="val -129900472" name="adj1"/>
            </a:avLst>
          </a:prstGeom>
          <a:noFill/>
          <a:ln cap="flat" cmpd="sng" w="19050">
            <a:solidFill>
              <a:srgbClr val="EC7A08"/>
            </a:solidFill>
            <a:prstDash val="dash"/>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3" name="Shape 3113"/>
        <p:cNvGrpSpPr/>
        <p:nvPr/>
      </p:nvGrpSpPr>
      <p:grpSpPr>
        <a:xfrm>
          <a:off x="0" y="0"/>
          <a:ext cx="0" cy="0"/>
          <a:chOff x="0" y="0"/>
          <a:chExt cx="0" cy="0"/>
        </a:xfrm>
      </p:grpSpPr>
      <p:sp>
        <p:nvSpPr>
          <p:cNvPr id="3114" name="Google Shape;3114;p300"/>
          <p:cNvSpPr/>
          <p:nvPr/>
        </p:nvSpPr>
        <p:spPr>
          <a:xfrm>
            <a:off x="4857250" y="2226819"/>
            <a:ext cx="2766300" cy="14316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00"/>
          <p:cNvSpPr/>
          <p:nvPr/>
        </p:nvSpPr>
        <p:spPr>
          <a:xfrm>
            <a:off x="2056050" y="20932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00"/>
          <p:cNvSpPr/>
          <p:nvPr/>
        </p:nvSpPr>
        <p:spPr>
          <a:xfrm>
            <a:off x="2056050" y="35953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117" name="Google Shape;3117;p300"/>
          <p:cNvGrpSpPr/>
          <p:nvPr/>
        </p:nvGrpSpPr>
        <p:grpSpPr>
          <a:xfrm>
            <a:off x="2196338" y="2200519"/>
            <a:ext cx="388403" cy="338295"/>
            <a:chOff x="5005169" y="3522802"/>
            <a:chExt cx="1234200" cy="1069200"/>
          </a:xfrm>
        </p:grpSpPr>
        <p:sp>
          <p:nvSpPr>
            <p:cNvPr id="3118" name="Google Shape;3118;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19" name="Google Shape;3119;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20" name="Google Shape;3120;p300"/>
          <p:cNvGrpSpPr/>
          <p:nvPr/>
        </p:nvGrpSpPr>
        <p:grpSpPr>
          <a:xfrm>
            <a:off x="2653538" y="2200519"/>
            <a:ext cx="388403" cy="338295"/>
            <a:chOff x="5005169" y="3522802"/>
            <a:chExt cx="1234200" cy="1069200"/>
          </a:xfrm>
        </p:grpSpPr>
        <p:sp>
          <p:nvSpPr>
            <p:cNvPr id="3121" name="Google Shape;3121;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22" name="Google Shape;3122;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23" name="Google Shape;3123;p300"/>
          <p:cNvGrpSpPr/>
          <p:nvPr/>
        </p:nvGrpSpPr>
        <p:grpSpPr>
          <a:xfrm>
            <a:off x="3110738" y="2200519"/>
            <a:ext cx="388403" cy="338295"/>
            <a:chOff x="5005169" y="3522802"/>
            <a:chExt cx="1234200" cy="1069200"/>
          </a:xfrm>
        </p:grpSpPr>
        <p:sp>
          <p:nvSpPr>
            <p:cNvPr id="3124" name="Google Shape;3124;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25" name="Google Shape;3125;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26" name="Google Shape;3126;p300"/>
          <p:cNvGrpSpPr/>
          <p:nvPr/>
        </p:nvGrpSpPr>
        <p:grpSpPr>
          <a:xfrm>
            <a:off x="2548328" y="2985459"/>
            <a:ext cx="598834" cy="521235"/>
            <a:chOff x="5005169" y="3522802"/>
            <a:chExt cx="1234200" cy="1069200"/>
          </a:xfrm>
        </p:grpSpPr>
        <p:sp>
          <p:nvSpPr>
            <p:cNvPr id="3127" name="Google Shape;3127;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28" name="Google Shape;3128;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129" name="Google Shape;3129;p300"/>
          <p:cNvCxnSpPr>
            <a:stCxn id="3128" idx="0"/>
            <a:endCxn id="3119" idx="4"/>
          </p:cNvCxnSpPr>
          <p:nvPr/>
        </p:nvCxnSpPr>
        <p:spPr>
          <a:xfrm flipH="1" rot="5400000">
            <a:off x="2392945" y="25340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30" name="Google Shape;3130;p300"/>
          <p:cNvCxnSpPr>
            <a:stCxn id="3128" idx="0"/>
            <a:endCxn id="3122" idx="4"/>
          </p:cNvCxnSpPr>
          <p:nvPr/>
        </p:nvCxnSpPr>
        <p:spPr>
          <a:xfrm rot="-5400000">
            <a:off x="2621845" y="27623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31" name="Google Shape;3131;p300"/>
          <p:cNvCxnSpPr>
            <a:stCxn id="3128" idx="0"/>
            <a:endCxn id="3125" idx="4"/>
          </p:cNvCxnSpPr>
          <p:nvPr/>
        </p:nvCxnSpPr>
        <p:spPr>
          <a:xfrm rot="-5400000">
            <a:off x="2850145" y="25340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32" name="Google Shape;3132;p300"/>
          <p:cNvCxnSpPr>
            <a:endCxn id="3116" idx="1"/>
          </p:cNvCxnSpPr>
          <p:nvPr/>
        </p:nvCxnSpPr>
        <p:spPr>
          <a:xfrm flipH="1">
            <a:off x="2056050" y="32461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sp>
        <p:nvSpPr>
          <p:cNvPr id="3133" name="Google Shape;3133;p300"/>
          <p:cNvSpPr/>
          <p:nvPr/>
        </p:nvSpPr>
        <p:spPr>
          <a:xfrm>
            <a:off x="1903650" y="17884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00"/>
          <p:cNvSpPr/>
          <p:nvPr/>
        </p:nvSpPr>
        <p:spPr>
          <a:xfrm>
            <a:off x="1903650" y="32905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135" name="Google Shape;3135;p300"/>
          <p:cNvGrpSpPr/>
          <p:nvPr/>
        </p:nvGrpSpPr>
        <p:grpSpPr>
          <a:xfrm>
            <a:off x="2043938" y="1895719"/>
            <a:ext cx="388403" cy="338295"/>
            <a:chOff x="5005169" y="3522802"/>
            <a:chExt cx="1234200" cy="1069200"/>
          </a:xfrm>
        </p:grpSpPr>
        <p:sp>
          <p:nvSpPr>
            <p:cNvPr id="3136" name="Google Shape;3136;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37" name="Google Shape;3137;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38" name="Google Shape;3138;p300"/>
          <p:cNvGrpSpPr/>
          <p:nvPr/>
        </p:nvGrpSpPr>
        <p:grpSpPr>
          <a:xfrm>
            <a:off x="2501138" y="1895719"/>
            <a:ext cx="388403" cy="338295"/>
            <a:chOff x="5005169" y="3522802"/>
            <a:chExt cx="1234200" cy="1069200"/>
          </a:xfrm>
        </p:grpSpPr>
        <p:sp>
          <p:nvSpPr>
            <p:cNvPr id="3139" name="Google Shape;3139;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40" name="Google Shape;3140;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41" name="Google Shape;3141;p300"/>
          <p:cNvGrpSpPr/>
          <p:nvPr/>
        </p:nvGrpSpPr>
        <p:grpSpPr>
          <a:xfrm>
            <a:off x="2958338" y="1895719"/>
            <a:ext cx="388403" cy="338295"/>
            <a:chOff x="5005169" y="3522802"/>
            <a:chExt cx="1234200" cy="1069200"/>
          </a:xfrm>
        </p:grpSpPr>
        <p:sp>
          <p:nvSpPr>
            <p:cNvPr id="3142" name="Google Shape;3142;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43" name="Google Shape;3143;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44" name="Google Shape;3144;p300"/>
          <p:cNvGrpSpPr/>
          <p:nvPr/>
        </p:nvGrpSpPr>
        <p:grpSpPr>
          <a:xfrm>
            <a:off x="2395928" y="2680659"/>
            <a:ext cx="598834" cy="521235"/>
            <a:chOff x="5005169" y="3522802"/>
            <a:chExt cx="1234200" cy="1069200"/>
          </a:xfrm>
        </p:grpSpPr>
        <p:sp>
          <p:nvSpPr>
            <p:cNvPr id="3145" name="Google Shape;3145;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46" name="Google Shape;3146;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147" name="Google Shape;3147;p300"/>
          <p:cNvCxnSpPr>
            <a:stCxn id="3146" idx="0"/>
            <a:endCxn id="3137" idx="4"/>
          </p:cNvCxnSpPr>
          <p:nvPr/>
        </p:nvCxnSpPr>
        <p:spPr>
          <a:xfrm flipH="1" rot="5400000">
            <a:off x="2240545" y="22292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48" name="Google Shape;3148;p300"/>
          <p:cNvCxnSpPr>
            <a:stCxn id="3146" idx="0"/>
            <a:endCxn id="3140" idx="4"/>
          </p:cNvCxnSpPr>
          <p:nvPr/>
        </p:nvCxnSpPr>
        <p:spPr>
          <a:xfrm rot="-5400000">
            <a:off x="2469445" y="24575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49" name="Google Shape;3149;p300"/>
          <p:cNvCxnSpPr>
            <a:stCxn id="3146" idx="0"/>
            <a:endCxn id="3143" idx="4"/>
          </p:cNvCxnSpPr>
          <p:nvPr/>
        </p:nvCxnSpPr>
        <p:spPr>
          <a:xfrm rot="-5400000">
            <a:off x="2697745" y="22292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50" name="Google Shape;3150;p300"/>
          <p:cNvCxnSpPr>
            <a:endCxn id="3134" idx="1"/>
          </p:cNvCxnSpPr>
          <p:nvPr/>
        </p:nvCxnSpPr>
        <p:spPr>
          <a:xfrm flipH="1">
            <a:off x="1903650" y="29413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sp>
        <p:nvSpPr>
          <p:cNvPr id="3151" name="Google Shape;3151;p30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data flow in OpenShift</a:t>
            </a:r>
            <a:endParaRPr/>
          </a:p>
        </p:txBody>
      </p:sp>
      <p:sp>
        <p:nvSpPr>
          <p:cNvPr id="3152" name="Google Shape;3152;p3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chemeClr val="dk1"/>
                </a:solidFill>
              </a:rPr>
              <a:t>Architecture</a:t>
            </a:r>
            <a:endParaRPr/>
          </a:p>
        </p:txBody>
      </p:sp>
      <p:sp>
        <p:nvSpPr>
          <p:cNvPr id="3153" name="Google Shape;3153;p30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154" name="Google Shape;3154;p300"/>
          <p:cNvSpPr/>
          <p:nvPr/>
        </p:nvSpPr>
        <p:spPr>
          <a:xfrm>
            <a:off x="1675050" y="14836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00"/>
          <p:cNvSpPr/>
          <p:nvPr/>
        </p:nvSpPr>
        <p:spPr>
          <a:xfrm>
            <a:off x="1675050" y="29857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156" name="Google Shape;3156;p300"/>
          <p:cNvGrpSpPr/>
          <p:nvPr/>
        </p:nvGrpSpPr>
        <p:grpSpPr>
          <a:xfrm>
            <a:off x="1815338" y="1590919"/>
            <a:ext cx="388403" cy="338295"/>
            <a:chOff x="5005169" y="3522802"/>
            <a:chExt cx="1234200" cy="1069200"/>
          </a:xfrm>
        </p:grpSpPr>
        <p:sp>
          <p:nvSpPr>
            <p:cNvPr id="3157" name="Google Shape;3157;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58" name="Google Shape;3158;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59" name="Google Shape;3159;p300"/>
          <p:cNvGrpSpPr/>
          <p:nvPr/>
        </p:nvGrpSpPr>
        <p:grpSpPr>
          <a:xfrm>
            <a:off x="2272538" y="1590919"/>
            <a:ext cx="388403" cy="338295"/>
            <a:chOff x="5005169" y="3522802"/>
            <a:chExt cx="1234200" cy="1069200"/>
          </a:xfrm>
        </p:grpSpPr>
        <p:sp>
          <p:nvSpPr>
            <p:cNvPr id="3160" name="Google Shape;3160;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61" name="Google Shape;3161;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62" name="Google Shape;3162;p300"/>
          <p:cNvGrpSpPr/>
          <p:nvPr/>
        </p:nvGrpSpPr>
        <p:grpSpPr>
          <a:xfrm>
            <a:off x="2729738" y="1590919"/>
            <a:ext cx="388403" cy="338295"/>
            <a:chOff x="5005169" y="3522802"/>
            <a:chExt cx="1234200" cy="1069200"/>
          </a:xfrm>
        </p:grpSpPr>
        <p:sp>
          <p:nvSpPr>
            <p:cNvPr id="3163" name="Google Shape;3163;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64" name="Google Shape;3164;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65" name="Google Shape;3165;p300"/>
          <p:cNvGrpSpPr/>
          <p:nvPr/>
        </p:nvGrpSpPr>
        <p:grpSpPr>
          <a:xfrm>
            <a:off x="2167328" y="2375859"/>
            <a:ext cx="598834" cy="521235"/>
            <a:chOff x="5005169" y="3522802"/>
            <a:chExt cx="1234200" cy="1069200"/>
          </a:xfrm>
        </p:grpSpPr>
        <p:sp>
          <p:nvSpPr>
            <p:cNvPr id="3166" name="Google Shape;3166;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67" name="Google Shape;3167;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168" name="Google Shape;3168;p300"/>
          <p:cNvCxnSpPr>
            <a:stCxn id="3167" idx="0"/>
            <a:endCxn id="3158" idx="4"/>
          </p:cNvCxnSpPr>
          <p:nvPr/>
        </p:nvCxnSpPr>
        <p:spPr>
          <a:xfrm flipH="1" rot="5400000">
            <a:off x="2011945" y="19244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69" name="Google Shape;3169;p300"/>
          <p:cNvCxnSpPr>
            <a:stCxn id="3167" idx="0"/>
            <a:endCxn id="3161" idx="4"/>
          </p:cNvCxnSpPr>
          <p:nvPr/>
        </p:nvCxnSpPr>
        <p:spPr>
          <a:xfrm rot="-5400000">
            <a:off x="2240845" y="21527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70" name="Google Shape;3170;p300"/>
          <p:cNvCxnSpPr>
            <a:stCxn id="3167" idx="0"/>
            <a:endCxn id="3164" idx="4"/>
          </p:cNvCxnSpPr>
          <p:nvPr/>
        </p:nvCxnSpPr>
        <p:spPr>
          <a:xfrm rot="-5400000">
            <a:off x="2469145" y="19244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71" name="Google Shape;3171;p300"/>
          <p:cNvCxnSpPr>
            <a:endCxn id="3155" idx="1"/>
          </p:cNvCxnSpPr>
          <p:nvPr/>
        </p:nvCxnSpPr>
        <p:spPr>
          <a:xfrm flipH="1">
            <a:off x="1675050" y="26365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grpSp>
        <p:nvGrpSpPr>
          <p:cNvPr id="3172" name="Google Shape;3172;p300"/>
          <p:cNvGrpSpPr/>
          <p:nvPr/>
        </p:nvGrpSpPr>
        <p:grpSpPr>
          <a:xfrm>
            <a:off x="5353350" y="2530200"/>
            <a:ext cx="591182" cy="521235"/>
            <a:chOff x="5005169" y="3522802"/>
            <a:chExt cx="1234200" cy="1069200"/>
          </a:xfrm>
        </p:grpSpPr>
        <p:sp>
          <p:nvSpPr>
            <p:cNvPr id="3173" name="Google Shape;3173;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74" name="Google Shape;3174;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3175" name="Google Shape;3175;p300"/>
          <p:cNvGrpSpPr/>
          <p:nvPr/>
        </p:nvGrpSpPr>
        <p:grpSpPr>
          <a:xfrm>
            <a:off x="5277150" y="2454000"/>
            <a:ext cx="591182" cy="521235"/>
            <a:chOff x="5005169" y="3522802"/>
            <a:chExt cx="1234200" cy="1069200"/>
          </a:xfrm>
        </p:grpSpPr>
        <p:sp>
          <p:nvSpPr>
            <p:cNvPr id="3176" name="Google Shape;3176;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77" name="Google Shape;3177;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3178" name="Google Shape;3178;p300"/>
          <p:cNvGrpSpPr/>
          <p:nvPr/>
        </p:nvGrpSpPr>
        <p:grpSpPr>
          <a:xfrm>
            <a:off x="5200950" y="2377800"/>
            <a:ext cx="591182" cy="521235"/>
            <a:chOff x="5005169" y="3522802"/>
            <a:chExt cx="1234200" cy="1069200"/>
          </a:xfrm>
        </p:grpSpPr>
        <p:sp>
          <p:nvSpPr>
            <p:cNvPr id="3179" name="Google Shape;3179;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80" name="Google Shape;3180;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3181" name="Google Shape;3181;p300"/>
          <p:cNvSpPr txBox="1"/>
          <p:nvPr/>
        </p:nvSpPr>
        <p:spPr>
          <a:xfrm>
            <a:off x="5037250" y="3039519"/>
            <a:ext cx="10605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Elasticsearch</a:t>
            </a:r>
            <a:endParaRPr sz="800">
              <a:latin typeface="Overpass Light"/>
              <a:ea typeface="Overpass Light"/>
              <a:cs typeface="Overpass Light"/>
              <a:sym typeface="Overpass Light"/>
            </a:endParaRPr>
          </a:p>
        </p:txBody>
      </p:sp>
      <p:grpSp>
        <p:nvGrpSpPr>
          <p:cNvPr id="3182" name="Google Shape;3182;p300"/>
          <p:cNvGrpSpPr/>
          <p:nvPr/>
        </p:nvGrpSpPr>
        <p:grpSpPr>
          <a:xfrm>
            <a:off x="6648750" y="2457713"/>
            <a:ext cx="591182" cy="521235"/>
            <a:chOff x="5005169" y="3522802"/>
            <a:chExt cx="1234200" cy="1069200"/>
          </a:xfrm>
        </p:grpSpPr>
        <p:sp>
          <p:nvSpPr>
            <p:cNvPr id="3183" name="Google Shape;3183;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84" name="Google Shape;3184;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3185" name="Google Shape;3185;p300"/>
          <p:cNvSpPr txBox="1"/>
          <p:nvPr/>
        </p:nvSpPr>
        <p:spPr>
          <a:xfrm>
            <a:off x="6408850" y="3039519"/>
            <a:ext cx="10605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Kibana</a:t>
            </a:r>
            <a:endParaRPr sz="800">
              <a:latin typeface="Overpass Light"/>
              <a:ea typeface="Overpass Light"/>
              <a:cs typeface="Overpass Light"/>
              <a:sym typeface="Overpass Light"/>
            </a:endParaRPr>
          </a:p>
        </p:txBody>
      </p:sp>
      <p:sp>
        <p:nvSpPr>
          <p:cNvPr id="3186" name="Google Shape;3186;p300"/>
          <p:cNvSpPr/>
          <p:nvPr/>
        </p:nvSpPr>
        <p:spPr>
          <a:xfrm>
            <a:off x="4857250" y="3425469"/>
            <a:ext cx="2766300" cy="232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Application Logs</a:t>
            </a:r>
            <a:endParaRPr/>
          </a:p>
        </p:txBody>
      </p:sp>
      <p:sp>
        <p:nvSpPr>
          <p:cNvPr id="3187" name="Google Shape;3187;p3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3188" name="Google Shape;3188;p300"/>
          <p:cNvCxnSpPr/>
          <p:nvPr/>
        </p:nvCxnSpPr>
        <p:spPr>
          <a:xfrm rot="10800000">
            <a:off x="6051450" y="2711431"/>
            <a:ext cx="597300" cy="6900"/>
          </a:xfrm>
          <a:prstGeom prst="straightConnector1">
            <a:avLst/>
          </a:prstGeom>
          <a:noFill/>
          <a:ln cap="flat" cmpd="sng" w="9525">
            <a:solidFill>
              <a:srgbClr val="EC7A08"/>
            </a:solidFill>
            <a:prstDash val="solid"/>
            <a:round/>
            <a:headEnd len="med" w="med" type="none"/>
            <a:tailEnd len="med" w="med" type="triangle"/>
          </a:ln>
        </p:spPr>
      </p:cxnSp>
      <p:cxnSp>
        <p:nvCxnSpPr>
          <p:cNvPr id="3189" name="Google Shape;3189;p300"/>
          <p:cNvCxnSpPr>
            <a:stCxn id="3166" idx="0"/>
            <a:endCxn id="3179" idx="3"/>
          </p:cNvCxnSpPr>
          <p:nvPr/>
        </p:nvCxnSpPr>
        <p:spPr>
          <a:xfrm>
            <a:off x="2766162" y="2636476"/>
            <a:ext cx="2434800" cy="1800"/>
          </a:xfrm>
          <a:prstGeom prst="straightConnector1">
            <a:avLst/>
          </a:prstGeom>
          <a:noFill/>
          <a:ln cap="flat" cmpd="sng" w="9525">
            <a:solidFill>
              <a:srgbClr val="EC7A08"/>
            </a:solidFill>
            <a:prstDash val="solid"/>
            <a:round/>
            <a:headEnd len="med" w="med" type="none"/>
            <a:tailEnd len="med" w="med" type="triangle"/>
          </a:ln>
        </p:spPr>
      </p:cxnSp>
      <p:pic>
        <p:nvPicPr>
          <p:cNvPr id="3190" name="Google Shape;3190;p300"/>
          <p:cNvPicPr preferRelativeResize="0"/>
          <p:nvPr/>
        </p:nvPicPr>
        <p:blipFill>
          <a:blip r:embed="rId3">
            <a:alphaModFix/>
          </a:blip>
          <a:stretch>
            <a:fillRect/>
          </a:stretch>
        </p:blipFill>
        <p:spPr>
          <a:xfrm>
            <a:off x="4074004" y="2529571"/>
            <a:ext cx="159320" cy="219476"/>
          </a:xfrm>
          <a:prstGeom prst="rect">
            <a:avLst/>
          </a:prstGeom>
          <a:noFill/>
          <a:ln>
            <a:noFill/>
          </a:ln>
        </p:spPr>
      </p:pic>
      <p:sp>
        <p:nvSpPr>
          <p:cNvPr id="3191" name="Google Shape;3191;p300"/>
          <p:cNvSpPr txBox="1"/>
          <p:nvPr/>
        </p:nvSpPr>
        <p:spPr>
          <a:xfrm>
            <a:off x="3956457" y="2749033"/>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pic>
        <p:nvPicPr>
          <p:cNvPr id="3192" name="Google Shape;3192;p300"/>
          <p:cNvPicPr preferRelativeResize="0"/>
          <p:nvPr/>
        </p:nvPicPr>
        <p:blipFill>
          <a:blip r:embed="rId3">
            <a:alphaModFix/>
          </a:blip>
          <a:stretch>
            <a:fillRect/>
          </a:stretch>
        </p:blipFill>
        <p:spPr>
          <a:xfrm>
            <a:off x="6283804" y="2605771"/>
            <a:ext cx="159320" cy="219476"/>
          </a:xfrm>
          <a:prstGeom prst="rect">
            <a:avLst/>
          </a:prstGeom>
          <a:noFill/>
          <a:ln>
            <a:noFill/>
          </a:ln>
        </p:spPr>
      </p:pic>
      <p:sp>
        <p:nvSpPr>
          <p:cNvPr id="3193" name="Google Shape;3193;p300"/>
          <p:cNvSpPr txBox="1"/>
          <p:nvPr/>
        </p:nvSpPr>
        <p:spPr>
          <a:xfrm>
            <a:off x="6166257" y="2825233"/>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7" name="Shape 3197"/>
        <p:cNvGrpSpPr/>
        <p:nvPr/>
      </p:nvGrpSpPr>
      <p:grpSpPr>
        <a:xfrm>
          <a:off x="0" y="0"/>
          <a:ext cx="0" cy="0"/>
          <a:chOff x="0" y="0"/>
          <a:chExt cx="0" cy="0"/>
        </a:xfrm>
      </p:grpSpPr>
      <p:cxnSp>
        <p:nvCxnSpPr>
          <p:cNvPr id="3198" name="Google Shape;3198;p301"/>
          <p:cNvCxnSpPr>
            <a:stCxn id="3199" idx="3"/>
            <a:endCxn id="3200" idx="3"/>
          </p:cNvCxnSpPr>
          <p:nvPr/>
        </p:nvCxnSpPr>
        <p:spPr>
          <a:xfrm rot="10800000">
            <a:off x="5377900" y="3371625"/>
            <a:ext cx="146100" cy="822900"/>
          </a:xfrm>
          <a:prstGeom prst="bentConnector3">
            <a:avLst>
              <a:gd fmla="val -162988" name="adj1"/>
            </a:avLst>
          </a:prstGeom>
          <a:noFill/>
          <a:ln cap="flat" cmpd="sng" w="19050">
            <a:solidFill>
              <a:srgbClr val="3F9C35"/>
            </a:solidFill>
            <a:prstDash val="solid"/>
            <a:round/>
            <a:headEnd len="med" w="med" type="none"/>
            <a:tailEnd len="med" w="med" type="triangle"/>
          </a:ln>
        </p:spPr>
      </p:cxnSp>
      <p:cxnSp>
        <p:nvCxnSpPr>
          <p:cNvPr id="3201" name="Google Shape;3201;p301"/>
          <p:cNvCxnSpPr>
            <a:stCxn id="3202" idx="1"/>
            <a:endCxn id="3203" idx="6"/>
          </p:cNvCxnSpPr>
          <p:nvPr/>
        </p:nvCxnSpPr>
        <p:spPr>
          <a:xfrm rot="10800000">
            <a:off x="2382250" y="2757900"/>
            <a:ext cx="342600" cy="613800"/>
          </a:xfrm>
          <a:prstGeom prst="bentConnector3">
            <a:avLst>
              <a:gd fmla="val 50010" name="adj1"/>
            </a:avLst>
          </a:prstGeom>
          <a:noFill/>
          <a:ln cap="flat" cmpd="sng" w="19050">
            <a:solidFill>
              <a:schemeClr val="dk2"/>
            </a:solidFill>
            <a:prstDash val="solid"/>
            <a:round/>
            <a:headEnd len="med" w="med" type="triangle"/>
            <a:tailEnd len="med" w="med" type="none"/>
          </a:ln>
        </p:spPr>
      </p:cxnSp>
      <p:sp>
        <p:nvSpPr>
          <p:cNvPr id="3204" name="Google Shape;3204;p301"/>
          <p:cNvSpPr/>
          <p:nvPr/>
        </p:nvSpPr>
        <p:spPr>
          <a:xfrm>
            <a:off x="1176100" y="1152075"/>
            <a:ext cx="4347900" cy="32613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01"/>
          <p:cNvSpPr/>
          <p:nvPr/>
        </p:nvSpPr>
        <p:spPr>
          <a:xfrm>
            <a:off x="1176100" y="3975675"/>
            <a:ext cx="4347900" cy="437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(OS)</a:t>
            </a:r>
            <a:endParaRPr/>
          </a:p>
        </p:txBody>
      </p:sp>
      <p:sp>
        <p:nvSpPr>
          <p:cNvPr id="3205" name="Google Shape;3205;p30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data flow in OpenShift</a:t>
            </a:r>
            <a:endParaRPr/>
          </a:p>
        </p:txBody>
      </p:sp>
      <p:sp>
        <p:nvSpPr>
          <p:cNvPr id="3206" name="Google Shape;3206;p3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chemeClr val="dk1"/>
                </a:solidFill>
              </a:rPr>
              <a:t>Architecture</a:t>
            </a:r>
            <a:endParaRPr/>
          </a:p>
        </p:txBody>
      </p:sp>
      <p:sp>
        <p:nvSpPr>
          <p:cNvPr id="3207" name="Google Shape;3207;p30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08" name="Google Shape;3208;p3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209" name="Google Shape;3209;p301"/>
          <p:cNvGrpSpPr/>
          <p:nvPr/>
        </p:nvGrpSpPr>
        <p:grpSpPr>
          <a:xfrm>
            <a:off x="1837097" y="2497306"/>
            <a:ext cx="587726" cy="521235"/>
            <a:chOff x="5005169" y="3522802"/>
            <a:chExt cx="1234200" cy="1069200"/>
          </a:xfrm>
        </p:grpSpPr>
        <p:sp>
          <p:nvSpPr>
            <p:cNvPr id="3210" name="Google Shape;3210;p301"/>
            <p:cNvSpPr/>
            <p:nvPr/>
          </p:nvSpPr>
          <p:spPr>
            <a:xfrm>
              <a:off x="5005169" y="3522802"/>
              <a:ext cx="1234200" cy="1069200"/>
            </a:xfrm>
            <a:prstGeom prst="hexagon">
              <a:avLst>
                <a:gd fmla="val 25000" name="adj"/>
                <a:gd fmla="val 115470" name="vf"/>
              </a:avLst>
            </a:prstGeom>
            <a:solidFill>
              <a:srgbClr val="E8E8E8"/>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203" name="Google Shape;3203;p30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grpSp>
        <p:nvGrpSpPr>
          <p:cNvPr id="3211" name="Google Shape;3211;p301"/>
          <p:cNvGrpSpPr/>
          <p:nvPr/>
        </p:nvGrpSpPr>
        <p:grpSpPr>
          <a:xfrm>
            <a:off x="1831456" y="1363033"/>
            <a:ext cx="598957" cy="521235"/>
            <a:chOff x="5005169" y="3522802"/>
            <a:chExt cx="1234200" cy="1069200"/>
          </a:xfrm>
        </p:grpSpPr>
        <p:sp>
          <p:nvSpPr>
            <p:cNvPr id="3212" name="Google Shape;3212;p30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213" name="Google Shape;3213;p30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214" name="Google Shape;3214;p301"/>
          <p:cNvGrpSpPr/>
          <p:nvPr/>
        </p:nvGrpSpPr>
        <p:grpSpPr>
          <a:xfrm>
            <a:off x="1936545" y="1454503"/>
            <a:ext cx="388773" cy="338295"/>
            <a:chOff x="5005169" y="3522802"/>
            <a:chExt cx="1234200" cy="1069200"/>
          </a:xfrm>
        </p:grpSpPr>
        <p:sp>
          <p:nvSpPr>
            <p:cNvPr id="3215" name="Google Shape;3215;p301"/>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216" name="Google Shape;3216;p30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3217" name="Google Shape;3217;p301"/>
          <p:cNvSpPr txBox="1"/>
          <p:nvPr/>
        </p:nvSpPr>
        <p:spPr>
          <a:xfrm>
            <a:off x="7024450" y="2707844"/>
            <a:ext cx="10896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endParaRPr sz="1000">
              <a:latin typeface="Overpass Light"/>
              <a:ea typeface="Overpass Light"/>
              <a:cs typeface="Overpass Light"/>
              <a:sym typeface="Overpass Light"/>
            </a:endParaRPr>
          </a:p>
        </p:txBody>
      </p:sp>
      <p:sp>
        <p:nvSpPr>
          <p:cNvPr id="3218" name="Google Shape;3218;p301"/>
          <p:cNvSpPr txBox="1"/>
          <p:nvPr/>
        </p:nvSpPr>
        <p:spPr>
          <a:xfrm>
            <a:off x="1586150" y="3018538"/>
            <a:ext cx="10896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a:t>
            </a:r>
            <a:endParaRPr sz="1000">
              <a:latin typeface="Overpass Light"/>
              <a:ea typeface="Overpass Light"/>
              <a:cs typeface="Overpass Light"/>
              <a:sym typeface="Overpass Light"/>
            </a:endParaRPr>
          </a:p>
        </p:txBody>
      </p:sp>
      <p:sp>
        <p:nvSpPr>
          <p:cNvPr id="3219" name="Google Shape;3219;p301"/>
          <p:cNvSpPr txBox="1"/>
          <p:nvPr/>
        </p:nvSpPr>
        <p:spPr>
          <a:xfrm>
            <a:off x="1029950" y="1289313"/>
            <a:ext cx="10896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ourier"/>
                <a:ea typeface="Courier"/>
                <a:cs typeface="Courier"/>
                <a:sym typeface="Courier"/>
              </a:rPr>
              <a:t>stdout</a:t>
            </a:r>
            <a:br>
              <a:rPr lang="en" sz="1000">
                <a:latin typeface="Courier"/>
                <a:ea typeface="Courier"/>
                <a:cs typeface="Courier"/>
                <a:sym typeface="Courier"/>
              </a:rPr>
            </a:br>
            <a:r>
              <a:rPr lang="en" sz="1000">
                <a:latin typeface="Courier"/>
                <a:ea typeface="Courier"/>
                <a:cs typeface="Courier"/>
                <a:sym typeface="Courier"/>
              </a:rPr>
              <a:t>stderr</a:t>
            </a:r>
            <a:endParaRPr sz="1000">
              <a:latin typeface="Courier"/>
              <a:ea typeface="Courier"/>
              <a:cs typeface="Courier"/>
              <a:sym typeface="Courier"/>
            </a:endParaRPr>
          </a:p>
        </p:txBody>
      </p:sp>
      <p:sp>
        <p:nvSpPr>
          <p:cNvPr id="3202" name="Google Shape;3202;p301"/>
          <p:cNvSpPr/>
          <p:nvPr/>
        </p:nvSpPr>
        <p:spPr>
          <a:xfrm>
            <a:off x="2724850" y="3201750"/>
            <a:ext cx="1250400" cy="3399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OS DISK</a:t>
            </a:r>
            <a:endParaRPr b="1" sz="1000">
              <a:solidFill>
                <a:srgbClr val="FFFFFF"/>
              </a:solidFill>
              <a:latin typeface="Overpass"/>
              <a:ea typeface="Overpass"/>
              <a:cs typeface="Overpass"/>
              <a:sym typeface="Overpass"/>
            </a:endParaRPr>
          </a:p>
        </p:txBody>
      </p:sp>
      <p:grpSp>
        <p:nvGrpSpPr>
          <p:cNvPr id="3220" name="Google Shape;3220;p301"/>
          <p:cNvGrpSpPr/>
          <p:nvPr/>
        </p:nvGrpSpPr>
        <p:grpSpPr>
          <a:xfrm>
            <a:off x="3757203" y="2139684"/>
            <a:ext cx="598834" cy="521235"/>
            <a:chOff x="5005169" y="3522802"/>
            <a:chExt cx="1234200" cy="1069200"/>
          </a:xfrm>
        </p:grpSpPr>
        <p:sp>
          <p:nvSpPr>
            <p:cNvPr id="3221" name="Google Shape;3221;p30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22" name="Google Shape;3222;p30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sp>
        <p:nvSpPr>
          <p:cNvPr id="3223" name="Google Shape;3223;p301"/>
          <p:cNvSpPr/>
          <p:nvPr/>
        </p:nvSpPr>
        <p:spPr>
          <a:xfrm>
            <a:off x="1176100" y="3541654"/>
            <a:ext cx="4347900" cy="4377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kubelet</a:t>
            </a:r>
            <a:endParaRPr/>
          </a:p>
        </p:txBody>
      </p:sp>
      <p:sp>
        <p:nvSpPr>
          <p:cNvPr id="3200" name="Google Shape;3200;p301"/>
          <p:cNvSpPr/>
          <p:nvPr/>
        </p:nvSpPr>
        <p:spPr>
          <a:xfrm>
            <a:off x="4127650" y="3201750"/>
            <a:ext cx="1250400" cy="3399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Courier"/>
                <a:ea typeface="Courier"/>
                <a:cs typeface="Courier"/>
                <a:sym typeface="Courier"/>
              </a:rPr>
              <a:t>journald</a:t>
            </a:r>
            <a:endParaRPr b="1" sz="1000">
              <a:solidFill>
                <a:srgbClr val="FFFFFF"/>
              </a:solidFill>
              <a:latin typeface="Courier"/>
              <a:ea typeface="Courier"/>
              <a:cs typeface="Courier"/>
              <a:sym typeface="Courier"/>
            </a:endParaRPr>
          </a:p>
        </p:txBody>
      </p:sp>
      <p:cxnSp>
        <p:nvCxnSpPr>
          <p:cNvPr id="3224" name="Google Shape;3224;p301"/>
          <p:cNvCxnSpPr>
            <a:stCxn id="3223" idx="3"/>
            <a:endCxn id="3200" idx="3"/>
          </p:cNvCxnSpPr>
          <p:nvPr/>
        </p:nvCxnSpPr>
        <p:spPr>
          <a:xfrm rot="10800000">
            <a:off x="5377900" y="3371704"/>
            <a:ext cx="146100" cy="388800"/>
          </a:xfrm>
          <a:prstGeom prst="bentConnector3">
            <a:avLst>
              <a:gd fmla="val -162988" name="adj1"/>
            </a:avLst>
          </a:prstGeom>
          <a:noFill/>
          <a:ln cap="flat" cmpd="sng" w="19050">
            <a:solidFill>
              <a:srgbClr val="1A76D1"/>
            </a:solidFill>
            <a:prstDash val="solid"/>
            <a:round/>
            <a:headEnd len="med" w="med" type="none"/>
            <a:tailEnd len="med" w="med" type="triangle"/>
          </a:ln>
        </p:spPr>
      </p:cxnSp>
      <p:cxnSp>
        <p:nvCxnSpPr>
          <p:cNvPr id="3225" name="Google Shape;3225;p301"/>
          <p:cNvCxnSpPr>
            <a:stCxn id="3215" idx="3"/>
            <a:endCxn id="3210" idx="3"/>
          </p:cNvCxnSpPr>
          <p:nvPr/>
        </p:nvCxnSpPr>
        <p:spPr>
          <a:xfrm flipH="1">
            <a:off x="1837245" y="1623650"/>
            <a:ext cx="99300" cy="1134300"/>
          </a:xfrm>
          <a:prstGeom prst="bentConnector3">
            <a:avLst>
              <a:gd fmla="val 339952" name="adj1"/>
            </a:avLst>
          </a:prstGeom>
          <a:noFill/>
          <a:ln cap="flat" cmpd="sng" w="19050">
            <a:solidFill>
              <a:srgbClr val="F4AF6B"/>
            </a:solidFill>
            <a:prstDash val="solid"/>
            <a:round/>
            <a:headEnd len="med" w="med" type="none"/>
            <a:tailEnd len="med" w="med" type="triangle"/>
          </a:ln>
        </p:spPr>
      </p:cxnSp>
      <p:cxnSp>
        <p:nvCxnSpPr>
          <p:cNvPr id="3226" name="Google Shape;3226;p301"/>
          <p:cNvCxnSpPr>
            <a:stCxn id="3222" idx="4"/>
            <a:endCxn id="3202" idx="0"/>
          </p:cNvCxnSpPr>
          <p:nvPr/>
        </p:nvCxnSpPr>
        <p:spPr>
          <a:xfrm rot="5400000">
            <a:off x="3431270" y="2576332"/>
            <a:ext cx="544200" cy="706500"/>
          </a:xfrm>
          <a:prstGeom prst="bentConnector3">
            <a:avLst>
              <a:gd fmla="val 50006" name="adj1"/>
            </a:avLst>
          </a:prstGeom>
          <a:noFill/>
          <a:ln cap="flat" cmpd="sng" w="19050">
            <a:solidFill>
              <a:srgbClr val="EC7A08"/>
            </a:solidFill>
            <a:prstDash val="solid"/>
            <a:round/>
            <a:headEnd len="med" w="med" type="none"/>
            <a:tailEnd len="med" w="med" type="triangle"/>
          </a:ln>
        </p:spPr>
      </p:cxnSp>
      <p:cxnSp>
        <p:nvCxnSpPr>
          <p:cNvPr id="3227" name="Google Shape;3227;p301"/>
          <p:cNvCxnSpPr>
            <a:stCxn id="3222" idx="4"/>
            <a:endCxn id="3200" idx="0"/>
          </p:cNvCxnSpPr>
          <p:nvPr/>
        </p:nvCxnSpPr>
        <p:spPr>
          <a:xfrm flipH="1" rot="-5400000">
            <a:off x="4132670" y="2581432"/>
            <a:ext cx="544200" cy="696300"/>
          </a:xfrm>
          <a:prstGeom prst="bentConnector3">
            <a:avLst>
              <a:gd fmla="val 50006" name="adj1"/>
            </a:avLst>
          </a:prstGeom>
          <a:noFill/>
          <a:ln cap="flat" cmpd="sng" w="19050">
            <a:solidFill>
              <a:srgbClr val="EC7A08"/>
            </a:solidFill>
            <a:prstDash val="solid"/>
            <a:round/>
            <a:headEnd len="med" w="med" type="none"/>
            <a:tailEnd len="med" w="med" type="triangle"/>
          </a:ln>
        </p:spPr>
      </p:cxnSp>
      <p:grpSp>
        <p:nvGrpSpPr>
          <p:cNvPr id="3228" name="Google Shape;3228;p301"/>
          <p:cNvGrpSpPr/>
          <p:nvPr/>
        </p:nvGrpSpPr>
        <p:grpSpPr>
          <a:xfrm>
            <a:off x="7273675" y="2142640"/>
            <a:ext cx="591182" cy="521235"/>
            <a:chOff x="5005169" y="3522802"/>
            <a:chExt cx="1234200" cy="1069200"/>
          </a:xfrm>
        </p:grpSpPr>
        <p:sp>
          <p:nvSpPr>
            <p:cNvPr id="3229" name="Google Shape;3229;p30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30" name="Google Shape;3230;p30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cxnSp>
        <p:nvCxnSpPr>
          <p:cNvPr id="3231" name="Google Shape;3231;p301"/>
          <p:cNvCxnSpPr>
            <a:stCxn id="3221" idx="0"/>
            <a:endCxn id="3229" idx="3"/>
          </p:cNvCxnSpPr>
          <p:nvPr/>
        </p:nvCxnSpPr>
        <p:spPr>
          <a:xfrm>
            <a:off x="4356037" y="2400301"/>
            <a:ext cx="2917500" cy="3000"/>
          </a:xfrm>
          <a:prstGeom prst="straightConnector1">
            <a:avLst/>
          </a:prstGeom>
          <a:noFill/>
          <a:ln cap="flat" cmpd="sng" w="19050">
            <a:solidFill>
              <a:srgbClr val="EC7A08"/>
            </a:solidFill>
            <a:prstDash val="solid"/>
            <a:round/>
            <a:headEnd len="med" w="med" type="none"/>
            <a:tailEnd len="med" w="med" type="triangle"/>
          </a:ln>
        </p:spPr>
      </p:cxnSp>
      <p:pic>
        <p:nvPicPr>
          <p:cNvPr id="3232" name="Google Shape;3232;p301"/>
          <p:cNvPicPr preferRelativeResize="0"/>
          <p:nvPr/>
        </p:nvPicPr>
        <p:blipFill>
          <a:blip r:embed="rId3">
            <a:alphaModFix/>
          </a:blip>
          <a:stretch>
            <a:fillRect/>
          </a:stretch>
        </p:blipFill>
        <p:spPr>
          <a:xfrm>
            <a:off x="5964129" y="2260083"/>
            <a:ext cx="159320" cy="219476"/>
          </a:xfrm>
          <a:prstGeom prst="rect">
            <a:avLst/>
          </a:prstGeom>
          <a:noFill/>
          <a:ln>
            <a:noFill/>
          </a:ln>
        </p:spPr>
      </p:pic>
      <p:sp>
        <p:nvSpPr>
          <p:cNvPr id="3233" name="Google Shape;3233;p301"/>
          <p:cNvSpPr txBox="1"/>
          <p:nvPr/>
        </p:nvSpPr>
        <p:spPr>
          <a:xfrm>
            <a:off x="5846582" y="2479545"/>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7" name="Shape 3237"/>
        <p:cNvGrpSpPr/>
        <p:nvPr/>
      </p:nvGrpSpPr>
      <p:grpSpPr>
        <a:xfrm>
          <a:off x="0" y="0"/>
          <a:ext cx="0" cy="0"/>
          <a:chOff x="0" y="0"/>
          <a:chExt cx="0" cy="0"/>
        </a:xfrm>
      </p:grpSpPr>
      <p:sp>
        <p:nvSpPr>
          <p:cNvPr id="3238" name="Google Shape;3238;p3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39" name="Google Shape;3239;p30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Persistent Storage</a:t>
            </a:r>
            <a:endParaRPr/>
          </a:p>
        </p:txBody>
      </p:sp>
      <p:sp>
        <p:nvSpPr>
          <p:cNvPr id="3240" name="Google Shape;3240;p302"/>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real-world storage to your containers to enable stateful applications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4" name="Shape 3244"/>
        <p:cNvGrpSpPr/>
        <p:nvPr/>
      </p:nvGrpSpPr>
      <p:grpSpPr>
        <a:xfrm>
          <a:off x="0" y="0"/>
          <a:ext cx="0" cy="0"/>
          <a:chOff x="0" y="0"/>
          <a:chExt cx="0" cy="0"/>
        </a:xfrm>
      </p:grpSpPr>
      <p:sp>
        <p:nvSpPr>
          <p:cNvPr id="3245" name="Google Shape;3245;p30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broad spectrum of</a:t>
            </a:r>
            <a:br>
              <a:rPr lang="en"/>
            </a:br>
            <a:r>
              <a:rPr lang="en"/>
              <a:t>static and dynamic storage endpoints</a:t>
            </a:r>
            <a:endParaRPr/>
          </a:p>
        </p:txBody>
      </p:sp>
      <p:sp>
        <p:nvSpPr>
          <p:cNvPr id="3246" name="Google Shape;3246;p3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47" name="Google Shape;3247;p30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48" name="Google Shape;3248;p303"/>
          <p:cNvSpPr/>
          <p:nvPr/>
        </p:nvSpPr>
        <p:spPr>
          <a:xfrm>
            <a:off x="642005"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NFS</a:t>
            </a:r>
            <a:endParaRPr sz="1000">
              <a:solidFill>
                <a:srgbClr val="FFFFFF"/>
              </a:solidFill>
              <a:latin typeface="Overpass"/>
              <a:ea typeface="Overpass"/>
              <a:cs typeface="Overpass"/>
              <a:sym typeface="Overpass"/>
            </a:endParaRPr>
          </a:p>
        </p:txBody>
      </p:sp>
      <p:sp>
        <p:nvSpPr>
          <p:cNvPr id="3249" name="Google Shape;3249;p303"/>
          <p:cNvSpPr/>
          <p:nvPr/>
        </p:nvSpPr>
        <p:spPr>
          <a:xfrm>
            <a:off x="642005"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GlusterFS</a:t>
            </a:r>
            <a:endParaRPr sz="1000">
              <a:solidFill>
                <a:srgbClr val="FFFFFF"/>
              </a:solidFill>
              <a:latin typeface="Overpass"/>
              <a:ea typeface="Overpass"/>
              <a:cs typeface="Overpass"/>
              <a:sym typeface="Overpass"/>
            </a:endParaRPr>
          </a:p>
        </p:txBody>
      </p:sp>
      <p:sp>
        <p:nvSpPr>
          <p:cNvPr id="3250" name="Google Shape;3250;p303"/>
          <p:cNvSpPr/>
          <p:nvPr/>
        </p:nvSpPr>
        <p:spPr>
          <a:xfrm>
            <a:off x="1969263"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OpenStack Cinder</a:t>
            </a:r>
            <a:endParaRPr sz="1000">
              <a:solidFill>
                <a:srgbClr val="FFFFFF"/>
              </a:solidFill>
              <a:latin typeface="Overpass"/>
              <a:ea typeface="Overpass"/>
              <a:cs typeface="Overpass"/>
              <a:sym typeface="Overpass"/>
            </a:endParaRPr>
          </a:p>
        </p:txBody>
      </p:sp>
      <p:sp>
        <p:nvSpPr>
          <p:cNvPr id="3251" name="Google Shape;3251;p303"/>
          <p:cNvSpPr/>
          <p:nvPr/>
        </p:nvSpPr>
        <p:spPr>
          <a:xfrm>
            <a:off x="1969263"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Ceph RBD</a:t>
            </a:r>
            <a:endParaRPr sz="1000">
              <a:solidFill>
                <a:srgbClr val="FFFFFF"/>
              </a:solidFill>
              <a:latin typeface="Overpass"/>
              <a:ea typeface="Overpass"/>
              <a:cs typeface="Overpass"/>
              <a:sym typeface="Overpass"/>
            </a:endParaRPr>
          </a:p>
        </p:txBody>
      </p:sp>
      <p:sp>
        <p:nvSpPr>
          <p:cNvPr id="3252" name="Google Shape;3252;p303"/>
          <p:cNvSpPr/>
          <p:nvPr/>
        </p:nvSpPr>
        <p:spPr>
          <a:xfrm>
            <a:off x="5951037"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AWS EBS</a:t>
            </a:r>
            <a:endParaRPr sz="1000">
              <a:solidFill>
                <a:srgbClr val="FFFFFF"/>
              </a:solidFill>
              <a:latin typeface="Overpass"/>
              <a:ea typeface="Overpass"/>
              <a:cs typeface="Overpass"/>
              <a:sym typeface="Overpass"/>
            </a:endParaRPr>
          </a:p>
        </p:txBody>
      </p:sp>
      <p:sp>
        <p:nvSpPr>
          <p:cNvPr id="3253" name="Google Shape;3253;p303"/>
          <p:cNvSpPr/>
          <p:nvPr/>
        </p:nvSpPr>
        <p:spPr>
          <a:xfrm>
            <a:off x="5951037"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GCE Persistent Disk</a:t>
            </a:r>
            <a:endParaRPr sz="1000">
              <a:solidFill>
                <a:srgbClr val="FFFFFF"/>
              </a:solidFill>
              <a:latin typeface="Overpass"/>
              <a:ea typeface="Overpass"/>
              <a:cs typeface="Overpass"/>
              <a:sym typeface="Overpass"/>
            </a:endParaRPr>
          </a:p>
        </p:txBody>
      </p:sp>
      <p:sp>
        <p:nvSpPr>
          <p:cNvPr id="3254" name="Google Shape;3254;p303"/>
          <p:cNvSpPr/>
          <p:nvPr/>
        </p:nvSpPr>
        <p:spPr>
          <a:xfrm>
            <a:off x="3296521"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iSCSI</a:t>
            </a:r>
            <a:endParaRPr sz="1000">
              <a:solidFill>
                <a:srgbClr val="FFFFFF"/>
              </a:solidFill>
              <a:latin typeface="Overpass"/>
              <a:ea typeface="Overpass"/>
              <a:cs typeface="Overpass"/>
              <a:sym typeface="Overpass"/>
            </a:endParaRPr>
          </a:p>
        </p:txBody>
      </p:sp>
      <p:sp>
        <p:nvSpPr>
          <p:cNvPr id="3255" name="Google Shape;3255;p303"/>
          <p:cNvSpPr/>
          <p:nvPr/>
        </p:nvSpPr>
        <p:spPr>
          <a:xfrm>
            <a:off x="3296521"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Fiber Channel</a:t>
            </a:r>
            <a:endParaRPr sz="1000">
              <a:solidFill>
                <a:srgbClr val="FFFFFF"/>
              </a:solidFill>
              <a:latin typeface="Overpass"/>
              <a:ea typeface="Overpass"/>
              <a:cs typeface="Overpass"/>
              <a:sym typeface="Overpass"/>
            </a:endParaRPr>
          </a:p>
        </p:txBody>
      </p:sp>
      <p:sp>
        <p:nvSpPr>
          <p:cNvPr id="3256" name="Google Shape;3256;p303"/>
          <p:cNvSpPr/>
          <p:nvPr/>
        </p:nvSpPr>
        <p:spPr>
          <a:xfrm>
            <a:off x="4623779"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Azure Disk</a:t>
            </a:r>
            <a:endParaRPr sz="1000">
              <a:solidFill>
                <a:srgbClr val="FFFFFF"/>
              </a:solidFill>
              <a:latin typeface="Overpass"/>
              <a:ea typeface="Overpass"/>
              <a:cs typeface="Overpass"/>
              <a:sym typeface="Overpass"/>
            </a:endParaRPr>
          </a:p>
        </p:txBody>
      </p:sp>
      <p:sp>
        <p:nvSpPr>
          <p:cNvPr id="3257" name="Google Shape;3257;p303"/>
          <p:cNvSpPr/>
          <p:nvPr/>
        </p:nvSpPr>
        <p:spPr>
          <a:xfrm>
            <a:off x="4623793"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Azure File</a:t>
            </a:r>
            <a:endParaRPr sz="1000">
              <a:solidFill>
                <a:srgbClr val="FFFFFF"/>
              </a:solidFill>
              <a:latin typeface="Overpass"/>
              <a:ea typeface="Overpass"/>
              <a:cs typeface="Overpass"/>
              <a:sym typeface="Overpass"/>
            </a:endParaRPr>
          </a:p>
        </p:txBody>
      </p:sp>
      <p:sp>
        <p:nvSpPr>
          <p:cNvPr id="3258" name="Google Shape;3258;p303"/>
          <p:cNvSpPr/>
          <p:nvPr/>
        </p:nvSpPr>
        <p:spPr>
          <a:xfrm>
            <a:off x="7278295"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FlexVolume</a:t>
            </a:r>
            <a:endParaRPr sz="1000">
              <a:solidFill>
                <a:srgbClr val="FFFFFF"/>
              </a:solidFill>
              <a:latin typeface="Overpass"/>
              <a:ea typeface="Overpass"/>
              <a:cs typeface="Overpass"/>
              <a:sym typeface="Overpass"/>
            </a:endParaRPr>
          </a:p>
        </p:txBody>
      </p:sp>
      <p:sp>
        <p:nvSpPr>
          <p:cNvPr id="3259" name="Google Shape;3259;p303"/>
          <p:cNvSpPr/>
          <p:nvPr/>
        </p:nvSpPr>
        <p:spPr>
          <a:xfrm>
            <a:off x="7278295" y="2330394"/>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VMWare </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vSphere VMDK</a:t>
            </a:r>
            <a:endParaRPr sz="1000">
              <a:solidFill>
                <a:srgbClr val="FFFFFF"/>
              </a:solidFill>
              <a:latin typeface="Overpass"/>
              <a:ea typeface="Overpass"/>
              <a:cs typeface="Overpass"/>
              <a:sym typeface="Overpass"/>
            </a:endParaRPr>
          </a:p>
        </p:txBody>
      </p:sp>
      <p:sp>
        <p:nvSpPr>
          <p:cNvPr id="3260" name="Google Shape;3260;p303"/>
          <p:cNvSpPr/>
          <p:nvPr/>
        </p:nvSpPr>
        <p:spPr>
          <a:xfrm>
            <a:off x="4623769" y="290677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Storage Interface (CSI)**</a:t>
            </a:r>
            <a:endParaRPr sz="1000">
              <a:solidFill>
                <a:srgbClr val="FFFFFF"/>
              </a:solidFill>
              <a:latin typeface="Overpass"/>
              <a:ea typeface="Overpass"/>
              <a:cs typeface="Overpass"/>
              <a:sym typeface="Overpass"/>
            </a:endParaRPr>
          </a:p>
        </p:txBody>
      </p:sp>
      <p:sp>
        <p:nvSpPr>
          <p:cNvPr id="3261" name="Google Shape;3261;p303"/>
          <p:cNvSpPr/>
          <p:nvPr/>
        </p:nvSpPr>
        <p:spPr>
          <a:xfrm>
            <a:off x="3296519" y="290677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NetApp Trident*</a:t>
            </a:r>
            <a:endParaRPr sz="1000">
              <a:solidFill>
                <a:srgbClr val="FFFFFF"/>
              </a:solidFill>
              <a:latin typeface="Overpass"/>
              <a:ea typeface="Overpass"/>
              <a:cs typeface="Overpass"/>
              <a:sym typeface="Overpas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5" name="Shape 3265"/>
        <p:cNvGrpSpPr/>
        <p:nvPr/>
      </p:nvGrpSpPr>
      <p:grpSpPr>
        <a:xfrm>
          <a:off x="0" y="0"/>
          <a:ext cx="0" cy="0"/>
          <a:chOff x="0" y="0"/>
          <a:chExt cx="0" cy="0"/>
        </a:xfrm>
      </p:grpSpPr>
      <p:cxnSp>
        <p:nvCxnSpPr>
          <p:cNvPr id="3266" name="Google Shape;3266;p304"/>
          <p:cNvCxnSpPr>
            <a:endCxn id="3267" idx="2"/>
          </p:cNvCxnSpPr>
          <p:nvPr/>
        </p:nvCxnSpPr>
        <p:spPr>
          <a:xfrm>
            <a:off x="818800" y="3357525"/>
            <a:ext cx="297300" cy="0"/>
          </a:xfrm>
          <a:prstGeom prst="straightConnector1">
            <a:avLst/>
          </a:prstGeom>
          <a:noFill/>
          <a:ln cap="flat" cmpd="sng" w="9525">
            <a:solidFill>
              <a:schemeClr val="dk2"/>
            </a:solidFill>
            <a:prstDash val="dash"/>
            <a:round/>
            <a:headEnd len="med" w="med" type="none"/>
            <a:tailEnd len="med" w="med" type="none"/>
          </a:ln>
        </p:spPr>
      </p:cxnSp>
      <p:sp>
        <p:nvSpPr>
          <p:cNvPr id="3268" name="Google Shape;3268;p30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PV Consumption</a:t>
            </a:r>
            <a:endParaRPr/>
          </a:p>
        </p:txBody>
      </p:sp>
      <p:sp>
        <p:nvSpPr>
          <p:cNvPr id="3269" name="Google Shape;3269;p3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70" name="Google Shape;3270;p30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71" name="Google Shape;3271;p304"/>
          <p:cNvSpPr/>
          <p:nvPr/>
        </p:nvSpPr>
        <p:spPr>
          <a:xfrm>
            <a:off x="4885753" y="1149450"/>
            <a:ext cx="3156600" cy="28446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04"/>
          <p:cNvSpPr/>
          <p:nvPr/>
        </p:nvSpPr>
        <p:spPr>
          <a:xfrm>
            <a:off x="4885753" y="3708728"/>
            <a:ext cx="3156600" cy="2853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273" name="Google Shape;3273;p304"/>
          <p:cNvGrpSpPr/>
          <p:nvPr/>
        </p:nvGrpSpPr>
        <p:grpSpPr>
          <a:xfrm>
            <a:off x="6696647" y="1994330"/>
            <a:ext cx="1234200" cy="1069200"/>
            <a:chOff x="5005169" y="3522802"/>
            <a:chExt cx="1234200" cy="1069200"/>
          </a:xfrm>
        </p:grpSpPr>
        <p:sp>
          <p:nvSpPr>
            <p:cNvPr id="3274" name="Google Shape;3274;p30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275" name="Google Shape;3275;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3276" name="Google Shape;3276;p304"/>
          <p:cNvGrpSpPr/>
          <p:nvPr/>
        </p:nvGrpSpPr>
        <p:grpSpPr>
          <a:xfrm>
            <a:off x="6943424" y="2208863"/>
            <a:ext cx="740643" cy="640130"/>
            <a:chOff x="5005169" y="3522802"/>
            <a:chExt cx="1234200" cy="1069200"/>
          </a:xfrm>
        </p:grpSpPr>
        <p:sp>
          <p:nvSpPr>
            <p:cNvPr id="3277" name="Google Shape;3277;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3278" name="Google Shape;3278;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grpSp>
        <p:nvGrpSpPr>
          <p:cNvPr id="3279" name="Google Shape;3279;p304"/>
          <p:cNvGrpSpPr/>
          <p:nvPr/>
        </p:nvGrpSpPr>
        <p:grpSpPr>
          <a:xfrm>
            <a:off x="263447" y="3096912"/>
            <a:ext cx="598957" cy="521235"/>
            <a:chOff x="5005169" y="3522802"/>
            <a:chExt cx="1234200" cy="1069200"/>
          </a:xfrm>
        </p:grpSpPr>
        <p:sp>
          <p:nvSpPr>
            <p:cNvPr id="3280" name="Google Shape;3280;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81" name="Google Shape;3281;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sp>
        <p:nvSpPr>
          <p:cNvPr id="3267" name="Google Shape;3267;p304"/>
          <p:cNvSpPr/>
          <p:nvPr/>
        </p:nvSpPr>
        <p:spPr>
          <a:xfrm>
            <a:off x="1116100" y="2224125"/>
            <a:ext cx="2469000" cy="2266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apiVersion: v1</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kind: Pod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metadata:</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name: mypod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spec:</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containers: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name: myfrontend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image: nginx</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volumeMounts: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mountPath: "/var/www/html"</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name: mypd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volumes: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name: mypd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persistentVolumeClaim:</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a:t>
            </a:r>
            <a:r>
              <a:rPr b="1" lang="en" sz="800" u="sng">
                <a:solidFill>
                  <a:srgbClr val="666666"/>
                </a:solidFill>
                <a:latin typeface="Courier"/>
                <a:ea typeface="Courier"/>
                <a:cs typeface="Courier"/>
                <a:sym typeface="Courier"/>
              </a:rPr>
              <a:t>claimName: z</a:t>
            </a:r>
            <a:endParaRPr b="1" sz="800" u="sng">
              <a:solidFill>
                <a:srgbClr val="666666"/>
              </a:solidFill>
              <a:latin typeface="Courier"/>
              <a:ea typeface="Courier"/>
              <a:cs typeface="Courier"/>
              <a:sym typeface="Courier"/>
            </a:endParaRPr>
          </a:p>
          <a:p>
            <a:pPr indent="0" lvl="0" marL="0" rtl="0" algn="l">
              <a:spcBef>
                <a:spcPts val="0"/>
              </a:spcBef>
              <a:spcAft>
                <a:spcPts val="0"/>
              </a:spcAft>
              <a:buNone/>
            </a:pPr>
            <a:r>
              <a:t/>
            </a:r>
            <a:endParaRPr sz="800">
              <a:solidFill>
                <a:srgbClr val="666666"/>
              </a:solidFill>
              <a:latin typeface="Courier"/>
              <a:ea typeface="Courier"/>
              <a:cs typeface="Courier"/>
              <a:sym typeface="Courier"/>
            </a:endParaRPr>
          </a:p>
        </p:txBody>
      </p:sp>
      <p:grpSp>
        <p:nvGrpSpPr>
          <p:cNvPr id="3282" name="Google Shape;3282;p304"/>
          <p:cNvGrpSpPr/>
          <p:nvPr/>
        </p:nvGrpSpPr>
        <p:grpSpPr>
          <a:xfrm>
            <a:off x="263447" y="1078274"/>
            <a:ext cx="598957" cy="521235"/>
            <a:chOff x="5005169" y="3522802"/>
            <a:chExt cx="1234200" cy="1069200"/>
          </a:xfrm>
        </p:grpSpPr>
        <p:sp>
          <p:nvSpPr>
            <p:cNvPr id="3283" name="Google Shape;3283;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84" name="Google Shape;3284;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85" name="Google Shape;3285;p304"/>
          <p:cNvSpPr/>
          <p:nvPr/>
        </p:nvSpPr>
        <p:spPr>
          <a:xfrm>
            <a:off x="4885753" y="3438753"/>
            <a:ext cx="3156600" cy="2853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Kubelet</a:t>
            </a:r>
            <a:endParaRPr/>
          </a:p>
        </p:txBody>
      </p:sp>
      <p:sp>
        <p:nvSpPr>
          <p:cNvPr id="3286" name="Google Shape;3286;p304"/>
          <p:cNvSpPr/>
          <p:nvPr/>
        </p:nvSpPr>
        <p:spPr>
          <a:xfrm>
            <a:off x="2612328" y="1176741"/>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Storage</a:t>
            </a:r>
            <a:endParaRPr sz="800"/>
          </a:p>
        </p:txBody>
      </p:sp>
      <p:cxnSp>
        <p:nvCxnSpPr>
          <p:cNvPr id="3287" name="Google Shape;3287;p304"/>
          <p:cNvCxnSpPr>
            <a:stCxn id="3284" idx="4"/>
            <a:endCxn id="3281" idx="0"/>
          </p:cNvCxnSpPr>
          <p:nvPr/>
        </p:nvCxnSpPr>
        <p:spPr>
          <a:xfrm>
            <a:off x="562926" y="1596072"/>
            <a:ext cx="0" cy="1504200"/>
          </a:xfrm>
          <a:prstGeom prst="straightConnector1">
            <a:avLst/>
          </a:prstGeom>
          <a:noFill/>
          <a:ln cap="flat" cmpd="sng" w="9525">
            <a:solidFill>
              <a:schemeClr val="dk2"/>
            </a:solidFill>
            <a:prstDash val="dash"/>
            <a:round/>
            <a:headEnd len="med" w="med" type="none"/>
            <a:tailEnd len="med" w="med" type="none"/>
          </a:ln>
        </p:spPr>
      </p:cxnSp>
      <p:sp>
        <p:nvSpPr>
          <p:cNvPr id="3288" name="Google Shape;3288;p304"/>
          <p:cNvSpPr/>
          <p:nvPr/>
        </p:nvSpPr>
        <p:spPr>
          <a:xfrm>
            <a:off x="4951803" y="3040566"/>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/foo/bar</a:t>
            </a:r>
            <a:endParaRPr sz="800">
              <a:latin typeface="Overpass"/>
              <a:ea typeface="Overpass"/>
              <a:cs typeface="Overpass"/>
              <a:sym typeface="Overpass"/>
            </a:endParaRPr>
          </a:p>
        </p:txBody>
      </p:sp>
      <p:cxnSp>
        <p:nvCxnSpPr>
          <p:cNvPr id="3289" name="Google Shape;3289;p304"/>
          <p:cNvCxnSpPr>
            <a:stCxn id="3286" idx="3"/>
            <a:endCxn id="3288" idx="1"/>
          </p:cNvCxnSpPr>
          <p:nvPr/>
        </p:nvCxnSpPr>
        <p:spPr>
          <a:xfrm>
            <a:off x="3526728" y="1338891"/>
            <a:ext cx="1425000" cy="1863900"/>
          </a:xfrm>
          <a:prstGeom prst="bentConnector3">
            <a:avLst>
              <a:gd fmla="val 50003" name="adj1"/>
            </a:avLst>
          </a:prstGeom>
          <a:noFill/>
          <a:ln cap="flat" cmpd="sng" w="9525">
            <a:solidFill>
              <a:srgbClr val="1A76D1"/>
            </a:solidFill>
            <a:prstDash val="solid"/>
            <a:round/>
            <a:headEnd len="med" w="med" type="none"/>
            <a:tailEnd len="med" w="med" type="triangle"/>
          </a:ln>
        </p:spPr>
      </p:cxnSp>
      <p:cxnSp>
        <p:nvCxnSpPr>
          <p:cNvPr id="3290" name="Google Shape;3290;p304"/>
          <p:cNvCxnSpPr>
            <a:stCxn id="3283" idx="0"/>
            <a:endCxn id="3286" idx="1"/>
          </p:cNvCxnSpPr>
          <p:nvPr/>
        </p:nvCxnSpPr>
        <p:spPr>
          <a:xfrm>
            <a:off x="862404" y="1338892"/>
            <a:ext cx="1749900" cy="0"/>
          </a:xfrm>
          <a:prstGeom prst="straightConnector1">
            <a:avLst/>
          </a:prstGeom>
          <a:noFill/>
          <a:ln cap="flat" cmpd="sng" w="9525">
            <a:solidFill>
              <a:schemeClr val="dk2"/>
            </a:solidFill>
            <a:prstDash val="dash"/>
            <a:round/>
            <a:headEnd len="med" w="med" type="none"/>
            <a:tailEnd len="med" w="med" type="none"/>
          </a:ln>
        </p:spPr>
      </p:cxnSp>
      <p:cxnSp>
        <p:nvCxnSpPr>
          <p:cNvPr id="3291" name="Google Shape;3291;p304"/>
          <p:cNvCxnSpPr>
            <a:stCxn id="3285" idx="1"/>
            <a:endCxn id="3286" idx="2"/>
          </p:cNvCxnSpPr>
          <p:nvPr/>
        </p:nvCxnSpPr>
        <p:spPr>
          <a:xfrm rot="10800000">
            <a:off x="3069553" y="1500903"/>
            <a:ext cx="1816200" cy="2080500"/>
          </a:xfrm>
          <a:prstGeom prst="bentConnector2">
            <a:avLst/>
          </a:prstGeom>
          <a:noFill/>
          <a:ln cap="flat" cmpd="sng" w="9525">
            <a:solidFill>
              <a:srgbClr val="1A76D1"/>
            </a:solidFill>
            <a:prstDash val="solid"/>
            <a:round/>
            <a:headEnd len="med" w="med" type="none"/>
            <a:tailEnd len="med" w="med" type="triangle"/>
          </a:ln>
        </p:spPr>
      </p:cxnSp>
      <p:pic>
        <p:nvPicPr>
          <p:cNvPr id="3292" name="Google Shape;3292;p304"/>
          <p:cNvPicPr preferRelativeResize="0"/>
          <p:nvPr/>
        </p:nvPicPr>
        <p:blipFill rotWithShape="1">
          <a:blip r:embed="rId3">
            <a:alphaModFix/>
          </a:blip>
          <a:srcRect b="0" l="0" r="0" t="0"/>
          <a:stretch/>
        </p:blipFill>
        <p:spPr>
          <a:xfrm>
            <a:off x="5464963" y="1994325"/>
            <a:ext cx="965236" cy="367150"/>
          </a:xfrm>
          <a:prstGeom prst="rect">
            <a:avLst/>
          </a:prstGeom>
          <a:noFill/>
          <a:ln>
            <a:noFill/>
          </a:ln>
        </p:spPr>
      </p:pic>
      <p:cxnSp>
        <p:nvCxnSpPr>
          <p:cNvPr id="3293" name="Google Shape;3293;p304"/>
          <p:cNvCxnSpPr>
            <a:stCxn id="3285" idx="3"/>
            <a:endCxn id="3292" idx="0"/>
          </p:cNvCxnSpPr>
          <p:nvPr/>
        </p:nvCxnSpPr>
        <p:spPr>
          <a:xfrm rot="10800000">
            <a:off x="5947453" y="1994403"/>
            <a:ext cx="2094900" cy="1587000"/>
          </a:xfrm>
          <a:prstGeom prst="bentConnector4">
            <a:avLst>
              <a:gd fmla="val -11367" name="adj1"/>
              <a:gd fmla="val 115010" name="adj2"/>
            </a:avLst>
          </a:prstGeom>
          <a:noFill/>
          <a:ln cap="flat" cmpd="sng" w="9525">
            <a:solidFill>
              <a:srgbClr val="1A76D1"/>
            </a:solidFill>
            <a:prstDash val="solid"/>
            <a:round/>
            <a:headEnd len="med" w="med" type="none"/>
            <a:tailEnd len="med" w="med" type="triangle"/>
          </a:ln>
        </p:spPr>
      </p:cxnSp>
      <p:cxnSp>
        <p:nvCxnSpPr>
          <p:cNvPr id="3294" name="Google Shape;3294;p304"/>
          <p:cNvCxnSpPr>
            <a:stCxn id="3292" idx="2"/>
            <a:endCxn id="3288" idx="0"/>
          </p:cNvCxnSpPr>
          <p:nvPr/>
        </p:nvCxnSpPr>
        <p:spPr>
          <a:xfrm rot="5400000">
            <a:off x="5338730" y="2431825"/>
            <a:ext cx="679200" cy="538500"/>
          </a:xfrm>
          <a:prstGeom prst="bentConnector3">
            <a:avLst>
              <a:gd fmla="val 49992" name="adj1"/>
            </a:avLst>
          </a:prstGeom>
          <a:noFill/>
          <a:ln cap="flat" cmpd="sng" w="9525">
            <a:solidFill>
              <a:srgbClr val="3B0083"/>
            </a:solidFill>
            <a:prstDash val="solid"/>
            <a:round/>
            <a:headEnd len="med" w="med" type="none"/>
            <a:tailEnd len="med" w="med" type="triangle"/>
          </a:ln>
        </p:spPr>
      </p:cxnSp>
      <p:cxnSp>
        <p:nvCxnSpPr>
          <p:cNvPr id="3295" name="Google Shape;3295;p304"/>
          <p:cNvCxnSpPr>
            <a:stCxn id="3292" idx="2"/>
            <a:endCxn id="3277" idx="3"/>
          </p:cNvCxnSpPr>
          <p:nvPr/>
        </p:nvCxnSpPr>
        <p:spPr>
          <a:xfrm flipH="1" rot="-5400000">
            <a:off x="6361730" y="1947325"/>
            <a:ext cx="167400" cy="995700"/>
          </a:xfrm>
          <a:prstGeom prst="bentConnector2">
            <a:avLst/>
          </a:prstGeom>
          <a:noFill/>
          <a:ln cap="flat" cmpd="sng" w="9525">
            <a:solidFill>
              <a:srgbClr val="3B0083"/>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9" name="Shape 3299"/>
        <p:cNvGrpSpPr/>
        <p:nvPr/>
      </p:nvGrpSpPr>
      <p:grpSpPr>
        <a:xfrm>
          <a:off x="0" y="0"/>
          <a:ext cx="0" cy="0"/>
          <a:chOff x="0" y="0"/>
          <a:chExt cx="0" cy="0"/>
        </a:xfrm>
      </p:grpSpPr>
      <p:sp>
        <p:nvSpPr>
          <p:cNvPr id="3300" name="Google Shape;3300;p305"/>
          <p:cNvSpPr/>
          <p:nvPr/>
        </p:nvSpPr>
        <p:spPr>
          <a:xfrm>
            <a:off x="1783900" y="1165319"/>
            <a:ext cx="2766300" cy="14316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1" name="Google Shape;3301;p305"/>
          <p:cNvGrpSpPr/>
          <p:nvPr/>
        </p:nvGrpSpPr>
        <p:grpSpPr>
          <a:xfrm>
            <a:off x="3082156" y="1574683"/>
            <a:ext cx="598957" cy="521235"/>
            <a:chOff x="5005169" y="3522802"/>
            <a:chExt cx="1234200" cy="1069200"/>
          </a:xfrm>
        </p:grpSpPr>
        <p:sp>
          <p:nvSpPr>
            <p:cNvPr id="3302" name="Google Shape;3302;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03" name="Google Shape;3303;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304" name="Google Shape;3304;p305"/>
          <p:cNvGrpSpPr/>
          <p:nvPr/>
        </p:nvGrpSpPr>
        <p:grpSpPr>
          <a:xfrm>
            <a:off x="3005956" y="1498483"/>
            <a:ext cx="598957" cy="521235"/>
            <a:chOff x="5005169" y="3522802"/>
            <a:chExt cx="1234200" cy="1069200"/>
          </a:xfrm>
        </p:grpSpPr>
        <p:sp>
          <p:nvSpPr>
            <p:cNvPr id="3305" name="Google Shape;3305;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06" name="Google Shape;3306;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307" name="Google Shape;3307;p305"/>
          <p:cNvGrpSpPr/>
          <p:nvPr/>
        </p:nvGrpSpPr>
        <p:grpSpPr>
          <a:xfrm>
            <a:off x="2167756" y="1574683"/>
            <a:ext cx="598957" cy="521235"/>
            <a:chOff x="5005169" y="3522802"/>
            <a:chExt cx="1234200" cy="1069200"/>
          </a:xfrm>
        </p:grpSpPr>
        <p:sp>
          <p:nvSpPr>
            <p:cNvPr id="3308" name="Google Shape;3308;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09" name="Google Shape;3309;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310" name="Google Shape;3310;p305"/>
          <p:cNvGrpSpPr/>
          <p:nvPr/>
        </p:nvGrpSpPr>
        <p:grpSpPr>
          <a:xfrm>
            <a:off x="2091556" y="1498483"/>
            <a:ext cx="598957" cy="521235"/>
            <a:chOff x="5005169" y="3522802"/>
            <a:chExt cx="1234200" cy="1069200"/>
          </a:xfrm>
        </p:grpSpPr>
        <p:sp>
          <p:nvSpPr>
            <p:cNvPr id="3311" name="Google Shape;3311;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12" name="Google Shape;3312;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313" name="Google Shape;3313;p30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Static Storage Provisioning</a:t>
            </a:r>
            <a:endParaRPr/>
          </a:p>
        </p:txBody>
      </p:sp>
      <p:sp>
        <p:nvSpPr>
          <p:cNvPr id="3314" name="Google Shape;3314;p3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315" name="Google Shape;3315;p30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316" name="Google Shape;3316;p305"/>
          <p:cNvSpPr/>
          <p:nvPr/>
        </p:nvSpPr>
        <p:spPr>
          <a:xfrm>
            <a:off x="539000" y="1551883"/>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7" name="Google Shape;3317;p305"/>
          <p:cNvPicPr preferRelativeResize="0"/>
          <p:nvPr/>
        </p:nvPicPr>
        <p:blipFill rotWithShape="1">
          <a:blip r:embed="rId3">
            <a:alphaModFix/>
          </a:blip>
          <a:srcRect b="0" l="0" r="0" t="0"/>
          <a:stretch/>
        </p:blipFill>
        <p:spPr>
          <a:xfrm>
            <a:off x="744508" y="1689747"/>
            <a:ext cx="247484" cy="382774"/>
          </a:xfrm>
          <a:prstGeom prst="rect">
            <a:avLst/>
          </a:prstGeom>
          <a:noFill/>
          <a:ln>
            <a:noFill/>
          </a:ln>
        </p:spPr>
      </p:pic>
      <p:sp>
        <p:nvSpPr>
          <p:cNvPr id="3318" name="Google Shape;3318;p305"/>
          <p:cNvSpPr txBox="1"/>
          <p:nvPr/>
        </p:nvSpPr>
        <p:spPr>
          <a:xfrm>
            <a:off x="388700" y="2210375"/>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Admin</a:t>
            </a:r>
            <a:endParaRPr sz="1000">
              <a:latin typeface="Overpass Light"/>
              <a:ea typeface="Overpass Light"/>
              <a:cs typeface="Overpass Light"/>
              <a:sym typeface="Overpass Light"/>
            </a:endParaRPr>
          </a:p>
        </p:txBody>
      </p:sp>
      <p:sp>
        <p:nvSpPr>
          <p:cNvPr id="3319" name="Google Shape;3319;p305"/>
          <p:cNvSpPr/>
          <p:nvPr/>
        </p:nvSpPr>
        <p:spPr>
          <a:xfrm>
            <a:off x="1783900" y="2363969"/>
            <a:ext cx="2766300" cy="232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PersistentVolumes</a:t>
            </a:r>
            <a:endParaRPr/>
          </a:p>
        </p:txBody>
      </p:sp>
      <p:cxnSp>
        <p:nvCxnSpPr>
          <p:cNvPr id="3320" name="Google Shape;3320;p305"/>
          <p:cNvCxnSpPr>
            <a:endCxn id="3300" idx="1"/>
          </p:cNvCxnSpPr>
          <p:nvPr/>
        </p:nvCxnSpPr>
        <p:spPr>
          <a:xfrm>
            <a:off x="1197400" y="1881119"/>
            <a:ext cx="586500" cy="0"/>
          </a:xfrm>
          <a:prstGeom prst="straightConnector1">
            <a:avLst/>
          </a:prstGeom>
          <a:noFill/>
          <a:ln cap="flat" cmpd="sng" w="9525">
            <a:solidFill>
              <a:schemeClr val="dk2"/>
            </a:solidFill>
            <a:prstDash val="solid"/>
            <a:round/>
            <a:headEnd len="med" w="med" type="none"/>
            <a:tailEnd len="med" w="med" type="triangle"/>
          </a:ln>
        </p:spPr>
      </p:cxnSp>
      <p:grpSp>
        <p:nvGrpSpPr>
          <p:cNvPr id="3321" name="Google Shape;3321;p305"/>
          <p:cNvGrpSpPr/>
          <p:nvPr/>
        </p:nvGrpSpPr>
        <p:grpSpPr>
          <a:xfrm>
            <a:off x="2015356" y="1422283"/>
            <a:ext cx="598957" cy="521235"/>
            <a:chOff x="5005169" y="3522802"/>
            <a:chExt cx="1234200" cy="1069200"/>
          </a:xfrm>
        </p:grpSpPr>
        <p:sp>
          <p:nvSpPr>
            <p:cNvPr id="3322" name="Google Shape;3322;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23" name="Google Shape;3323;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324" name="Google Shape;3324;p305"/>
          <p:cNvGrpSpPr/>
          <p:nvPr/>
        </p:nvGrpSpPr>
        <p:grpSpPr>
          <a:xfrm>
            <a:off x="2929756" y="1422283"/>
            <a:ext cx="598957" cy="521235"/>
            <a:chOff x="5005169" y="3522802"/>
            <a:chExt cx="1234200" cy="1069200"/>
          </a:xfrm>
        </p:grpSpPr>
        <p:sp>
          <p:nvSpPr>
            <p:cNvPr id="3325" name="Google Shape;3325;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26" name="Google Shape;3326;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327" name="Google Shape;3327;p305"/>
          <p:cNvSpPr txBox="1"/>
          <p:nvPr/>
        </p:nvSpPr>
        <p:spPr>
          <a:xfrm>
            <a:off x="3814050" y="1515050"/>
            <a:ext cx="443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328" name="Google Shape;3328;p305"/>
          <p:cNvSpPr/>
          <p:nvPr/>
        </p:nvSpPr>
        <p:spPr>
          <a:xfrm>
            <a:off x="539000" y="3525492"/>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9" name="Google Shape;3329;p305"/>
          <p:cNvPicPr preferRelativeResize="0"/>
          <p:nvPr/>
        </p:nvPicPr>
        <p:blipFill rotWithShape="1">
          <a:blip r:embed="rId4">
            <a:alphaModFix/>
          </a:blip>
          <a:srcRect b="0" l="0" r="0" t="0"/>
          <a:stretch/>
        </p:blipFill>
        <p:spPr>
          <a:xfrm>
            <a:off x="744508" y="3663355"/>
            <a:ext cx="247484" cy="382774"/>
          </a:xfrm>
          <a:prstGeom prst="rect">
            <a:avLst/>
          </a:prstGeom>
          <a:noFill/>
          <a:ln>
            <a:noFill/>
          </a:ln>
        </p:spPr>
      </p:pic>
      <p:grpSp>
        <p:nvGrpSpPr>
          <p:cNvPr id="3330" name="Google Shape;3330;p305"/>
          <p:cNvGrpSpPr/>
          <p:nvPr/>
        </p:nvGrpSpPr>
        <p:grpSpPr>
          <a:xfrm>
            <a:off x="2095269" y="3594133"/>
            <a:ext cx="598957" cy="521235"/>
            <a:chOff x="5005169" y="3522802"/>
            <a:chExt cx="1234200" cy="1069200"/>
          </a:xfrm>
        </p:grpSpPr>
        <p:sp>
          <p:nvSpPr>
            <p:cNvPr id="3331" name="Google Shape;3331;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32" name="Google Shape;3332;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cxnSp>
        <p:nvCxnSpPr>
          <p:cNvPr id="3333" name="Google Shape;3333;p305"/>
          <p:cNvCxnSpPr>
            <a:stCxn id="3328" idx="6"/>
            <a:endCxn id="3331" idx="3"/>
          </p:cNvCxnSpPr>
          <p:nvPr/>
        </p:nvCxnSpPr>
        <p:spPr>
          <a:xfrm>
            <a:off x="1197500" y="3854742"/>
            <a:ext cx="897900" cy="0"/>
          </a:xfrm>
          <a:prstGeom prst="straightConnector1">
            <a:avLst/>
          </a:prstGeom>
          <a:noFill/>
          <a:ln cap="flat" cmpd="sng" w="9525">
            <a:solidFill>
              <a:schemeClr val="dk2"/>
            </a:solidFill>
            <a:prstDash val="solid"/>
            <a:round/>
            <a:headEnd len="med" w="med" type="none"/>
            <a:tailEnd len="med" w="med" type="triangle"/>
          </a:ln>
        </p:spPr>
      </p:cxnSp>
      <p:sp>
        <p:nvSpPr>
          <p:cNvPr id="3334" name="Google Shape;3334;p305"/>
          <p:cNvSpPr txBox="1"/>
          <p:nvPr/>
        </p:nvSpPr>
        <p:spPr>
          <a:xfrm>
            <a:off x="2065501" y="4124563"/>
            <a:ext cx="6585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2Gi RWX</a:t>
            </a:r>
            <a:endParaRPr sz="800">
              <a:latin typeface="Courier"/>
              <a:ea typeface="Courier"/>
              <a:cs typeface="Courier"/>
              <a:sym typeface="Courier"/>
            </a:endParaRPr>
          </a:p>
        </p:txBody>
      </p:sp>
      <p:cxnSp>
        <p:nvCxnSpPr>
          <p:cNvPr id="3335" name="Google Shape;3335;p305"/>
          <p:cNvCxnSpPr>
            <a:stCxn id="3312" idx="4"/>
            <a:endCxn id="3332" idx="0"/>
          </p:cNvCxnSpPr>
          <p:nvPr/>
        </p:nvCxnSpPr>
        <p:spPr>
          <a:xfrm>
            <a:off x="2391034" y="2016282"/>
            <a:ext cx="3600" cy="1581300"/>
          </a:xfrm>
          <a:prstGeom prst="straightConnector1">
            <a:avLst/>
          </a:prstGeom>
          <a:noFill/>
          <a:ln cap="flat" cmpd="sng" w="9525">
            <a:solidFill>
              <a:schemeClr val="dk2"/>
            </a:solidFill>
            <a:prstDash val="dash"/>
            <a:round/>
            <a:headEnd len="med" w="med" type="none"/>
            <a:tailEnd len="med" w="med" type="triangle"/>
          </a:ln>
        </p:spPr>
      </p:cxnSp>
      <p:sp>
        <p:nvSpPr>
          <p:cNvPr id="3336" name="Google Shape;3336;p305"/>
          <p:cNvSpPr txBox="1"/>
          <p:nvPr/>
        </p:nvSpPr>
        <p:spPr>
          <a:xfrm rot="-5400000">
            <a:off x="1854400" y="2880750"/>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Bind</a:t>
            </a:r>
            <a:endParaRPr sz="1000">
              <a:latin typeface="Overpass Light"/>
              <a:ea typeface="Overpass Light"/>
              <a:cs typeface="Overpass Light"/>
              <a:sym typeface="Overpass Light"/>
            </a:endParaRPr>
          </a:p>
        </p:txBody>
      </p:sp>
      <p:sp>
        <p:nvSpPr>
          <p:cNvPr id="3337" name="Google Shape;3337;p305"/>
          <p:cNvSpPr txBox="1"/>
          <p:nvPr/>
        </p:nvSpPr>
        <p:spPr>
          <a:xfrm>
            <a:off x="388700" y="418400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sp>
        <p:nvSpPr>
          <p:cNvPr id="3338" name="Google Shape;3338;p305"/>
          <p:cNvSpPr/>
          <p:nvPr/>
        </p:nvSpPr>
        <p:spPr>
          <a:xfrm>
            <a:off x="7196149" y="22835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3339" name="Google Shape;3339;p305"/>
          <p:cNvSpPr/>
          <p:nvPr/>
        </p:nvSpPr>
        <p:spPr>
          <a:xfrm>
            <a:off x="7443049" y="24974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3340" name="Google Shape;3340;p305"/>
          <p:cNvSpPr/>
          <p:nvPr/>
        </p:nvSpPr>
        <p:spPr>
          <a:xfrm>
            <a:off x="5016150" y="356193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a:t>
            </a:r>
            <a:br>
              <a:rPr lang="en" sz="800">
                <a:solidFill>
                  <a:srgbClr val="666666"/>
                </a:solidFill>
                <a:latin typeface="Courier"/>
                <a:ea typeface="Courier"/>
                <a:cs typeface="Courier"/>
                <a:sym typeface="Courier"/>
              </a:rPr>
            </a:br>
            <a:r>
              <a:rPr lang="en" sz="800">
                <a:solidFill>
                  <a:srgbClr val="666666"/>
                </a:solidFill>
                <a:latin typeface="Courier"/>
                <a:ea typeface="Courier"/>
                <a:cs typeface="Courier"/>
                <a:sym typeface="Courier"/>
              </a:rPr>
              <a:t>VolumeMount: Z</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sp>
        <p:nvSpPr>
          <p:cNvPr id="3341" name="Google Shape;3341;p305"/>
          <p:cNvSpPr txBox="1"/>
          <p:nvPr/>
        </p:nvSpPr>
        <p:spPr>
          <a:xfrm>
            <a:off x="5016144" y="40740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Pod Definition</a:t>
            </a:r>
            <a:endParaRPr sz="1000">
              <a:latin typeface="Overpass Light"/>
              <a:ea typeface="Overpass Light"/>
              <a:cs typeface="Overpass Light"/>
              <a:sym typeface="Overpass Light"/>
            </a:endParaRPr>
          </a:p>
        </p:txBody>
      </p:sp>
      <p:cxnSp>
        <p:nvCxnSpPr>
          <p:cNvPr id="3342" name="Google Shape;3342;p305"/>
          <p:cNvCxnSpPr>
            <a:stCxn id="3337" idx="2"/>
            <a:endCxn id="3340" idx="2"/>
          </p:cNvCxnSpPr>
          <p:nvPr/>
        </p:nvCxnSpPr>
        <p:spPr>
          <a:xfrm rot="-5400000">
            <a:off x="2631950" y="2054300"/>
            <a:ext cx="620400" cy="4147800"/>
          </a:xfrm>
          <a:prstGeom prst="bentConnector4">
            <a:avLst>
              <a:gd fmla="val -38382" name="adj1"/>
              <a:gd fmla="val 55782" name="adj2"/>
            </a:avLst>
          </a:prstGeom>
          <a:noFill/>
          <a:ln cap="flat" cmpd="sng" w="9525">
            <a:solidFill>
              <a:schemeClr val="dk2"/>
            </a:solidFill>
            <a:prstDash val="solid"/>
            <a:round/>
            <a:headEnd len="med" w="med" type="none"/>
            <a:tailEnd len="med" w="med" type="triangle"/>
          </a:ln>
        </p:spPr>
      </p:cxnSp>
      <p:cxnSp>
        <p:nvCxnSpPr>
          <p:cNvPr id="3343" name="Google Shape;3343;p305"/>
          <p:cNvCxnSpPr>
            <a:stCxn id="3344" idx="2"/>
            <a:endCxn id="3339" idx="3"/>
          </p:cNvCxnSpPr>
          <p:nvPr/>
        </p:nvCxnSpPr>
        <p:spPr>
          <a:xfrm flipH="1" rot="-5400000">
            <a:off x="6069900" y="1445150"/>
            <a:ext cx="897000" cy="1849200"/>
          </a:xfrm>
          <a:prstGeom prst="bentConnector2">
            <a:avLst/>
          </a:prstGeom>
          <a:noFill/>
          <a:ln cap="flat" cmpd="sng" w="9525">
            <a:solidFill>
              <a:srgbClr val="1A76D1"/>
            </a:solidFill>
            <a:prstDash val="solid"/>
            <a:round/>
            <a:headEnd len="med" w="med" type="none"/>
            <a:tailEnd len="med" w="med" type="triangle"/>
          </a:ln>
        </p:spPr>
      </p:cxnSp>
      <p:sp>
        <p:nvSpPr>
          <p:cNvPr id="3345" name="Google Shape;3345;p305"/>
          <p:cNvSpPr txBox="1"/>
          <p:nvPr/>
        </p:nvSpPr>
        <p:spPr>
          <a:xfrm>
            <a:off x="5854344" y="28548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Mount</a:t>
            </a:r>
            <a:endParaRPr sz="1000">
              <a:latin typeface="Overpass Light"/>
              <a:ea typeface="Overpass Light"/>
              <a:cs typeface="Overpass Light"/>
              <a:sym typeface="Overpass Light"/>
            </a:endParaRPr>
          </a:p>
        </p:txBody>
      </p:sp>
      <p:sp>
        <p:nvSpPr>
          <p:cNvPr id="3346" name="Google Shape;3346;p305"/>
          <p:cNvSpPr txBox="1"/>
          <p:nvPr/>
        </p:nvSpPr>
        <p:spPr>
          <a:xfrm>
            <a:off x="556919" y="121197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Define/Map</a:t>
            </a:r>
            <a:endParaRPr sz="1000">
              <a:latin typeface="Overpass Light"/>
              <a:ea typeface="Overpass Light"/>
              <a:cs typeface="Overpass Light"/>
              <a:sym typeface="Overpass Light"/>
            </a:endParaRPr>
          </a:p>
        </p:txBody>
      </p:sp>
      <p:sp>
        <p:nvSpPr>
          <p:cNvPr id="3344" name="Google Shape;3344;p305"/>
          <p:cNvSpPr/>
          <p:nvPr/>
        </p:nvSpPr>
        <p:spPr>
          <a:xfrm>
            <a:off x="5136600" y="1596950"/>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2Gi NFS</a:t>
            </a:r>
            <a:endParaRPr sz="800"/>
          </a:p>
        </p:txBody>
      </p:sp>
      <p:cxnSp>
        <p:nvCxnSpPr>
          <p:cNvPr id="3347" name="Google Shape;3347;p305"/>
          <p:cNvCxnSpPr>
            <a:stCxn id="3311" idx="5"/>
            <a:endCxn id="3344" idx="0"/>
          </p:cNvCxnSpPr>
          <p:nvPr/>
        </p:nvCxnSpPr>
        <p:spPr>
          <a:xfrm flipH="1" rot="-5400000">
            <a:off x="4027804" y="30884"/>
            <a:ext cx="98400" cy="3033600"/>
          </a:xfrm>
          <a:prstGeom prst="bentConnector3">
            <a:avLst>
              <a:gd fmla="val -241997" name="adj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1" name="Shape 3351"/>
        <p:cNvGrpSpPr/>
        <p:nvPr/>
      </p:nvGrpSpPr>
      <p:grpSpPr>
        <a:xfrm>
          <a:off x="0" y="0"/>
          <a:ext cx="0" cy="0"/>
          <a:chOff x="0" y="0"/>
          <a:chExt cx="0" cy="0"/>
        </a:xfrm>
      </p:grpSpPr>
      <p:cxnSp>
        <p:nvCxnSpPr>
          <p:cNvPr id="3352" name="Google Shape;3352;p306"/>
          <p:cNvCxnSpPr>
            <a:endCxn id="3353" idx="5"/>
          </p:cNvCxnSpPr>
          <p:nvPr/>
        </p:nvCxnSpPr>
        <p:spPr>
          <a:xfrm flipH="1">
            <a:off x="2667831" y="3017205"/>
            <a:ext cx="3042600" cy="1019400"/>
          </a:xfrm>
          <a:prstGeom prst="bentConnector4">
            <a:avLst>
              <a:gd fmla="val -402" name="adj1"/>
              <a:gd fmla="val 100039" name="adj2"/>
            </a:avLst>
          </a:prstGeom>
          <a:noFill/>
          <a:ln cap="flat" cmpd="sng" w="9525">
            <a:solidFill>
              <a:schemeClr val="dk2"/>
            </a:solidFill>
            <a:prstDash val="dash"/>
            <a:round/>
            <a:headEnd len="med" w="med" type="none"/>
            <a:tailEnd len="med" w="med" type="triangle"/>
          </a:ln>
        </p:spPr>
      </p:cxnSp>
      <p:cxnSp>
        <p:nvCxnSpPr>
          <p:cNvPr id="3354" name="Google Shape;3354;p306"/>
          <p:cNvCxnSpPr>
            <a:stCxn id="3355" idx="2"/>
            <a:endCxn id="3356" idx="0"/>
          </p:cNvCxnSpPr>
          <p:nvPr/>
        </p:nvCxnSpPr>
        <p:spPr>
          <a:xfrm>
            <a:off x="5710450" y="1683300"/>
            <a:ext cx="0" cy="819600"/>
          </a:xfrm>
          <a:prstGeom prst="straightConnector1">
            <a:avLst/>
          </a:prstGeom>
          <a:noFill/>
          <a:ln cap="flat" cmpd="sng" w="9525">
            <a:solidFill>
              <a:schemeClr val="dk2"/>
            </a:solidFill>
            <a:prstDash val="dash"/>
            <a:round/>
            <a:headEnd len="med" w="med" type="none"/>
            <a:tailEnd len="med" w="med" type="none"/>
          </a:ln>
        </p:spPr>
      </p:cxnSp>
      <p:cxnSp>
        <p:nvCxnSpPr>
          <p:cNvPr id="3357" name="Google Shape;3357;p306"/>
          <p:cNvCxnSpPr>
            <a:stCxn id="3358" idx="4"/>
            <a:endCxn id="3353" idx="7"/>
          </p:cNvCxnSpPr>
          <p:nvPr/>
        </p:nvCxnSpPr>
        <p:spPr>
          <a:xfrm rot="5400000">
            <a:off x="3187176" y="2588202"/>
            <a:ext cx="565500" cy="1604100"/>
          </a:xfrm>
          <a:prstGeom prst="bentConnector3">
            <a:avLst>
              <a:gd fmla="val 98634" name="adj1"/>
            </a:avLst>
          </a:prstGeom>
          <a:noFill/>
          <a:ln cap="flat" cmpd="sng" w="9525">
            <a:solidFill>
              <a:srgbClr val="EC7A08"/>
            </a:solidFill>
            <a:prstDash val="solid"/>
            <a:round/>
            <a:headEnd len="med" w="med" type="triangle"/>
            <a:tailEnd len="med" w="med" type="none"/>
          </a:ln>
        </p:spPr>
      </p:cxnSp>
      <p:sp>
        <p:nvSpPr>
          <p:cNvPr id="3359" name="Google Shape;3359;p306"/>
          <p:cNvSpPr/>
          <p:nvPr/>
        </p:nvSpPr>
        <p:spPr>
          <a:xfrm>
            <a:off x="1783900" y="1197150"/>
            <a:ext cx="1604700" cy="21510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0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Dynamic Storage Provisioning</a:t>
            </a:r>
            <a:endParaRPr/>
          </a:p>
        </p:txBody>
      </p:sp>
      <p:sp>
        <p:nvSpPr>
          <p:cNvPr id="3361" name="Google Shape;3361;p3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362" name="Google Shape;3362;p30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363" name="Google Shape;3363;p306"/>
          <p:cNvSpPr/>
          <p:nvPr/>
        </p:nvSpPr>
        <p:spPr>
          <a:xfrm>
            <a:off x="539000" y="1704283"/>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4" name="Google Shape;3364;p306"/>
          <p:cNvPicPr preferRelativeResize="0"/>
          <p:nvPr/>
        </p:nvPicPr>
        <p:blipFill rotWithShape="1">
          <a:blip r:embed="rId3">
            <a:alphaModFix/>
          </a:blip>
          <a:srcRect b="0" l="0" r="0" t="0"/>
          <a:stretch/>
        </p:blipFill>
        <p:spPr>
          <a:xfrm>
            <a:off x="744508" y="1842147"/>
            <a:ext cx="247484" cy="382774"/>
          </a:xfrm>
          <a:prstGeom prst="rect">
            <a:avLst/>
          </a:prstGeom>
          <a:noFill/>
          <a:ln>
            <a:noFill/>
          </a:ln>
        </p:spPr>
      </p:pic>
      <p:sp>
        <p:nvSpPr>
          <p:cNvPr id="3365" name="Google Shape;3365;p306"/>
          <p:cNvSpPr txBox="1"/>
          <p:nvPr/>
        </p:nvSpPr>
        <p:spPr>
          <a:xfrm>
            <a:off x="388700" y="2362775"/>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Admin</a:t>
            </a:r>
            <a:endParaRPr sz="1000">
              <a:latin typeface="Overpass Light"/>
              <a:ea typeface="Overpass Light"/>
              <a:cs typeface="Overpass Light"/>
              <a:sym typeface="Overpass Light"/>
            </a:endParaRPr>
          </a:p>
        </p:txBody>
      </p:sp>
      <p:sp>
        <p:nvSpPr>
          <p:cNvPr id="3366" name="Google Shape;3366;p306"/>
          <p:cNvSpPr/>
          <p:nvPr/>
        </p:nvSpPr>
        <p:spPr>
          <a:xfrm>
            <a:off x="1783900" y="3093825"/>
            <a:ext cx="1604700" cy="2544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StorageClass</a:t>
            </a:r>
            <a:endParaRPr/>
          </a:p>
        </p:txBody>
      </p:sp>
      <p:cxnSp>
        <p:nvCxnSpPr>
          <p:cNvPr id="3367" name="Google Shape;3367;p306"/>
          <p:cNvCxnSpPr>
            <a:endCxn id="3359" idx="1"/>
          </p:cNvCxnSpPr>
          <p:nvPr/>
        </p:nvCxnSpPr>
        <p:spPr>
          <a:xfrm>
            <a:off x="1197400" y="2272650"/>
            <a:ext cx="586500" cy="0"/>
          </a:xfrm>
          <a:prstGeom prst="straightConnector1">
            <a:avLst/>
          </a:prstGeom>
          <a:noFill/>
          <a:ln cap="flat" cmpd="sng" w="9525">
            <a:solidFill>
              <a:schemeClr val="dk2"/>
            </a:solidFill>
            <a:prstDash val="solid"/>
            <a:round/>
            <a:headEnd len="med" w="med" type="none"/>
            <a:tailEnd len="med" w="med" type="triangle"/>
          </a:ln>
        </p:spPr>
      </p:cxnSp>
      <p:sp>
        <p:nvSpPr>
          <p:cNvPr id="3368" name="Google Shape;3368;p306"/>
          <p:cNvSpPr/>
          <p:nvPr/>
        </p:nvSpPr>
        <p:spPr>
          <a:xfrm>
            <a:off x="539000" y="3525492"/>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9" name="Google Shape;3369;p306"/>
          <p:cNvPicPr preferRelativeResize="0"/>
          <p:nvPr/>
        </p:nvPicPr>
        <p:blipFill rotWithShape="1">
          <a:blip r:embed="rId4">
            <a:alphaModFix/>
          </a:blip>
          <a:srcRect b="0" l="0" r="0" t="0"/>
          <a:stretch/>
        </p:blipFill>
        <p:spPr>
          <a:xfrm>
            <a:off x="744508" y="3663355"/>
            <a:ext cx="247484" cy="382774"/>
          </a:xfrm>
          <a:prstGeom prst="rect">
            <a:avLst/>
          </a:prstGeom>
          <a:noFill/>
          <a:ln>
            <a:noFill/>
          </a:ln>
        </p:spPr>
      </p:pic>
      <p:grpSp>
        <p:nvGrpSpPr>
          <p:cNvPr id="3370" name="Google Shape;3370;p306"/>
          <p:cNvGrpSpPr/>
          <p:nvPr/>
        </p:nvGrpSpPr>
        <p:grpSpPr>
          <a:xfrm>
            <a:off x="2187319" y="3594133"/>
            <a:ext cx="598957" cy="521235"/>
            <a:chOff x="5005169" y="3522802"/>
            <a:chExt cx="1234200" cy="1069200"/>
          </a:xfrm>
        </p:grpSpPr>
        <p:sp>
          <p:nvSpPr>
            <p:cNvPr id="3371" name="Google Shape;3371;p306"/>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53" name="Google Shape;3353;p30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cxnSp>
        <p:nvCxnSpPr>
          <p:cNvPr id="3372" name="Google Shape;3372;p306"/>
          <p:cNvCxnSpPr>
            <a:stCxn id="3368" idx="6"/>
            <a:endCxn id="3371" idx="3"/>
          </p:cNvCxnSpPr>
          <p:nvPr/>
        </p:nvCxnSpPr>
        <p:spPr>
          <a:xfrm>
            <a:off x="1197500" y="3854742"/>
            <a:ext cx="989700" cy="0"/>
          </a:xfrm>
          <a:prstGeom prst="straightConnector1">
            <a:avLst/>
          </a:prstGeom>
          <a:noFill/>
          <a:ln cap="flat" cmpd="sng" w="9525">
            <a:solidFill>
              <a:schemeClr val="dk2"/>
            </a:solidFill>
            <a:prstDash val="solid"/>
            <a:round/>
            <a:headEnd len="med" w="med" type="none"/>
            <a:tailEnd len="med" w="med" type="triangle"/>
          </a:ln>
        </p:spPr>
      </p:cxnSp>
      <p:sp>
        <p:nvSpPr>
          <p:cNvPr id="3373" name="Google Shape;3373;p306"/>
          <p:cNvSpPr txBox="1"/>
          <p:nvPr/>
        </p:nvSpPr>
        <p:spPr>
          <a:xfrm>
            <a:off x="2157551" y="4124563"/>
            <a:ext cx="6585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2Gi RWX</a:t>
            </a:r>
            <a:br>
              <a:rPr lang="en" sz="800">
                <a:latin typeface="Courier"/>
                <a:ea typeface="Courier"/>
                <a:cs typeface="Courier"/>
                <a:sym typeface="Courier"/>
              </a:rPr>
            </a:br>
            <a:r>
              <a:rPr lang="en" sz="800">
                <a:latin typeface="Courier"/>
                <a:ea typeface="Courier"/>
                <a:cs typeface="Courier"/>
                <a:sym typeface="Courier"/>
              </a:rPr>
              <a:t>Good</a:t>
            </a:r>
            <a:endParaRPr sz="800">
              <a:latin typeface="Courier"/>
              <a:ea typeface="Courier"/>
              <a:cs typeface="Courier"/>
              <a:sym typeface="Courier"/>
            </a:endParaRPr>
          </a:p>
        </p:txBody>
      </p:sp>
      <p:sp>
        <p:nvSpPr>
          <p:cNvPr id="3374" name="Google Shape;3374;p306"/>
          <p:cNvSpPr txBox="1"/>
          <p:nvPr/>
        </p:nvSpPr>
        <p:spPr>
          <a:xfrm rot="-5400000">
            <a:off x="5166700" y="3299775"/>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Bind</a:t>
            </a:r>
            <a:endParaRPr sz="1000">
              <a:latin typeface="Overpass Light"/>
              <a:ea typeface="Overpass Light"/>
              <a:cs typeface="Overpass Light"/>
              <a:sym typeface="Overpass Light"/>
            </a:endParaRPr>
          </a:p>
        </p:txBody>
      </p:sp>
      <p:sp>
        <p:nvSpPr>
          <p:cNvPr id="3375" name="Google Shape;3375;p306"/>
          <p:cNvSpPr txBox="1"/>
          <p:nvPr/>
        </p:nvSpPr>
        <p:spPr>
          <a:xfrm>
            <a:off x="388700" y="418400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sp>
        <p:nvSpPr>
          <p:cNvPr id="3376" name="Google Shape;3376;p306"/>
          <p:cNvSpPr/>
          <p:nvPr/>
        </p:nvSpPr>
        <p:spPr>
          <a:xfrm>
            <a:off x="6060192" y="379128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a:t>
            </a:r>
            <a:br>
              <a:rPr lang="en" sz="800">
                <a:solidFill>
                  <a:srgbClr val="666666"/>
                </a:solidFill>
                <a:latin typeface="Courier"/>
                <a:ea typeface="Courier"/>
                <a:cs typeface="Courier"/>
                <a:sym typeface="Courier"/>
              </a:rPr>
            </a:br>
            <a:r>
              <a:rPr lang="en" sz="800">
                <a:solidFill>
                  <a:srgbClr val="666666"/>
                </a:solidFill>
                <a:latin typeface="Courier"/>
                <a:ea typeface="Courier"/>
                <a:cs typeface="Courier"/>
                <a:sym typeface="Courier"/>
              </a:rPr>
              <a:t>VolumeMount: Z</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sp>
        <p:nvSpPr>
          <p:cNvPr id="3377" name="Google Shape;3377;p306"/>
          <p:cNvSpPr txBox="1"/>
          <p:nvPr/>
        </p:nvSpPr>
        <p:spPr>
          <a:xfrm>
            <a:off x="6060186" y="430337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Pod Definition</a:t>
            </a:r>
            <a:endParaRPr sz="1000">
              <a:latin typeface="Overpass Light"/>
              <a:ea typeface="Overpass Light"/>
              <a:cs typeface="Overpass Light"/>
              <a:sym typeface="Overpass Light"/>
            </a:endParaRPr>
          </a:p>
        </p:txBody>
      </p:sp>
      <p:sp>
        <p:nvSpPr>
          <p:cNvPr id="3378" name="Google Shape;3378;p306"/>
          <p:cNvSpPr txBox="1"/>
          <p:nvPr/>
        </p:nvSpPr>
        <p:spPr>
          <a:xfrm>
            <a:off x="6750694" y="1285250"/>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Mount</a:t>
            </a:r>
            <a:endParaRPr sz="1000">
              <a:latin typeface="Overpass Light"/>
              <a:ea typeface="Overpass Light"/>
              <a:cs typeface="Overpass Light"/>
              <a:sym typeface="Overpass Light"/>
            </a:endParaRPr>
          </a:p>
        </p:txBody>
      </p:sp>
      <p:sp>
        <p:nvSpPr>
          <p:cNvPr id="3379" name="Google Shape;3379;p306"/>
          <p:cNvSpPr/>
          <p:nvPr/>
        </p:nvSpPr>
        <p:spPr>
          <a:xfrm>
            <a:off x="2115850" y="1285250"/>
            <a:ext cx="9144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Fast</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NetApp Flash</a:t>
            </a:r>
            <a:endParaRPr sz="800"/>
          </a:p>
        </p:txBody>
      </p:sp>
      <p:sp>
        <p:nvSpPr>
          <p:cNvPr id="3380" name="Google Shape;3380;p306"/>
          <p:cNvSpPr/>
          <p:nvPr/>
        </p:nvSpPr>
        <p:spPr>
          <a:xfrm>
            <a:off x="2115850" y="1894850"/>
            <a:ext cx="9099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Block</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VMware VMDK</a:t>
            </a:r>
            <a:endParaRPr sz="800"/>
          </a:p>
        </p:txBody>
      </p:sp>
      <p:sp>
        <p:nvSpPr>
          <p:cNvPr id="3381" name="Google Shape;3381;p306"/>
          <p:cNvSpPr/>
          <p:nvPr/>
        </p:nvSpPr>
        <p:spPr>
          <a:xfrm>
            <a:off x="2115850" y="2504450"/>
            <a:ext cx="9099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Good</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NetApp SSD</a:t>
            </a:r>
            <a:endParaRPr sz="800"/>
          </a:p>
        </p:txBody>
      </p:sp>
      <p:cxnSp>
        <p:nvCxnSpPr>
          <p:cNvPr id="3382" name="Google Shape;3382;p306"/>
          <p:cNvCxnSpPr>
            <a:stCxn id="3383" idx="3"/>
            <a:endCxn id="3381" idx="3"/>
          </p:cNvCxnSpPr>
          <p:nvPr/>
        </p:nvCxnSpPr>
        <p:spPr>
          <a:xfrm flipH="1">
            <a:off x="3025843" y="2760110"/>
            <a:ext cx="841500" cy="600"/>
          </a:xfrm>
          <a:prstGeom prst="bentConnector3">
            <a:avLst>
              <a:gd fmla="val 50006" name="adj1"/>
            </a:avLst>
          </a:prstGeom>
          <a:noFill/>
          <a:ln cap="flat" cmpd="sng" w="9525">
            <a:solidFill>
              <a:srgbClr val="EC7A08"/>
            </a:solidFill>
            <a:prstDash val="solid"/>
            <a:round/>
            <a:headEnd len="med" w="med" type="triangle"/>
            <a:tailEnd len="med" w="med" type="triangle"/>
          </a:ln>
        </p:spPr>
      </p:cxnSp>
      <p:grpSp>
        <p:nvGrpSpPr>
          <p:cNvPr id="3384" name="Google Shape;3384;p306"/>
          <p:cNvGrpSpPr/>
          <p:nvPr/>
        </p:nvGrpSpPr>
        <p:grpSpPr>
          <a:xfrm>
            <a:off x="3867343" y="2408076"/>
            <a:ext cx="809265" cy="704068"/>
            <a:chOff x="5005169" y="3522802"/>
            <a:chExt cx="1234200" cy="1069200"/>
          </a:xfrm>
        </p:grpSpPr>
        <p:sp>
          <p:nvSpPr>
            <p:cNvPr id="3383" name="Google Shape;3383;p30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58" name="Google Shape;3358;p30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Master</a:t>
              </a:r>
              <a:endParaRPr sz="800">
                <a:latin typeface="Overpass"/>
                <a:ea typeface="Overpass"/>
                <a:cs typeface="Overpass"/>
                <a:sym typeface="Overpass"/>
              </a:endParaRPr>
            </a:p>
          </p:txBody>
        </p:sp>
      </p:grpSp>
      <p:sp>
        <p:nvSpPr>
          <p:cNvPr id="3385" name="Google Shape;3385;p306"/>
          <p:cNvSpPr/>
          <p:nvPr/>
        </p:nvSpPr>
        <p:spPr>
          <a:xfrm>
            <a:off x="4908100" y="1197150"/>
            <a:ext cx="1604700" cy="855600"/>
          </a:xfrm>
          <a:prstGeom prst="rect">
            <a:avLst/>
          </a:prstGeom>
          <a:noFill/>
          <a:ln cap="flat" cmpd="sng" w="19050">
            <a:solidFill>
              <a:srgbClr val="3B00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06"/>
          <p:cNvSpPr/>
          <p:nvPr/>
        </p:nvSpPr>
        <p:spPr>
          <a:xfrm>
            <a:off x="4908100" y="1798425"/>
            <a:ext cx="1604700" cy="254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NetApp SSD</a:t>
            </a:r>
            <a:endParaRPr/>
          </a:p>
        </p:txBody>
      </p:sp>
      <p:sp>
        <p:nvSpPr>
          <p:cNvPr id="3355" name="Google Shape;3355;p306"/>
          <p:cNvSpPr/>
          <p:nvPr/>
        </p:nvSpPr>
        <p:spPr>
          <a:xfrm>
            <a:off x="5253250" y="1359000"/>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2Gi NFS</a:t>
            </a:r>
            <a:endParaRPr sz="800"/>
          </a:p>
        </p:txBody>
      </p:sp>
      <p:cxnSp>
        <p:nvCxnSpPr>
          <p:cNvPr id="3387" name="Google Shape;3387;p306"/>
          <p:cNvCxnSpPr>
            <a:stCxn id="3358" idx="0"/>
            <a:endCxn id="3355" idx="1"/>
          </p:cNvCxnSpPr>
          <p:nvPr/>
        </p:nvCxnSpPr>
        <p:spPr>
          <a:xfrm rot="-5400000">
            <a:off x="4316826" y="1476268"/>
            <a:ext cx="891600" cy="981300"/>
          </a:xfrm>
          <a:prstGeom prst="bentConnector2">
            <a:avLst/>
          </a:prstGeom>
          <a:noFill/>
          <a:ln cap="flat" cmpd="sng" w="9525">
            <a:solidFill>
              <a:srgbClr val="EC7A08"/>
            </a:solidFill>
            <a:prstDash val="solid"/>
            <a:round/>
            <a:headEnd len="med" w="med" type="none"/>
            <a:tailEnd len="med" w="med" type="triangle"/>
          </a:ln>
        </p:spPr>
      </p:cxnSp>
      <p:grpSp>
        <p:nvGrpSpPr>
          <p:cNvPr id="3388" name="Google Shape;3388;p306"/>
          <p:cNvGrpSpPr/>
          <p:nvPr/>
        </p:nvGrpSpPr>
        <p:grpSpPr>
          <a:xfrm>
            <a:off x="5410969" y="2499496"/>
            <a:ext cx="598957" cy="521235"/>
            <a:chOff x="5005169" y="3522802"/>
            <a:chExt cx="1234200" cy="1069200"/>
          </a:xfrm>
        </p:grpSpPr>
        <p:sp>
          <p:nvSpPr>
            <p:cNvPr id="3389" name="Google Shape;3389;p306"/>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56" name="Google Shape;3356;p30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390" name="Google Shape;3390;p306"/>
          <p:cNvSpPr txBox="1"/>
          <p:nvPr/>
        </p:nvSpPr>
        <p:spPr>
          <a:xfrm rot="-5400000">
            <a:off x="3706400" y="1730238"/>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Create</a:t>
            </a:r>
            <a:endParaRPr sz="1000">
              <a:latin typeface="Overpass Light"/>
              <a:ea typeface="Overpass Light"/>
              <a:cs typeface="Overpass Light"/>
              <a:sym typeface="Overpass Light"/>
            </a:endParaRPr>
          </a:p>
        </p:txBody>
      </p:sp>
      <p:cxnSp>
        <p:nvCxnSpPr>
          <p:cNvPr id="3391" name="Google Shape;3391;p306"/>
          <p:cNvCxnSpPr>
            <a:endCxn id="3389" idx="3"/>
          </p:cNvCxnSpPr>
          <p:nvPr/>
        </p:nvCxnSpPr>
        <p:spPr>
          <a:xfrm>
            <a:off x="4676569" y="2760113"/>
            <a:ext cx="734400" cy="0"/>
          </a:xfrm>
          <a:prstGeom prst="straightConnector1">
            <a:avLst/>
          </a:prstGeom>
          <a:noFill/>
          <a:ln cap="flat" cmpd="sng" w="9525">
            <a:solidFill>
              <a:srgbClr val="EC7A08"/>
            </a:solidFill>
            <a:prstDash val="solid"/>
            <a:round/>
            <a:headEnd len="med" w="med" type="none"/>
            <a:tailEnd len="med" w="med" type="triangle"/>
          </a:ln>
        </p:spPr>
      </p:cxnSp>
      <p:sp>
        <p:nvSpPr>
          <p:cNvPr id="3392" name="Google Shape;3392;p306"/>
          <p:cNvSpPr txBox="1"/>
          <p:nvPr/>
        </p:nvSpPr>
        <p:spPr>
          <a:xfrm>
            <a:off x="4564225" y="249865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Map</a:t>
            </a:r>
            <a:endParaRPr sz="1000">
              <a:latin typeface="Overpass Light"/>
              <a:ea typeface="Overpass Light"/>
              <a:cs typeface="Overpass Light"/>
              <a:sym typeface="Overpass Light"/>
            </a:endParaRPr>
          </a:p>
        </p:txBody>
      </p:sp>
      <p:cxnSp>
        <p:nvCxnSpPr>
          <p:cNvPr id="3393" name="Google Shape;3393;p306"/>
          <p:cNvCxnSpPr>
            <a:stCxn id="3375" idx="2"/>
            <a:endCxn id="3376" idx="2"/>
          </p:cNvCxnSpPr>
          <p:nvPr/>
        </p:nvCxnSpPr>
        <p:spPr>
          <a:xfrm rot="-5400000">
            <a:off x="3268550" y="1646900"/>
            <a:ext cx="391200" cy="5191800"/>
          </a:xfrm>
          <a:prstGeom prst="bentConnector4">
            <a:avLst>
              <a:gd fmla="val -60870" name="adj1"/>
              <a:gd fmla="val 96333" name="adj2"/>
            </a:avLst>
          </a:prstGeom>
          <a:noFill/>
          <a:ln cap="flat" cmpd="sng" w="9525">
            <a:solidFill>
              <a:schemeClr val="dk2"/>
            </a:solidFill>
            <a:prstDash val="solid"/>
            <a:round/>
            <a:headEnd len="med" w="med" type="none"/>
            <a:tailEnd len="med" w="med" type="triangle"/>
          </a:ln>
        </p:spPr>
      </p:cxnSp>
      <p:grpSp>
        <p:nvGrpSpPr>
          <p:cNvPr id="3394" name="Google Shape;3394;p306"/>
          <p:cNvGrpSpPr/>
          <p:nvPr/>
        </p:nvGrpSpPr>
        <p:grpSpPr>
          <a:xfrm>
            <a:off x="7477519" y="2225902"/>
            <a:ext cx="1234200" cy="1069200"/>
            <a:chOff x="5005169" y="3522802"/>
            <a:chExt cx="1234200" cy="1069200"/>
          </a:xfrm>
        </p:grpSpPr>
        <p:sp>
          <p:nvSpPr>
            <p:cNvPr id="3395" name="Google Shape;3395;p30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396" name="Google Shape;3396;p30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3397" name="Google Shape;3397;p306"/>
          <p:cNvGrpSpPr/>
          <p:nvPr/>
        </p:nvGrpSpPr>
        <p:grpSpPr>
          <a:xfrm>
            <a:off x="7724296" y="2440435"/>
            <a:ext cx="740643" cy="640130"/>
            <a:chOff x="5005169" y="3522802"/>
            <a:chExt cx="1234200" cy="1069200"/>
          </a:xfrm>
        </p:grpSpPr>
        <p:sp>
          <p:nvSpPr>
            <p:cNvPr id="3398" name="Google Shape;3398;p306"/>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3399" name="Google Shape;3399;p30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cxnSp>
        <p:nvCxnSpPr>
          <p:cNvPr id="3400" name="Google Shape;3400;p306"/>
          <p:cNvCxnSpPr>
            <a:stCxn id="3355" idx="3"/>
            <a:endCxn id="3399" idx="0"/>
          </p:cNvCxnSpPr>
          <p:nvPr/>
        </p:nvCxnSpPr>
        <p:spPr>
          <a:xfrm>
            <a:off x="6167650" y="1521150"/>
            <a:ext cx="1926900" cy="923400"/>
          </a:xfrm>
          <a:prstGeom prst="bentConnector2">
            <a:avLst/>
          </a:prstGeom>
          <a:noFill/>
          <a:ln cap="flat" cmpd="sng" w="9525">
            <a:solidFill>
              <a:srgbClr val="1A76D1"/>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4" name="Shape 3404"/>
        <p:cNvGrpSpPr/>
        <p:nvPr/>
      </p:nvGrpSpPr>
      <p:grpSpPr>
        <a:xfrm>
          <a:off x="0" y="0"/>
          <a:ext cx="0" cy="0"/>
          <a:chOff x="0" y="0"/>
          <a:chExt cx="0" cy="0"/>
        </a:xfrm>
      </p:grpSpPr>
      <p:sp>
        <p:nvSpPr>
          <p:cNvPr id="3405" name="Google Shape;3405;p30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Networking</a:t>
            </a:r>
            <a:endParaRPr/>
          </a:p>
        </p:txBody>
      </p:sp>
      <p:sp>
        <p:nvSpPr>
          <p:cNvPr id="3406" name="Google Shape;3406;p3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2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69" name="Google Shape;1669;p2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70" name="Google Shape;1670;p227"/>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created from </a:t>
            </a:r>
            <a:br>
              <a:rPr lang="en" sz="2800">
                <a:latin typeface="Overpass"/>
                <a:ea typeface="Overpass"/>
                <a:cs typeface="Overpass"/>
                <a:sym typeface="Overpass"/>
              </a:rPr>
            </a:br>
            <a:r>
              <a:rPr lang="en" sz="2800">
                <a:latin typeface="Overpass"/>
                <a:ea typeface="Overpass"/>
                <a:cs typeface="Overpass"/>
                <a:sym typeface="Overpass"/>
              </a:rPr>
              <a:t>container images</a:t>
            </a:r>
            <a:endParaRPr sz="2800">
              <a:latin typeface="Overpass"/>
              <a:ea typeface="Overpass"/>
              <a:cs typeface="Overpass"/>
              <a:sym typeface="Overpass"/>
            </a:endParaRPr>
          </a:p>
        </p:txBody>
      </p:sp>
      <p:cxnSp>
        <p:nvCxnSpPr>
          <p:cNvPr id="1671" name="Google Shape;1671;p227"/>
          <p:cNvCxnSpPr>
            <a:stCxn id="1672" idx="0"/>
            <a:endCxn id="1673" idx="3"/>
          </p:cNvCxnSpPr>
          <p:nvPr/>
        </p:nvCxnSpPr>
        <p:spPr>
          <a:xfrm>
            <a:off x="3605263" y="2870401"/>
            <a:ext cx="1933500" cy="0"/>
          </a:xfrm>
          <a:prstGeom prst="straightConnector1">
            <a:avLst/>
          </a:prstGeom>
          <a:noFill/>
          <a:ln cap="flat" cmpd="sng" w="9525">
            <a:solidFill>
              <a:srgbClr val="666666"/>
            </a:solidFill>
            <a:prstDash val="solid"/>
            <a:round/>
            <a:headEnd len="med" w="med" type="none"/>
            <a:tailEnd len="med" w="med" type="triangle"/>
          </a:ln>
        </p:spPr>
      </p:cxnSp>
      <p:sp>
        <p:nvSpPr>
          <p:cNvPr id="1674" name="Google Shape;1674;p227"/>
          <p:cNvSpPr txBox="1"/>
          <p:nvPr/>
        </p:nvSpPr>
        <p:spPr>
          <a:xfrm>
            <a:off x="2861575" y="3431650"/>
            <a:ext cx="7467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BINARY</a:t>
            </a:r>
            <a:endParaRPr sz="1200">
              <a:latin typeface="Overpass"/>
              <a:ea typeface="Overpass"/>
              <a:cs typeface="Overpass"/>
              <a:sym typeface="Overpass"/>
            </a:endParaRPr>
          </a:p>
        </p:txBody>
      </p:sp>
      <p:sp>
        <p:nvSpPr>
          <p:cNvPr id="1675" name="Google Shape;1675;p227"/>
          <p:cNvSpPr txBox="1"/>
          <p:nvPr/>
        </p:nvSpPr>
        <p:spPr>
          <a:xfrm>
            <a:off x="5375987" y="3431650"/>
            <a:ext cx="10662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RUNTIME</a:t>
            </a:r>
            <a:endParaRPr sz="1200">
              <a:latin typeface="Overpass"/>
              <a:ea typeface="Overpass"/>
              <a:cs typeface="Overpass"/>
              <a:sym typeface="Overpass"/>
            </a:endParaRPr>
          </a:p>
        </p:txBody>
      </p:sp>
      <p:sp>
        <p:nvSpPr>
          <p:cNvPr id="1673" name="Google Shape;1673;p227"/>
          <p:cNvSpPr/>
          <p:nvPr/>
        </p:nvSpPr>
        <p:spPr>
          <a:xfrm>
            <a:off x="5538875" y="2549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72" name="Google Shape;1672;p227"/>
          <p:cNvSpPr/>
          <p:nvPr/>
        </p:nvSpPr>
        <p:spPr>
          <a:xfrm>
            <a:off x="2864563" y="255030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0" name="Shape 3410"/>
        <p:cNvGrpSpPr/>
        <p:nvPr/>
      </p:nvGrpSpPr>
      <p:grpSpPr>
        <a:xfrm>
          <a:off x="0" y="0"/>
          <a:ext cx="0" cy="0"/>
          <a:chOff x="0" y="0"/>
          <a:chExt cx="0" cy="0"/>
        </a:xfrm>
      </p:grpSpPr>
      <p:sp>
        <p:nvSpPr>
          <p:cNvPr id="3411" name="Google Shape;3411;p30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2" name="Google Shape;3412;p308"/>
          <p:cNvSpPr txBox="1"/>
          <p:nvPr>
            <p:ph idx="1" type="body"/>
          </p:nvPr>
        </p:nvSpPr>
        <p:spPr>
          <a:xfrm>
            <a:off x="826700" y="1233775"/>
            <a:ext cx="5063700" cy="329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Built-in internal DNS to reach services by name</a:t>
            </a:r>
            <a:endParaRPr sz="1400"/>
          </a:p>
          <a:p>
            <a:pPr indent="-317500" lvl="0" marL="457200" rtl="0" algn="l">
              <a:spcBef>
                <a:spcPts val="1600"/>
              </a:spcBef>
              <a:spcAft>
                <a:spcPts val="0"/>
              </a:spcAft>
              <a:buSzPts val="1400"/>
              <a:buChar char="●"/>
            </a:pPr>
            <a:r>
              <a:rPr lang="en" sz="1400"/>
              <a:t>Split DNS is supported via DNSmasq</a:t>
            </a:r>
            <a:endParaRPr sz="1400"/>
          </a:p>
          <a:p>
            <a:pPr indent="-317500" lvl="1" marL="914400" rtl="0" algn="l">
              <a:spcBef>
                <a:spcPts val="1600"/>
              </a:spcBef>
              <a:spcAft>
                <a:spcPts val="0"/>
              </a:spcAft>
              <a:buSzPts val="1400"/>
              <a:buChar char="○"/>
            </a:pPr>
            <a:r>
              <a:rPr lang="en"/>
              <a:t>Master answers DNS queries for internal services</a:t>
            </a:r>
            <a:endParaRPr/>
          </a:p>
          <a:p>
            <a:pPr indent="-317500" lvl="1" marL="914400" rtl="0" algn="l">
              <a:spcBef>
                <a:spcPts val="1600"/>
              </a:spcBef>
              <a:spcAft>
                <a:spcPts val="0"/>
              </a:spcAft>
              <a:buSzPts val="1400"/>
              <a:buChar char="○"/>
            </a:pPr>
            <a:r>
              <a:rPr lang="en"/>
              <a:t>Other name servers serve the rest of the queries</a:t>
            </a:r>
            <a:endParaRPr/>
          </a:p>
          <a:p>
            <a:pPr indent="-317500" lvl="0" marL="457200" rtl="0" algn="l">
              <a:spcBef>
                <a:spcPts val="1600"/>
              </a:spcBef>
              <a:spcAft>
                <a:spcPts val="0"/>
              </a:spcAft>
              <a:buSzPts val="1400"/>
              <a:buChar char="●"/>
            </a:pPr>
            <a:r>
              <a:rPr lang="en" sz="1400"/>
              <a:t>Software Defined Networking (SDN) for a unified cluster network to enable pod-to-pod communication</a:t>
            </a:r>
            <a:endParaRPr sz="1400"/>
          </a:p>
          <a:p>
            <a:pPr indent="-317500" lvl="0" marL="457200" marR="0" rtl="0" algn="l">
              <a:lnSpc>
                <a:spcPct val="115000"/>
              </a:lnSpc>
              <a:spcBef>
                <a:spcPts val="1600"/>
              </a:spcBef>
              <a:spcAft>
                <a:spcPts val="0"/>
              </a:spcAft>
              <a:buClr>
                <a:schemeClr val="dk1"/>
              </a:buClr>
              <a:buSzPts val="1400"/>
              <a:buChar char="●"/>
            </a:pPr>
            <a:r>
              <a:rPr lang="en" sz="1400"/>
              <a:t>OpenShift follows the Kubernetes </a:t>
            </a:r>
            <a:br>
              <a:rPr lang="en" sz="1400"/>
            </a:br>
            <a:r>
              <a:rPr lang="en" sz="1400"/>
              <a:t>Container Networking Interface (CNI) plug-in model</a:t>
            </a:r>
            <a:endParaRPr sz="1400"/>
          </a:p>
        </p:txBody>
      </p:sp>
      <p:sp>
        <p:nvSpPr>
          <p:cNvPr id="3413" name="Google Shape;3413;p30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OPENSHIFT NETWORKING</a:t>
            </a:r>
            <a:endParaRPr/>
          </a:p>
        </p:txBody>
      </p:sp>
      <p:pic>
        <p:nvPicPr>
          <p:cNvPr id="3414" name="Google Shape;3414;p308"/>
          <p:cNvPicPr preferRelativeResize="0"/>
          <p:nvPr/>
        </p:nvPicPr>
        <p:blipFill rotWithShape="1">
          <a:blip r:embed="rId3">
            <a:alphaModFix/>
          </a:blip>
          <a:srcRect b="0" l="0" r="0" t="40863"/>
          <a:stretch/>
        </p:blipFill>
        <p:spPr>
          <a:xfrm>
            <a:off x="6432725" y="3048405"/>
            <a:ext cx="1340350" cy="724450"/>
          </a:xfrm>
          <a:prstGeom prst="rect">
            <a:avLst/>
          </a:prstGeom>
          <a:noFill/>
          <a:ln>
            <a:noFill/>
          </a:ln>
        </p:spPr>
      </p:pic>
      <p:pic>
        <p:nvPicPr>
          <p:cNvPr id="3415" name="Google Shape;3415;p308"/>
          <p:cNvPicPr preferRelativeResize="0"/>
          <p:nvPr/>
        </p:nvPicPr>
        <p:blipFill>
          <a:blip r:embed="rId4">
            <a:alphaModFix/>
          </a:blip>
          <a:stretch>
            <a:fillRect/>
          </a:stretch>
        </p:blipFill>
        <p:spPr>
          <a:xfrm>
            <a:off x="6634498" y="2602300"/>
            <a:ext cx="936800" cy="446100"/>
          </a:xfrm>
          <a:prstGeom prst="rect">
            <a:avLst/>
          </a:prstGeom>
          <a:noFill/>
          <a:ln>
            <a:noFill/>
          </a:ln>
        </p:spPr>
      </p:pic>
      <p:pic>
        <p:nvPicPr>
          <p:cNvPr id="3416" name="Google Shape;3416;p308"/>
          <p:cNvPicPr preferRelativeResize="0"/>
          <p:nvPr/>
        </p:nvPicPr>
        <p:blipFill rotWithShape="1">
          <a:blip r:embed="rId3">
            <a:alphaModFix/>
          </a:blip>
          <a:srcRect b="0" l="0" r="0" t="40863"/>
          <a:stretch/>
        </p:blipFill>
        <p:spPr>
          <a:xfrm flipH="1" rot="10800000">
            <a:off x="6432725" y="1875893"/>
            <a:ext cx="1340350" cy="724450"/>
          </a:xfrm>
          <a:prstGeom prst="rect">
            <a:avLst/>
          </a:prstGeom>
          <a:noFill/>
          <a:ln>
            <a:noFill/>
          </a:ln>
        </p:spPr>
      </p:pic>
      <p:pic>
        <p:nvPicPr>
          <p:cNvPr id="3417" name="Google Shape;3417;p308"/>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1" name="Shape 3421"/>
        <p:cNvGrpSpPr/>
        <p:nvPr/>
      </p:nvGrpSpPr>
      <p:grpSpPr>
        <a:xfrm>
          <a:off x="0" y="0"/>
          <a:ext cx="0" cy="0"/>
          <a:chOff x="0" y="0"/>
          <a:chExt cx="0" cy="0"/>
        </a:xfrm>
      </p:grpSpPr>
      <p:sp>
        <p:nvSpPr>
          <p:cNvPr id="3422" name="Google Shape;3422;p309"/>
          <p:cNvSpPr/>
          <p:nvPr/>
        </p:nvSpPr>
        <p:spPr>
          <a:xfrm>
            <a:off x="4163925" y="2485274"/>
            <a:ext cx="937200" cy="9372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09"/>
          <p:cNvSpPr/>
          <p:nvPr/>
        </p:nvSpPr>
        <p:spPr>
          <a:xfrm>
            <a:off x="18676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172.16.1.10</a:t>
            </a:r>
            <a:endParaRPr sz="900">
              <a:solidFill>
                <a:schemeClr val="dk1"/>
              </a:solidFill>
              <a:latin typeface="Proxima Nova"/>
              <a:ea typeface="Proxima Nova"/>
              <a:cs typeface="Proxima Nova"/>
              <a:sym typeface="Proxima Nova"/>
            </a:endParaRPr>
          </a:p>
        </p:txBody>
      </p:sp>
      <p:sp>
        <p:nvSpPr>
          <p:cNvPr id="3424" name="Google Shape;3424;p30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5" name="Google Shape;3425;p30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NETWORKING</a:t>
            </a:r>
            <a:endParaRPr/>
          </a:p>
        </p:txBody>
      </p:sp>
      <p:sp>
        <p:nvSpPr>
          <p:cNvPr id="3426" name="Google Shape;3426;p309"/>
          <p:cNvSpPr/>
          <p:nvPr/>
        </p:nvSpPr>
        <p:spPr>
          <a:xfrm>
            <a:off x="19542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10.1.2.2</a:t>
            </a:r>
            <a:endParaRPr sz="700">
              <a:solidFill>
                <a:srgbClr val="FFFFFF"/>
              </a:solidFill>
              <a:latin typeface="Proxima Nova"/>
              <a:ea typeface="Proxima Nova"/>
              <a:cs typeface="Proxima Nova"/>
              <a:sym typeface="Proxima Nova"/>
            </a:endParaRPr>
          </a:p>
        </p:txBody>
      </p:sp>
      <p:sp>
        <p:nvSpPr>
          <p:cNvPr id="3427" name="Google Shape;3427;p309"/>
          <p:cNvSpPr/>
          <p:nvPr/>
        </p:nvSpPr>
        <p:spPr>
          <a:xfrm>
            <a:off x="25638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10.1.2.4</a:t>
            </a:r>
            <a:endParaRPr sz="700">
              <a:solidFill>
                <a:srgbClr val="FFFFFF"/>
              </a:solidFill>
              <a:latin typeface="Proxima Nova"/>
              <a:ea typeface="Proxima Nova"/>
              <a:cs typeface="Proxima Nova"/>
              <a:sym typeface="Proxima Nova"/>
            </a:endParaRPr>
          </a:p>
        </p:txBody>
      </p:sp>
      <p:sp>
        <p:nvSpPr>
          <p:cNvPr id="3428" name="Google Shape;3428;p309"/>
          <p:cNvSpPr/>
          <p:nvPr/>
        </p:nvSpPr>
        <p:spPr>
          <a:xfrm>
            <a:off x="60587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172.16.1.20</a:t>
            </a:r>
            <a:endParaRPr b="1" sz="1000">
              <a:latin typeface="Proxima Nova"/>
              <a:ea typeface="Proxima Nova"/>
              <a:cs typeface="Proxima Nova"/>
              <a:sym typeface="Proxima Nova"/>
            </a:endParaRPr>
          </a:p>
        </p:txBody>
      </p:sp>
      <p:sp>
        <p:nvSpPr>
          <p:cNvPr id="3429" name="Google Shape;3429;p309"/>
          <p:cNvSpPr/>
          <p:nvPr/>
        </p:nvSpPr>
        <p:spPr>
          <a:xfrm>
            <a:off x="61453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10.1.4.2</a:t>
            </a:r>
            <a:endParaRPr sz="700">
              <a:solidFill>
                <a:srgbClr val="FFFFFF"/>
              </a:solidFill>
              <a:latin typeface="Proxima Nova"/>
              <a:ea typeface="Proxima Nova"/>
              <a:cs typeface="Proxima Nova"/>
              <a:sym typeface="Proxima Nova"/>
            </a:endParaRPr>
          </a:p>
        </p:txBody>
      </p:sp>
      <p:sp>
        <p:nvSpPr>
          <p:cNvPr id="3430" name="Google Shape;3430;p309"/>
          <p:cNvSpPr/>
          <p:nvPr/>
        </p:nvSpPr>
        <p:spPr>
          <a:xfrm>
            <a:off x="67549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10.1.4.4</a:t>
            </a:r>
            <a:endParaRPr sz="700">
              <a:solidFill>
                <a:srgbClr val="FFFFFF"/>
              </a:solidFill>
              <a:latin typeface="Proxima Nova"/>
              <a:ea typeface="Proxima Nova"/>
              <a:cs typeface="Proxima Nova"/>
              <a:sym typeface="Proxima Nova"/>
            </a:endParaRPr>
          </a:p>
        </p:txBody>
      </p:sp>
      <p:cxnSp>
        <p:nvCxnSpPr>
          <p:cNvPr id="3431" name="Google Shape;3431;p309"/>
          <p:cNvCxnSpPr>
            <a:stCxn id="3432" idx="3"/>
            <a:endCxn id="3428" idx="2"/>
          </p:cNvCxnSpPr>
          <p:nvPr/>
        </p:nvCxnSpPr>
        <p:spPr>
          <a:xfrm>
            <a:off x="4906572" y="3105102"/>
            <a:ext cx="1821600" cy="393600"/>
          </a:xfrm>
          <a:prstGeom prst="bentConnector4">
            <a:avLst>
              <a:gd fmla="val 31626" name="adj1"/>
              <a:gd fmla="val 160492" name="adj2"/>
            </a:avLst>
          </a:prstGeom>
          <a:noFill/>
          <a:ln cap="flat" cmpd="sng" w="9525">
            <a:solidFill>
              <a:schemeClr val="dk2"/>
            </a:solidFill>
            <a:prstDash val="solid"/>
            <a:round/>
            <a:headEnd len="med" w="med" type="none"/>
            <a:tailEnd len="med" w="med" type="none"/>
          </a:ln>
        </p:spPr>
      </p:cxnSp>
      <p:cxnSp>
        <p:nvCxnSpPr>
          <p:cNvPr id="3433" name="Google Shape;3433;p309"/>
          <p:cNvCxnSpPr>
            <a:stCxn id="3432" idx="1"/>
            <a:endCxn id="3423" idx="2"/>
          </p:cNvCxnSpPr>
          <p:nvPr/>
        </p:nvCxnSpPr>
        <p:spPr>
          <a:xfrm flipH="1">
            <a:off x="2536897" y="3105102"/>
            <a:ext cx="1821600" cy="393600"/>
          </a:xfrm>
          <a:prstGeom prst="bentConnector4">
            <a:avLst>
              <a:gd fmla="val 31627" name="adj1"/>
              <a:gd fmla="val 160492" name="adj2"/>
            </a:avLst>
          </a:prstGeom>
          <a:noFill/>
          <a:ln cap="flat" cmpd="sng" w="9525">
            <a:solidFill>
              <a:schemeClr val="dk2"/>
            </a:solidFill>
            <a:prstDash val="solid"/>
            <a:round/>
            <a:headEnd len="med" w="med" type="none"/>
            <a:tailEnd len="med" w="med" type="none"/>
          </a:ln>
        </p:spPr>
      </p:cxnSp>
      <p:sp>
        <p:nvSpPr>
          <p:cNvPr id="3434" name="Google Shape;3434;p309"/>
          <p:cNvSpPr txBox="1"/>
          <p:nvPr/>
        </p:nvSpPr>
        <p:spPr>
          <a:xfrm>
            <a:off x="4115037" y="3553743"/>
            <a:ext cx="1035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IP Network</a:t>
            </a:r>
            <a:endParaRPr sz="1000">
              <a:latin typeface="Proxima Nova"/>
              <a:ea typeface="Proxima Nova"/>
              <a:cs typeface="Proxima Nova"/>
              <a:sym typeface="Proxima Nova"/>
            </a:endParaRPr>
          </a:p>
        </p:txBody>
      </p:sp>
      <p:sp>
        <p:nvSpPr>
          <p:cNvPr id="3435" name="Google Shape;3435;p309"/>
          <p:cNvSpPr txBox="1"/>
          <p:nvPr/>
        </p:nvSpPr>
        <p:spPr>
          <a:xfrm>
            <a:off x="4052174" y="1978275"/>
            <a:ext cx="11607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VxLAN Overlay Network</a:t>
            </a:r>
            <a:endParaRPr sz="1000">
              <a:latin typeface="Proxima Nova"/>
              <a:ea typeface="Proxima Nova"/>
              <a:cs typeface="Proxima Nova"/>
              <a:sym typeface="Proxima Nova"/>
            </a:endParaRPr>
          </a:p>
        </p:txBody>
      </p:sp>
      <p:pic>
        <p:nvPicPr>
          <p:cNvPr id="3432" name="Google Shape;3432;p309"/>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3436" name="Google Shape;3436;p309"/>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3437" name="Google Shape;3437;p309"/>
          <p:cNvCxnSpPr>
            <a:stCxn id="3426" idx="2"/>
            <a:endCxn id="3436" idx="1"/>
          </p:cNvCxnSpPr>
          <p:nvPr/>
        </p:nvCxnSpPr>
        <p:spPr>
          <a:xfrm flipH="1" rot="-5400000">
            <a:off x="3065275" y="1595151"/>
            <a:ext cx="411900" cy="2086800"/>
          </a:xfrm>
          <a:prstGeom prst="bentConnector2">
            <a:avLst/>
          </a:prstGeom>
          <a:noFill/>
          <a:ln cap="flat" cmpd="sng" w="9525">
            <a:solidFill>
              <a:schemeClr val="dk2"/>
            </a:solidFill>
            <a:prstDash val="dot"/>
            <a:round/>
            <a:headEnd len="med" w="med" type="none"/>
            <a:tailEnd len="med" w="med" type="none"/>
          </a:ln>
        </p:spPr>
      </p:cxnSp>
      <p:cxnSp>
        <p:nvCxnSpPr>
          <p:cNvPr id="3438" name="Google Shape;3438;p309"/>
          <p:cNvCxnSpPr>
            <a:stCxn id="3427" idx="2"/>
            <a:endCxn id="3436" idx="1"/>
          </p:cNvCxnSpPr>
          <p:nvPr/>
        </p:nvCxnSpPr>
        <p:spPr>
          <a:xfrm flipH="1" rot="-5400000">
            <a:off x="3370075" y="1899951"/>
            <a:ext cx="411900" cy="1477200"/>
          </a:xfrm>
          <a:prstGeom prst="bentConnector2">
            <a:avLst/>
          </a:prstGeom>
          <a:noFill/>
          <a:ln cap="flat" cmpd="sng" w="9525">
            <a:solidFill>
              <a:schemeClr val="dk2"/>
            </a:solidFill>
            <a:prstDash val="dot"/>
            <a:round/>
            <a:headEnd len="med" w="med" type="none"/>
            <a:tailEnd len="med" w="med" type="none"/>
          </a:ln>
        </p:spPr>
      </p:cxnSp>
      <p:cxnSp>
        <p:nvCxnSpPr>
          <p:cNvPr id="3439" name="Google Shape;3439;p309"/>
          <p:cNvCxnSpPr>
            <a:stCxn id="3429" idx="2"/>
            <a:endCxn id="3436" idx="3"/>
          </p:cNvCxnSpPr>
          <p:nvPr/>
        </p:nvCxnSpPr>
        <p:spPr>
          <a:xfrm rot="5400000">
            <a:off x="5478725" y="1904301"/>
            <a:ext cx="411900" cy="1468500"/>
          </a:xfrm>
          <a:prstGeom prst="bentConnector2">
            <a:avLst/>
          </a:prstGeom>
          <a:noFill/>
          <a:ln cap="flat" cmpd="sng" w="9525">
            <a:solidFill>
              <a:schemeClr val="dk2"/>
            </a:solidFill>
            <a:prstDash val="dot"/>
            <a:round/>
            <a:headEnd len="med" w="med" type="none"/>
            <a:tailEnd len="med" w="med" type="none"/>
          </a:ln>
        </p:spPr>
      </p:cxnSp>
      <p:cxnSp>
        <p:nvCxnSpPr>
          <p:cNvPr id="3440" name="Google Shape;3440;p309"/>
          <p:cNvCxnSpPr>
            <a:stCxn id="3430" idx="2"/>
            <a:endCxn id="3436" idx="3"/>
          </p:cNvCxnSpPr>
          <p:nvPr/>
        </p:nvCxnSpPr>
        <p:spPr>
          <a:xfrm rot="5400000">
            <a:off x="5783525" y="1599501"/>
            <a:ext cx="411900" cy="2078100"/>
          </a:xfrm>
          <a:prstGeom prst="bentConnector2">
            <a:avLst/>
          </a:prstGeom>
          <a:noFill/>
          <a:ln cap="flat" cmpd="sng" w="9525">
            <a:solidFill>
              <a:schemeClr val="dk2"/>
            </a:solidFill>
            <a:prstDash val="dot"/>
            <a:round/>
            <a:headEnd len="med" w="med" type="none"/>
            <a:tailEnd len="med" w="med" type="none"/>
          </a:ln>
        </p:spPr>
      </p:cxnSp>
      <p:pic>
        <p:nvPicPr>
          <p:cNvPr id="3441" name="Google Shape;3441;p309"/>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5" name="Shape 3445"/>
        <p:cNvGrpSpPr/>
        <p:nvPr/>
      </p:nvGrpSpPr>
      <p:grpSpPr>
        <a:xfrm>
          <a:off x="0" y="0"/>
          <a:ext cx="0" cy="0"/>
          <a:chOff x="0" y="0"/>
          <a:chExt cx="0" cy="0"/>
        </a:xfrm>
      </p:grpSpPr>
      <p:sp>
        <p:nvSpPr>
          <p:cNvPr id="3446" name="Google Shape;3446;p3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7" name="Google Shape;3447;p3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NETWORK PLUGINS</a:t>
            </a:r>
            <a:endParaRPr/>
          </a:p>
        </p:txBody>
      </p:sp>
      <p:sp>
        <p:nvSpPr>
          <p:cNvPr id="3448" name="Google Shape;3448;p310"/>
          <p:cNvSpPr/>
          <p:nvPr/>
        </p:nvSpPr>
        <p:spPr>
          <a:xfrm>
            <a:off x="617477" y="2420265"/>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OpenShift </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SDN</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(OVS)</a:t>
            </a:r>
            <a:br>
              <a:rPr lang="en" sz="800">
                <a:solidFill>
                  <a:srgbClr val="FFFFFF"/>
                </a:solidFill>
                <a:latin typeface="Overpass"/>
                <a:ea typeface="Overpass"/>
                <a:cs typeface="Overpass"/>
                <a:sym typeface="Overpass"/>
              </a:rPr>
            </a:br>
            <a:endParaRPr b="1" sz="800">
              <a:latin typeface="Overpass"/>
              <a:ea typeface="Overpass"/>
              <a:cs typeface="Overpass"/>
              <a:sym typeface="Overpass"/>
            </a:endParaRPr>
          </a:p>
        </p:txBody>
      </p:sp>
      <p:sp>
        <p:nvSpPr>
          <p:cNvPr id="3449" name="Google Shape;3449;p310"/>
          <p:cNvSpPr/>
          <p:nvPr/>
        </p:nvSpPr>
        <p:spPr>
          <a:xfrm>
            <a:off x="611275" y="1306000"/>
            <a:ext cx="7905000" cy="553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OPENSHIFT</a:t>
            </a:r>
            <a:endParaRPr b="1" sz="1800">
              <a:solidFill>
                <a:srgbClr val="FFFFFF"/>
              </a:solidFill>
              <a:latin typeface="Proxima Nova"/>
              <a:ea typeface="Proxima Nova"/>
              <a:cs typeface="Proxima Nova"/>
              <a:sym typeface="Proxima Nova"/>
            </a:endParaRPr>
          </a:p>
        </p:txBody>
      </p:sp>
      <p:sp>
        <p:nvSpPr>
          <p:cNvPr id="3450" name="Google Shape;3450;p310"/>
          <p:cNvSpPr/>
          <p:nvPr/>
        </p:nvSpPr>
        <p:spPr>
          <a:xfrm>
            <a:off x="611275" y="1877499"/>
            <a:ext cx="79050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KUBERNETES CNI</a:t>
            </a:r>
            <a:endParaRPr sz="1000">
              <a:solidFill>
                <a:srgbClr val="FFFFFF"/>
              </a:solidFill>
              <a:latin typeface="Proxima Nova"/>
              <a:ea typeface="Proxima Nova"/>
              <a:cs typeface="Proxima Nova"/>
              <a:sym typeface="Proxima Nova"/>
            </a:endParaRPr>
          </a:p>
        </p:txBody>
      </p:sp>
      <p:sp>
        <p:nvSpPr>
          <p:cNvPr id="3451" name="Google Shape;3451;p310"/>
          <p:cNvSpPr/>
          <p:nvPr/>
        </p:nvSpPr>
        <p:spPr>
          <a:xfrm>
            <a:off x="2059773"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Flannel**</a:t>
            </a:r>
            <a:endParaRPr sz="800">
              <a:solidFill>
                <a:srgbClr val="FFFFFF"/>
              </a:solidFill>
              <a:latin typeface="Overpass"/>
              <a:ea typeface="Overpass"/>
              <a:cs typeface="Overpass"/>
              <a:sym typeface="Overpass"/>
            </a:endParaRPr>
          </a:p>
        </p:txBody>
      </p:sp>
      <p:sp>
        <p:nvSpPr>
          <p:cNvPr id="3452" name="Google Shape;3452;p310"/>
          <p:cNvSpPr/>
          <p:nvPr/>
        </p:nvSpPr>
        <p:spPr>
          <a:xfrm>
            <a:off x="2780920"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Overpass"/>
                <a:ea typeface="Overpass"/>
                <a:cs typeface="Overpass"/>
                <a:sym typeface="Overpass"/>
              </a:rPr>
              <a:t>Nuage</a:t>
            </a:r>
            <a:endParaRPr sz="800">
              <a:solidFill>
                <a:srgbClr val="FFFFFF"/>
              </a:solidFill>
              <a:latin typeface="Overpass"/>
              <a:ea typeface="Overpass"/>
              <a:cs typeface="Overpass"/>
              <a:sym typeface="Overpass"/>
            </a:endParaRPr>
          </a:p>
        </p:txBody>
      </p:sp>
      <p:sp>
        <p:nvSpPr>
          <p:cNvPr id="3453" name="Google Shape;3453;p310"/>
          <p:cNvSpPr/>
          <p:nvPr/>
        </p:nvSpPr>
        <p:spPr>
          <a:xfrm>
            <a:off x="3502068"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Tigera</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Calico &amp; CNX</a:t>
            </a:r>
            <a:endParaRPr sz="800">
              <a:solidFill>
                <a:srgbClr val="FFFFFF"/>
              </a:solidFill>
              <a:latin typeface="Overpass"/>
              <a:ea typeface="Overpass"/>
              <a:cs typeface="Overpass"/>
              <a:sym typeface="Overpass"/>
            </a:endParaRPr>
          </a:p>
        </p:txBody>
      </p:sp>
      <p:sp>
        <p:nvSpPr>
          <p:cNvPr id="3454" name="Google Shape;3454;p310"/>
          <p:cNvSpPr/>
          <p:nvPr/>
        </p:nvSpPr>
        <p:spPr>
          <a:xfrm>
            <a:off x="4223216"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Juniper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Contrail</a:t>
            </a:r>
            <a:endParaRPr sz="800">
              <a:solidFill>
                <a:srgbClr val="FFFFFF"/>
              </a:solidFill>
              <a:latin typeface="Overpass"/>
              <a:ea typeface="Overpass"/>
              <a:cs typeface="Overpass"/>
              <a:sym typeface="Overpass"/>
            </a:endParaRPr>
          </a:p>
        </p:txBody>
      </p:sp>
      <p:sp>
        <p:nvSpPr>
          <p:cNvPr id="3455" name="Google Shape;3455;p310"/>
          <p:cNvSpPr/>
          <p:nvPr/>
        </p:nvSpPr>
        <p:spPr>
          <a:xfrm>
            <a:off x="4944364"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Cisco</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Contiv &amp; Contiv-ACI</a:t>
            </a:r>
            <a:endParaRPr sz="800">
              <a:solidFill>
                <a:srgbClr val="FFFFFF"/>
              </a:solidFill>
              <a:latin typeface="Overpass"/>
              <a:ea typeface="Overpass"/>
              <a:cs typeface="Overpass"/>
              <a:sym typeface="Overpass"/>
            </a:endParaRPr>
          </a:p>
        </p:txBody>
      </p:sp>
      <p:sp>
        <p:nvSpPr>
          <p:cNvPr id="3456" name="Google Shape;3456;p310"/>
          <p:cNvSpPr/>
          <p:nvPr/>
        </p:nvSpPr>
        <p:spPr>
          <a:xfrm>
            <a:off x="5665511"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Big Switch</a:t>
            </a:r>
            <a:endParaRPr sz="800">
              <a:solidFill>
                <a:srgbClr val="FFFFFF"/>
              </a:solidFill>
              <a:latin typeface="Overpass"/>
              <a:ea typeface="Overpass"/>
              <a:cs typeface="Overpass"/>
              <a:sym typeface="Overpass"/>
            </a:endParaRPr>
          </a:p>
        </p:txBody>
      </p:sp>
      <p:cxnSp>
        <p:nvCxnSpPr>
          <p:cNvPr id="3457" name="Google Shape;3457;p310"/>
          <p:cNvCxnSpPr/>
          <p:nvPr/>
        </p:nvCxnSpPr>
        <p:spPr>
          <a:xfrm>
            <a:off x="996033" y="2118600"/>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458" name="Google Shape;3458;p310"/>
          <p:cNvCxnSpPr/>
          <p:nvPr/>
        </p:nvCxnSpPr>
        <p:spPr>
          <a:xfrm>
            <a:off x="2427833"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459" name="Google Shape;3459;p310"/>
          <p:cNvCxnSpPr/>
          <p:nvPr/>
        </p:nvCxnSpPr>
        <p:spPr>
          <a:xfrm>
            <a:off x="31437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460" name="Google Shape;3460;p310"/>
          <p:cNvCxnSpPr/>
          <p:nvPr/>
        </p:nvCxnSpPr>
        <p:spPr>
          <a:xfrm>
            <a:off x="38596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461" name="Google Shape;3461;p310"/>
          <p:cNvCxnSpPr/>
          <p:nvPr/>
        </p:nvCxnSpPr>
        <p:spPr>
          <a:xfrm>
            <a:off x="45755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462" name="Google Shape;3462;p310"/>
          <p:cNvCxnSpPr/>
          <p:nvPr/>
        </p:nvCxnSpPr>
        <p:spPr>
          <a:xfrm>
            <a:off x="5291435"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463" name="Google Shape;3463;p310"/>
          <p:cNvCxnSpPr/>
          <p:nvPr/>
        </p:nvCxnSpPr>
        <p:spPr>
          <a:xfrm>
            <a:off x="6007335"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64" name="Google Shape;3464;p310"/>
          <p:cNvSpPr/>
          <p:nvPr/>
        </p:nvSpPr>
        <p:spPr>
          <a:xfrm>
            <a:off x="3210450" y="35024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Fully Supported</a:t>
            </a:r>
            <a:endParaRPr sz="700">
              <a:latin typeface="Proxima Nova"/>
              <a:ea typeface="Proxima Nova"/>
              <a:cs typeface="Proxima Nova"/>
              <a:sym typeface="Proxima Nova"/>
            </a:endParaRPr>
          </a:p>
        </p:txBody>
      </p:sp>
      <p:sp>
        <p:nvSpPr>
          <p:cNvPr id="3465" name="Google Shape;3465;p310"/>
          <p:cNvSpPr/>
          <p:nvPr/>
        </p:nvSpPr>
        <p:spPr>
          <a:xfrm>
            <a:off x="4125072" y="35024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Validated</a:t>
            </a:r>
            <a:endParaRPr sz="700">
              <a:latin typeface="Proxima Nova"/>
              <a:ea typeface="Proxima Nova"/>
              <a:cs typeface="Proxima Nova"/>
              <a:sym typeface="Proxima Nova"/>
            </a:endParaRPr>
          </a:p>
        </p:txBody>
      </p:sp>
      <p:sp>
        <p:nvSpPr>
          <p:cNvPr id="3466" name="Google Shape;3466;p310"/>
          <p:cNvSpPr/>
          <p:nvPr/>
        </p:nvSpPr>
        <p:spPr>
          <a:xfrm>
            <a:off x="6386659"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VMware</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NSX-T</a:t>
            </a:r>
            <a:endParaRPr sz="800">
              <a:solidFill>
                <a:srgbClr val="FFFFFF"/>
              </a:solidFill>
              <a:latin typeface="Overpass"/>
              <a:ea typeface="Overpass"/>
              <a:cs typeface="Overpass"/>
              <a:sym typeface="Overpass"/>
            </a:endParaRPr>
          </a:p>
        </p:txBody>
      </p:sp>
      <p:sp>
        <p:nvSpPr>
          <p:cNvPr id="3467" name="Google Shape;3467;p310"/>
          <p:cNvSpPr/>
          <p:nvPr/>
        </p:nvSpPr>
        <p:spPr>
          <a:xfrm>
            <a:off x="5038765" y="3502450"/>
            <a:ext cx="8949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In-Progress</a:t>
            </a:r>
            <a:endParaRPr sz="700">
              <a:latin typeface="Proxima Nova"/>
              <a:ea typeface="Proxima Nova"/>
              <a:cs typeface="Proxima Nova"/>
              <a:sym typeface="Proxima Nova"/>
            </a:endParaRPr>
          </a:p>
        </p:txBody>
      </p:sp>
      <p:cxnSp>
        <p:nvCxnSpPr>
          <p:cNvPr id="3468" name="Google Shape;3468;p310"/>
          <p:cNvCxnSpPr/>
          <p:nvPr/>
        </p:nvCxnSpPr>
        <p:spPr>
          <a:xfrm>
            <a:off x="6723235"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69" name="Google Shape;3469;p310"/>
          <p:cNvSpPr/>
          <p:nvPr/>
        </p:nvSpPr>
        <p:spPr>
          <a:xfrm>
            <a:off x="7107807" y="2420252"/>
            <a:ext cx="687300" cy="658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kuryr-</a:t>
            </a:r>
            <a:endParaRPr sz="800">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k8s</a:t>
            </a:r>
            <a:endParaRPr sz="800">
              <a:latin typeface="Overpass"/>
              <a:ea typeface="Overpass"/>
              <a:cs typeface="Overpass"/>
              <a:sym typeface="Overpass"/>
            </a:endParaRPr>
          </a:p>
        </p:txBody>
      </p:sp>
      <p:cxnSp>
        <p:nvCxnSpPr>
          <p:cNvPr id="3470" name="Google Shape;3470;p310"/>
          <p:cNvCxnSpPr/>
          <p:nvPr/>
        </p:nvCxnSpPr>
        <p:spPr>
          <a:xfrm>
            <a:off x="7439136"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71" name="Google Shape;3471;p310"/>
          <p:cNvSpPr/>
          <p:nvPr/>
        </p:nvSpPr>
        <p:spPr>
          <a:xfrm>
            <a:off x="1338625" y="2420265"/>
            <a:ext cx="687300" cy="658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OpenShift </a:t>
            </a:r>
            <a:endParaRPr sz="800">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SDN</a:t>
            </a:r>
            <a:endParaRPr sz="800">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(OVN*)</a:t>
            </a:r>
            <a:br>
              <a:rPr lang="en" sz="800">
                <a:solidFill>
                  <a:srgbClr val="FFFFFF"/>
                </a:solidFill>
                <a:latin typeface="Overpass"/>
                <a:ea typeface="Overpass"/>
                <a:cs typeface="Overpass"/>
                <a:sym typeface="Overpass"/>
              </a:rPr>
            </a:br>
            <a:endParaRPr b="1" sz="800">
              <a:latin typeface="Overpass"/>
              <a:ea typeface="Overpass"/>
              <a:cs typeface="Overpass"/>
              <a:sym typeface="Overpass"/>
            </a:endParaRPr>
          </a:p>
        </p:txBody>
      </p:sp>
      <p:cxnSp>
        <p:nvCxnSpPr>
          <p:cNvPr id="3472" name="Google Shape;3472;p310"/>
          <p:cNvCxnSpPr/>
          <p:nvPr/>
        </p:nvCxnSpPr>
        <p:spPr>
          <a:xfrm>
            <a:off x="1711933"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73" name="Google Shape;3473;p310"/>
          <p:cNvSpPr/>
          <p:nvPr/>
        </p:nvSpPr>
        <p:spPr>
          <a:xfrm>
            <a:off x="7828955" y="2420252"/>
            <a:ext cx="687300" cy="65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Open</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Daylight</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(CNI &amp; Kuryr)</a:t>
            </a:r>
            <a:endParaRPr sz="800">
              <a:solidFill>
                <a:srgbClr val="FFFFFF"/>
              </a:solidFill>
              <a:latin typeface="Overpass"/>
              <a:ea typeface="Overpass"/>
              <a:cs typeface="Overpass"/>
              <a:sym typeface="Overpass"/>
            </a:endParaRPr>
          </a:p>
        </p:txBody>
      </p:sp>
      <p:cxnSp>
        <p:nvCxnSpPr>
          <p:cNvPr id="3474" name="Google Shape;3474;p310"/>
          <p:cNvCxnSpPr/>
          <p:nvPr/>
        </p:nvCxnSpPr>
        <p:spPr>
          <a:xfrm>
            <a:off x="8159882" y="2118626"/>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75" name="Google Shape;3475;p310"/>
          <p:cNvSpPr/>
          <p:nvPr/>
        </p:nvSpPr>
        <p:spPr>
          <a:xfrm>
            <a:off x="7107807" y="3516930"/>
            <a:ext cx="687300" cy="658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RH-OSP</a:t>
            </a:r>
            <a:endParaRPr sz="9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Neutron</a:t>
            </a:r>
            <a:endParaRPr sz="9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Plugin</a:t>
            </a:r>
            <a:endParaRPr sz="900">
              <a:latin typeface="Proxima Nova"/>
              <a:ea typeface="Proxima Nova"/>
              <a:cs typeface="Proxima Nova"/>
              <a:sym typeface="Proxima Nova"/>
            </a:endParaRPr>
          </a:p>
        </p:txBody>
      </p:sp>
      <p:cxnSp>
        <p:nvCxnSpPr>
          <p:cNvPr id="3476" name="Google Shape;3476;p310"/>
          <p:cNvCxnSpPr>
            <a:stCxn id="3469" idx="2"/>
            <a:endCxn id="3475" idx="0"/>
          </p:cNvCxnSpPr>
          <p:nvPr/>
        </p:nvCxnSpPr>
        <p:spPr>
          <a:xfrm>
            <a:off x="7451457" y="3079052"/>
            <a:ext cx="0" cy="438000"/>
          </a:xfrm>
          <a:prstGeom prst="straightConnector1">
            <a:avLst/>
          </a:prstGeom>
          <a:noFill/>
          <a:ln cap="flat" cmpd="sng" w="9525">
            <a:solidFill>
              <a:srgbClr val="666666"/>
            </a:solidFill>
            <a:prstDash val="solid"/>
            <a:round/>
            <a:headEnd len="med" w="med" type="none"/>
            <a:tailEnd len="med" w="med" type="triangle"/>
          </a:ln>
        </p:spPr>
      </p:cxnSp>
      <p:cxnSp>
        <p:nvCxnSpPr>
          <p:cNvPr id="3477" name="Google Shape;3477;p310"/>
          <p:cNvCxnSpPr/>
          <p:nvPr/>
        </p:nvCxnSpPr>
        <p:spPr>
          <a:xfrm flipH="1" rot="10800000">
            <a:off x="1350975" y="2954725"/>
            <a:ext cx="207900" cy="682800"/>
          </a:xfrm>
          <a:prstGeom prst="straightConnector1">
            <a:avLst/>
          </a:prstGeom>
          <a:noFill/>
          <a:ln cap="flat" cmpd="sng" w="9525">
            <a:solidFill>
              <a:schemeClr val="dk2"/>
            </a:solidFill>
            <a:prstDash val="solid"/>
            <a:round/>
            <a:headEnd len="med" w="med" type="none"/>
            <a:tailEnd len="med" w="med" type="triangle"/>
          </a:ln>
        </p:spPr>
      </p:cxnSp>
      <p:sp>
        <p:nvSpPr>
          <p:cNvPr id="3478" name="Google Shape;3478;p310"/>
          <p:cNvSpPr txBox="1"/>
          <p:nvPr/>
        </p:nvSpPr>
        <p:spPr>
          <a:xfrm>
            <a:off x="883375" y="3517050"/>
            <a:ext cx="13017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Default in OCP 4.1</a:t>
            </a:r>
            <a:endParaRPr b="1" sz="1000">
              <a:latin typeface="Proxima Nova"/>
              <a:ea typeface="Proxima Nova"/>
              <a:cs typeface="Proxima Nova"/>
              <a:sym typeface="Proxima Nova"/>
            </a:endParaRPr>
          </a:p>
        </p:txBody>
      </p:sp>
      <p:cxnSp>
        <p:nvCxnSpPr>
          <p:cNvPr id="3479" name="Google Shape;3479;p310"/>
          <p:cNvCxnSpPr/>
          <p:nvPr/>
        </p:nvCxnSpPr>
        <p:spPr>
          <a:xfrm flipH="1" rot="10800000">
            <a:off x="6583525" y="3826975"/>
            <a:ext cx="590400" cy="166800"/>
          </a:xfrm>
          <a:prstGeom prst="straightConnector1">
            <a:avLst/>
          </a:prstGeom>
          <a:noFill/>
          <a:ln cap="flat" cmpd="sng" w="9525">
            <a:solidFill>
              <a:schemeClr val="dk2"/>
            </a:solidFill>
            <a:prstDash val="solid"/>
            <a:round/>
            <a:headEnd len="med" w="med" type="none"/>
            <a:tailEnd len="med" w="med" type="triangle"/>
          </a:ln>
        </p:spPr>
      </p:cxnSp>
      <p:cxnSp>
        <p:nvCxnSpPr>
          <p:cNvPr id="3480" name="Google Shape;3480;p310"/>
          <p:cNvCxnSpPr/>
          <p:nvPr/>
        </p:nvCxnSpPr>
        <p:spPr>
          <a:xfrm flipH="1" rot="10800000">
            <a:off x="6620650" y="2932575"/>
            <a:ext cx="787500" cy="957300"/>
          </a:xfrm>
          <a:prstGeom prst="straightConnector1">
            <a:avLst/>
          </a:prstGeom>
          <a:noFill/>
          <a:ln cap="flat" cmpd="sng" w="9525">
            <a:solidFill>
              <a:schemeClr val="dk2"/>
            </a:solidFill>
            <a:prstDash val="solid"/>
            <a:round/>
            <a:headEnd len="med" w="med" type="none"/>
            <a:tailEnd len="med" w="med" type="triangle"/>
          </a:ln>
        </p:spPr>
      </p:cxnSp>
      <p:sp>
        <p:nvSpPr>
          <p:cNvPr id="3481" name="Google Shape;3481;p310"/>
          <p:cNvSpPr txBox="1"/>
          <p:nvPr/>
        </p:nvSpPr>
        <p:spPr>
          <a:xfrm>
            <a:off x="5882250" y="3820650"/>
            <a:ext cx="9387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With OSP 14</a:t>
            </a:r>
            <a:endParaRPr/>
          </a:p>
        </p:txBody>
      </p:sp>
      <p:pic>
        <p:nvPicPr>
          <p:cNvPr id="3482" name="Google Shape;3482;p310"/>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6" name="Shape 3486"/>
        <p:cNvGrpSpPr/>
        <p:nvPr/>
      </p:nvGrpSpPr>
      <p:grpSpPr>
        <a:xfrm>
          <a:off x="0" y="0"/>
          <a:ext cx="0" cy="0"/>
          <a:chOff x="0" y="0"/>
          <a:chExt cx="0" cy="0"/>
        </a:xfrm>
      </p:grpSpPr>
      <p:sp>
        <p:nvSpPr>
          <p:cNvPr id="3487" name="Google Shape;3487;p311"/>
          <p:cNvSpPr txBox="1"/>
          <p:nvPr>
            <p:ph idx="1" type="body"/>
          </p:nvPr>
        </p:nvSpPr>
        <p:spPr>
          <a:xfrm>
            <a:off x="810725" y="926700"/>
            <a:ext cx="3476400" cy="3807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400"/>
              <a:t>FLAT NETWORK</a:t>
            </a:r>
            <a:endParaRPr b="1" sz="1400">
              <a:solidFill>
                <a:srgbClr val="000000"/>
              </a:solidFill>
            </a:endParaRPr>
          </a:p>
          <a:p>
            <a:pPr indent="-317500" lvl="0" marL="457200" rtl="0" algn="l">
              <a:spcBef>
                <a:spcPts val="1600"/>
              </a:spcBef>
              <a:spcAft>
                <a:spcPts val="0"/>
              </a:spcAft>
              <a:buSzPts val="1400"/>
              <a:buChar char="●"/>
            </a:pPr>
            <a:r>
              <a:rPr lang="en" sz="1400"/>
              <a:t>All pods can communicate with each other across projects</a:t>
            </a:r>
            <a:endParaRPr sz="1400"/>
          </a:p>
          <a:p>
            <a:pPr indent="0" lvl="0" marL="0" rtl="0" algn="l">
              <a:spcBef>
                <a:spcPts val="1600"/>
              </a:spcBef>
              <a:spcAft>
                <a:spcPts val="0"/>
              </a:spcAft>
              <a:buNone/>
            </a:pPr>
            <a:r>
              <a:rPr b="1" lang="en" sz="1400"/>
              <a:t>MULTI-TENANT NETWORK</a:t>
            </a:r>
            <a:endParaRPr b="1" sz="1400"/>
          </a:p>
          <a:p>
            <a:pPr indent="-317500" lvl="0" marL="457200" rtl="0" algn="l">
              <a:spcBef>
                <a:spcPts val="1600"/>
              </a:spcBef>
              <a:spcAft>
                <a:spcPts val="0"/>
              </a:spcAft>
              <a:buSzPts val="1400"/>
              <a:buChar char="●"/>
            </a:pPr>
            <a:r>
              <a:rPr lang="en" sz="1400"/>
              <a:t>Project-level network isolation</a:t>
            </a:r>
            <a:endParaRPr sz="1400"/>
          </a:p>
          <a:p>
            <a:pPr indent="-317500" lvl="0" marL="457200" rtl="0" algn="l">
              <a:spcBef>
                <a:spcPts val="1600"/>
              </a:spcBef>
              <a:spcAft>
                <a:spcPts val="0"/>
              </a:spcAft>
              <a:buSzPts val="1400"/>
              <a:buChar char="●"/>
            </a:pPr>
            <a:r>
              <a:rPr lang="en" sz="1400"/>
              <a:t>Multicast support</a:t>
            </a:r>
            <a:endParaRPr sz="1400"/>
          </a:p>
          <a:p>
            <a:pPr indent="-317500" lvl="0" marL="457200" rtl="0" algn="l">
              <a:spcBef>
                <a:spcPts val="1600"/>
              </a:spcBef>
              <a:spcAft>
                <a:spcPts val="0"/>
              </a:spcAft>
              <a:buSzPts val="1400"/>
              <a:buChar char="●"/>
            </a:pPr>
            <a:r>
              <a:rPr lang="en" sz="1400"/>
              <a:t>Egress network policies</a:t>
            </a:r>
            <a:endParaRPr sz="1400"/>
          </a:p>
          <a:p>
            <a:pPr indent="0" lvl="0" marL="0" rtl="0" algn="l">
              <a:spcBef>
                <a:spcPts val="1600"/>
              </a:spcBef>
              <a:spcAft>
                <a:spcPts val="0"/>
              </a:spcAft>
              <a:buNone/>
            </a:pPr>
            <a:r>
              <a:rPr b="1" lang="en" sz="1400"/>
              <a:t>NETWORK POLICY (Default)</a:t>
            </a:r>
            <a:endParaRPr b="1" sz="1400">
              <a:solidFill>
                <a:srgbClr val="000000"/>
              </a:solidFill>
            </a:endParaRPr>
          </a:p>
          <a:p>
            <a:pPr indent="-317500" lvl="0" marL="457200" rtl="0" algn="l">
              <a:spcBef>
                <a:spcPts val="1600"/>
              </a:spcBef>
              <a:spcAft>
                <a:spcPts val="0"/>
              </a:spcAft>
              <a:buSzPts val="1400"/>
              <a:buChar char="●"/>
            </a:pPr>
            <a:r>
              <a:rPr lang="en" sz="1400"/>
              <a:t>Granular policy-based isolation</a:t>
            </a:r>
            <a:endParaRPr sz="1400"/>
          </a:p>
          <a:p>
            <a:pPr indent="0" lvl="0" marL="0" rtl="0" algn="l">
              <a:spcBef>
                <a:spcPts val="1600"/>
              </a:spcBef>
              <a:spcAft>
                <a:spcPts val="1600"/>
              </a:spcAft>
              <a:buNone/>
            </a:pPr>
            <a:r>
              <a:t/>
            </a:r>
            <a:endParaRPr/>
          </a:p>
        </p:txBody>
      </p:sp>
      <p:sp>
        <p:nvSpPr>
          <p:cNvPr id="3488" name="Google Shape;3488;p31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9" name="Google Shape;3489;p3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OPENSHIFT SDN</a:t>
            </a:r>
            <a:endParaRPr/>
          </a:p>
        </p:txBody>
      </p:sp>
      <p:sp>
        <p:nvSpPr>
          <p:cNvPr id="3490" name="Google Shape;3490;p311"/>
          <p:cNvSpPr/>
          <p:nvPr/>
        </p:nvSpPr>
        <p:spPr>
          <a:xfrm>
            <a:off x="4946625" y="24138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3491" name="Google Shape;3491;p311"/>
          <p:cNvSpPr/>
          <p:nvPr/>
        </p:nvSpPr>
        <p:spPr>
          <a:xfrm>
            <a:off x="4982713" y="24461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3492" name="Google Shape;3492;p311"/>
          <p:cNvSpPr/>
          <p:nvPr/>
        </p:nvSpPr>
        <p:spPr>
          <a:xfrm>
            <a:off x="5650305"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11"/>
          <p:cNvSpPr/>
          <p:nvPr/>
        </p:nvSpPr>
        <p:spPr>
          <a:xfrm>
            <a:off x="5800130"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11"/>
          <p:cNvSpPr/>
          <p:nvPr/>
        </p:nvSpPr>
        <p:spPr>
          <a:xfrm>
            <a:off x="5085430" y="3228677"/>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95" name="Google Shape;3495;p311"/>
          <p:cNvSpPr/>
          <p:nvPr/>
        </p:nvSpPr>
        <p:spPr>
          <a:xfrm>
            <a:off x="5517774" y="3234102"/>
            <a:ext cx="349500" cy="3495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96" name="Google Shape;3496;p311"/>
          <p:cNvSpPr/>
          <p:nvPr/>
        </p:nvSpPr>
        <p:spPr>
          <a:xfrm>
            <a:off x="5517774" y="2809376"/>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97" name="Google Shape;3497;p311"/>
          <p:cNvSpPr/>
          <p:nvPr/>
        </p:nvSpPr>
        <p:spPr>
          <a:xfrm>
            <a:off x="5083843" y="2803951"/>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98" name="Google Shape;3498;p311"/>
          <p:cNvSpPr/>
          <p:nvPr/>
        </p:nvSpPr>
        <p:spPr>
          <a:xfrm>
            <a:off x="7097931" y="24138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3499" name="Google Shape;3499;p311"/>
          <p:cNvSpPr/>
          <p:nvPr/>
        </p:nvSpPr>
        <p:spPr>
          <a:xfrm>
            <a:off x="7134019" y="24461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3500" name="Google Shape;3500;p311"/>
          <p:cNvSpPr/>
          <p:nvPr/>
        </p:nvSpPr>
        <p:spPr>
          <a:xfrm>
            <a:off x="7765658"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11"/>
          <p:cNvSpPr/>
          <p:nvPr/>
        </p:nvSpPr>
        <p:spPr>
          <a:xfrm>
            <a:off x="7915483"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11"/>
          <p:cNvSpPr/>
          <p:nvPr/>
        </p:nvSpPr>
        <p:spPr>
          <a:xfrm>
            <a:off x="7256796" y="32341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503" name="Google Shape;3503;p311"/>
          <p:cNvSpPr/>
          <p:nvPr/>
        </p:nvSpPr>
        <p:spPr>
          <a:xfrm>
            <a:off x="7687597" y="32341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504" name="Google Shape;3504;p311"/>
          <p:cNvSpPr/>
          <p:nvPr/>
        </p:nvSpPr>
        <p:spPr>
          <a:xfrm>
            <a:off x="7687597" y="2809376"/>
            <a:ext cx="349500" cy="349500"/>
          </a:xfrm>
          <a:prstGeom prst="rect">
            <a:avLst/>
          </a:pr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505" name="Google Shape;3505;p311"/>
          <p:cNvSpPr/>
          <p:nvPr/>
        </p:nvSpPr>
        <p:spPr>
          <a:xfrm>
            <a:off x="7255209" y="2809376"/>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cxnSp>
        <p:nvCxnSpPr>
          <p:cNvPr id="3506" name="Google Shape;3506;p311"/>
          <p:cNvCxnSpPr>
            <a:stCxn id="3496" idx="3"/>
            <a:endCxn id="3505" idx="1"/>
          </p:cNvCxnSpPr>
          <p:nvPr/>
        </p:nvCxnSpPr>
        <p:spPr>
          <a:xfrm>
            <a:off x="5867274" y="2984126"/>
            <a:ext cx="1387800" cy="0"/>
          </a:xfrm>
          <a:prstGeom prst="straightConnector1">
            <a:avLst/>
          </a:prstGeom>
          <a:noFill/>
          <a:ln cap="flat" cmpd="sng" w="9525">
            <a:solidFill>
              <a:srgbClr val="000000"/>
            </a:solidFill>
            <a:prstDash val="dot"/>
            <a:round/>
            <a:headEnd len="med" w="med" type="triangle"/>
            <a:tailEnd len="med" w="med" type="triangle"/>
          </a:ln>
        </p:spPr>
      </p:cxnSp>
      <p:cxnSp>
        <p:nvCxnSpPr>
          <p:cNvPr id="3507" name="Google Shape;3507;p311"/>
          <p:cNvCxnSpPr>
            <a:stCxn id="3495" idx="3"/>
            <a:endCxn id="3502" idx="1"/>
          </p:cNvCxnSpPr>
          <p:nvPr/>
        </p:nvCxnSpPr>
        <p:spPr>
          <a:xfrm>
            <a:off x="5867274" y="3408852"/>
            <a:ext cx="1389600" cy="0"/>
          </a:xfrm>
          <a:prstGeom prst="straightConnector1">
            <a:avLst/>
          </a:prstGeom>
          <a:noFill/>
          <a:ln cap="flat" cmpd="sng" w="9525">
            <a:solidFill>
              <a:srgbClr val="000000"/>
            </a:solidFill>
            <a:prstDash val="dot"/>
            <a:round/>
            <a:headEnd len="med" w="med" type="triangle"/>
            <a:tailEnd len="med" w="med" type="triangle"/>
          </a:ln>
        </p:spPr>
      </p:cxnSp>
      <p:sp>
        <p:nvSpPr>
          <p:cNvPr id="3508" name="Google Shape;3508;p311"/>
          <p:cNvSpPr/>
          <p:nvPr/>
        </p:nvSpPr>
        <p:spPr>
          <a:xfrm>
            <a:off x="6363361" y="32287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11"/>
          <p:cNvSpPr/>
          <p:nvPr/>
        </p:nvSpPr>
        <p:spPr>
          <a:xfrm>
            <a:off x="4943350" y="1764925"/>
            <a:ext cx="987600" cy="344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A</a:t>
            </a:r>
            <a:endParaRPr b="1" sz="1100">
              <a:solidFill>
                <a:srgbClr val="FFFFFF"/>
              </a:solidFill>
              <a:latin typeface="Proxima Nova"/>
              <a:ea typeface="Proxima Nova"/>
              <a:cs typeface="Proxima Nova"/>
              <a:sym typeface="Proxima Nova"/>
            </a:endParaRPr>
          </a:p>
        </p:txBody>
      </p:sp>
      <p:sp>
        <p:nvSpPr>
          <p:cNvPr id="3510" name="Google Shape;3510;p311"/>
          <p:cNvSpPr/>
          <p:nvPr/>
        </p:nvSpPr>
        <p:spPr>
          <a:xfrm>
            <a:off x="5930820" y="1764925"/>
            <a:ext cx="993000" cy="3447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B</a:t>
            </a:r>
            <a:endParaRPr b="1" sz="1100">
              <a:solidFill>
                <a:srgbClr val="FFFFFF"/>
              </a:solidFill>
              <a:latin typeface="Proxima Nova"/>
              <a:ea typeface="Proxima Nova"/>
              <a:cs typeface="Proxima Nova"/>
              <a:sym typeface="Proxima Nova"/>
            </a:endParaRPr>
          </a:p>
        </p:txBody>
      </p:sp>
      <p:sp>
        <p:nvSpPr>
          <p:cNvPr id="3511" name="Google Shape;3511;p311"/>
          <p:cNvSpPr/>
          <p:nvPr/>
        </p:nvSpPr>
        <p:spPr>
          <a:xfrm>
            <a:off x="4946625" y="2108150"/>
            <a:ext cx="3234300" cy="1902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DEFAULT NAMESPACE</a:t>
            </a:r>
            <a:endParaRPr b="1" sz="800">
              <a:latin typeface="Proxima Nova"/>
              <a:ea typeface="Proxima Nova"/>
              <a:cs typeface="Proxima Nova"/>
              <a:sym typeface="Proxima Nova"/>
            </a:endParaRPr>
          </a:p>
        </p:txBody>
      </p:sp>
      <p:sp>
        <p:nvSpPr>
          <p:cNvPr id="3512" name="Google Shape;3512;p311"/>
          <p:cNvSpPr txBox="1"/>
          <p:nvPr/>
        </p:nvSpPr>
        <p:spPr>
          <a:xfrm>
            <a:off x="6290142" y="26030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3513" name="Google Shape;3513;p311"/>
          <p:cNvSpPr/>
          <p:nvPr/>
        </p:nvSpPr>
        <p:spPr>
          <a:xfrm>
            <a:off x="7175091" y="1764925"/>
            <a:ext cx="1005900" cy="344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C</a:t>
            </a:r>
            <a:endParaRPr b="1" sz="1100">
              <a:solidFill>
                <a:srgbClr val="FFFFFF"/>
              </a:solidFill>
              <a:latin typeface="Proxima Nova"/>
              <a:ea typeface="Proxima Nova"/>
              <a:cs typeface="Proxima Nova"/>
              <a:sym typeface="Proxima Nova"/>
            </a:endParaRPr>
          </a:p>
        </p:txBody>
      </p:sp>
      <p:sp>
        <p:nvSpPr>
          <p:cNvPr id="3514" name="Google Shape;3514;p311"/>
          <p:cNvSpPr txBox="1"/>
          <p:nvPr/>
        </p:nvSpPr>
        <p:spPr>
          <a:xfrm>
            <a:off x="5409472" y="4042225"/>
            <a:ext cx="23148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Multi-Tenant Network</a:t>
            </a:r>
            <a:endParaRPr sz="1000">
              <a:latin typeface="Proxima Nova"/>
              <a:ea typeface="Proxima Nova"/>
              <a:cs typeface="Proxima Nova"/>
              <a:sym typeface="Proxima Nova"/>
            </a:endParaRPr>
          </a:p>
        </p:txBody>
      </p:sp>
      <p:pic>
        <p:nvPicPr>
          <p:cNvPr id="3515" name="Google Shape;3515;p311"/>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9" name="Shape 3519"/>
        <p:cNvGrpSpPr/>
        <p:nvPr/>
      </p:nvGrpSpPr>
      <p:grpSpPr>
        <a:xfrm>
          <a:off x="0" y="0"/>
          <a:ext cx="0" cy="0"/>
          <a:chOff x="0" y="0"/>
          <a:chExt cx="0" cy="0"/>
        </a:xfrm>
      </p:grpSpPr>
      <p:sp>
        <p:nvSpPr>
          <p:cNvPr id="3520" name="Google Shape;3520;p312"/>
          <p:cNvSpPr/>
          <p:nvPr/>
        </p:nvSpPr>
        <p:spPr>
          <a:xfrm>
            <a:off x="1361638" y="1526177"/>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A</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3521" name="Google Shape;3521;p3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2" name="Google Shape;3522;p3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NETWORK POLICY</a:t>
            </a:r>
            <a:endParaRPr/>
          </a:p>
        </p:txBody>
      </p:sp>
      <p:sp>
        <p:nvSpPr>
          <p:cNvPr id="3523" name="Google Shape;3523;p312"/>
          <p:cNvSpPr/>
          <p:nvPr/>
        </p:nvSpPr>
        <p:spPr>
          <a:xfrm>
            <a:off x="1631579" y="3129504"/>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24" name="Google Shape;3524;p312"/>
          <p:cNvSpPr/>
          <p:nvPr/>
        </p:nvSpPr>
        <p:spPr>
          <a:xfrm>
            <a:off x="1631579" y="3661975"/>
            <a:ext cx="458400" cy="458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25" name="Google Shape;3525;p312"/>
          <p:cNvSpPr/>
          <p:nvPr/>
        </p:nvSpPr>
        <p:spPr>
          <a:xfrm>
            <a:off x="1631579" y="2597033"/>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26" name="Google Shape;3526;p312"/>
          <p:cNvSpPr/>
          <p:nvPr/>
        </p:nvSpPr>
        <p:spPr>
          <a:xfrm>
            <a:off x="1631579" y="2064562"/>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27" name="Google Shape;3527;p312"/>
          <p:cNvSpPr/>
          <p:nvPr/>
        </p:nvSpPr>
        <p:spPr>
          <a:xfrm>
            <a:off x="3342838" y="1526150"/>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B</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3528" name="Google Shape;3528;p312"/>
          <p:cNvSpPr/>
          <p:nvPr/>
        </p:nvSpPr>
        <p:spPr>
          <a:xfrm>
            <a:off x="3612779" y="3129504"/>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29" name="Google Shape;3529;p312"/>
          <p:cNvSpPr/>
          <p:nvPr/>
        </p:nvSpPr>
        <p:spPr>
          <a:xfrm>
            <a:off x="3612779" y="3661975"/>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30" name="Google Shape;3530;p312"/>
          <p:cNvSpPr/>
          <p:nvPr/>
        </p:nvSpPr>
        <p:spPr>
          <a:xfrm>
            <a:off x="3612779" y="2597033"/>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31" name="Google Shape;3531;p312"/>
          <p:cNvSpPr/>
          <p:nvPr/>
        </p:nvSpPr>
        <p:spPr>
          <a:xfrm>
            <a:off x="3612779" y="2064562"/>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532" name="Google Shape;3532;p312"/>
          <p:cNvSpPr txBox="1"/>
          <p:nvPr/>
        </p:nvSpPr>
        <p:spPr>
          <a:xfrm>
            <a:off x="4720025" y="1426675"/>
            <a:ext cx="35415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Example Policies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Allow all traffic inside the project</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solidFill>
                  <a:schemeClr val="dk1"/>
                </a:solidFill>
                <a:latin typeface="Overpass"/>
                <a:ea typeface="Overpass"/>
                <a:cs typeface="Overpass"/>
                <a:sym typeface="Overpass"/>
              </a:rPr>
              <a:t>Allow traffic from green to gray</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Allow traffic to purple on 8080</a:t>
            </a:r>
            <a:endParaRPr>
              <a:latin typeface="Overpass"/>
              <a:ea typeface="Overpass"/>
              <a:cs typeface="Overpass"/>
              <a:sym typeface="Overpass"/>
            </a:endParaRPr>
          </a:p>
        </p:txBody>
      </p:sp>
      <p:cxnSp>
        <p:nvCxnSpPr>
          <p:cNvPr id="3533" name="Google Shape;3533;p312"/>
          <p:cNvCxnSpPr>
            <a:stCxn id="3523" idx="1"/>
            <a:endCxn id="3525" idx="1"/>
          </p:cNvCxnSpPr>
          <p:nvPr/>
        </p:nvCxnSpPr>
        <p:spPr>
          <a:xfrm flipH="1" rot="10800000">
            <a:off x="1631579" y="2826204"/>
            <a:ext cx="600" cy="532500"/>
          </a:xfrm>
          <a:prstGeom prst="bentConnector3">
            <a:avLst>
              <a:gd fmla="val -79400686" name="adj1"/>
            </a:avLst>
          </a:prstGeom>
          <a:noFill/>
          <a:ln cap="flat" cmpd="sng" w="9525">
            <a:solidFill>
              <a:schemeClr val="dk2"/>
            </a:solidFill>
            <a:prstDash val="dot"/>
            <a:round/>
            <a:headEnd len="med" w="med" type="none"/>
            <a:tailEnd len="med" w="med" type="triangle"/>
          </a:ln>
        </p:spPr>
      </p:cxnSp>
      <p:sp>
        <p:nvSpPr>
          <p:cNvPr id="3534" name="Google Shape;3534;p312"/>
          <p:cNvSpPr txBox="1"/>
          <p:nvPr/>
        </p:nvSpPr>
        <p:spPr>
          <a:xfrm>
            <a:off x="919721" y="28325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3535" name="Google Shape;3535;p312"/>
          <p:cNvCxnSpPr>
            <a:endCxn id="3528" idx="1"/>
          </p:cNvCxnSpPr>
          <p:nvPr/>
        </p:nvCxnSpPr>
        <p:spPr>
          <a:xfrm flipH="1" rot="10800000">
            <a:off x="2097179" y="3358704"/>
            <a:ext cx="1515600" cy="445200"/>
          </a:xfrm>
          <a:prstGeom prst="bentConnector3">
            <a:avLst>
              <a:gd fmla="val 50000" name="adj1"/>
            </a:avLst>
          </a:prstGeom>
          <a:noFill/>
          <a:ln cap="flat" cmpd="sng" w="9525">
            <a:solidFill>
              <a:schemeClr val="dk2"/>
            </a:solidFill>
            <a:prstDash val="dot"/>
            <a:round/>
            <a:headEnd len="med" w="med" type="none"/>
            <a:tailEnd len="med" w="med" type="triangle"/>
          </a:ln>
        </p:spPr>
      </p:cxnSp>
      <p:cxnSp>
        <p:nvCxnSpPr>
          <p:cNvPr id="3536" name="Google Shape;3536;p312"/>
          <p:cNvCxnSpPr>
            <a:stCxn id="3525" idx="3"/>
            <a:endCxn id="3530" idx="1"/>
          </p:cNvCxnSpPr>
          <p:nvPr/>
        </p:nvCxnSpPr>
        <p:spPr>
          <a:xfrm>
            <a:off x="2089979" y="2826233"/>
            <a:ext cx="1522800" cy="600"/>
          </a:xfrm>
          <a:prstGeom prst="bentConnector3">
            <a:avLst>
              <a:gd fmla="val 50000" name="adj1"/>
            </a:avLst>
          </a:prstGeom>
          <a:noFill/>
          <a:ln cap="flat" cmpd="sng" w="9525">
            <a:solidFill>
              <a:schemeClr val="dk2"/>
            </a:solidFill>
            <a:prstDash val="dot"/>
            <a:round/>
            <a:headEnd len="med" w="med" type="none"/>
            <a:tailEnd len="med" w="med" type="triangle"/>
          </a:ln>
        </p:spPr>
      </p:cxnSp>
      <p:sp>
        <p:nvSpPr>
          <p:cNvPr id="3537" name="Google Shape;3537;p312"/>
          <p:cNvSpPr txBox="1"/>
          <p:nvPr/>
        </p:nvSpPr>
        <p:spPr>
          <a:xfrm>
            <a:off x="2612673" y="33659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3538" name="Google Shape;3538;p312"/>
          <p:cNvCxnSpPr/>
          <p:nvPr/>
        </p:nvCxnSpPr>
        <p:spPr>
          <a:xfrm rot="10800000">
            <a:off x="2089975" y="2192575"/>
            <a:ext cx="1522800" cy="0"/>
          </a:xfrm>
          <a:prstGeom prst="straightConnector1">
            <a:avLst/>
          </a:prstGeom>
          <a:noFill/>
          <a:ln cap="flat" cmpd="sng" w="9525">
            <a:solidFill>
              <a:schemeClr val="dk2"/>
            </a:solidFill>
            <a:prstDash val="dot"/>
            <a:round/>
            <a:headEnd len="med" w="med" type="none"/>
            <a:tailEnd len="med" w="med" type="triangle"/>
          </a:ln>
        </p:spPr>
      </p:cxnSp>
      <p:sp>
        <p:nvSpPr>
          <p:cNvPr id="3539" name="Google Shape;3539;p312"/>
          <p:cNvSpPr/>
          <p:nvPr/>
        </p:nvSpPr>
        <p:spPr>
          <a:xfrm>
            <a:off x="2371814" y="21167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0" name="Google Shape;3540;p312"/>
          <p:cNvCxnSpPr/>
          <p:nvPr/>
        </p:nvCxnSpPr>
        <p:spPr>
          <a:xfrm rot="10800000">
            <a:off x="2089975" y="2395575"/>
            <a:ext cx="1522800" cy="0"/>
          </a:xfrm>
          <a:prstGeom prst="straightConnector1">
            <a:avLst/>
          </a:prstGeom>
          <a:noFill/>
          <a:ln cap="flat" cmpd="sng" w="9525">
            <a:solidFill>
              <a:schemeClr val="dk2"/>
            </a:solidFill>
            <a:prstDash val="dot"/>
            <a:round/>
            <a:headEnd len="med" w="med" type="none"/>
            <a:tailEnd len="med" w="med" type="triangle"/>
          </a:ln>
        </p:spPr>
      </p:cxnSp>
      <p:sp>
        <p:nvSpPr>
          <p:cNvPr id="3541" name="Google Shape;3541;p312"/>
          <p:cNvSpPr/>
          <p:nvPr/>
        </p:nvSpPr>
        <p:spPr>
          <a:xfrm>
            <a:off x="2371814" y="23453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12"/>
          <p:cNvSpPr txBox="1"/>
          <p:nvPr/>
        </p:nvSpPr>
        <p:spPr>
          <a:xfrm>
            <a:off x="2292256" y="2040850"/>
            <a:ext cx="5238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Proxima Nova"/>
                <a:ea typeface="Proxima Nova"/>
                <a:cs typeface="Proxima Nova"/>
                <a:sym typeface="Proxima Nova"/>
              </a:rPr>
              <a:t>8080</a:t>
            </a:r>
            <a:endParaRPr sz="700">
              <a:latin typeface="Proxima Nova"/>
              <a:ea typeface="Proxima Nova"/>
              <a:cs typeface="Proxima Nova"/>
              <a:sym typeface="Proxima Nova"/>
            </a:endParaRPr>
          </a:p>
        </p:txBody>
      </p:sp>
      <p:sp>
        <p:nvSpPr>
          <p:cNvPr id="3543" name="Google Shape;3543;p312"/>
          <p:cNvSpPr txBox="1"/>
          <p:nvPr/>
        </p:nvSpPr>
        <p:spPr>
          <a:xfrm>
            <a:off x="2292256" y="2244154"/>
            <a:ext cx="5238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Proxima Nova"/>
                <a:ea typeface="Proxima Nova"/>
                <a:cs typeface="Proxima Nova"/>
                <a:sym typeface="Proxima Nova"/>
              </a:rPr>
              <a:t>5432</a:t>
            </a:r>
            <a:endParaRPr sz="700">
              <a:latin typeface="Proxima Nova"/>
              <a:ea typeface="Proxima Nova"/>
              <a:cs typeface="Proxima Nova"/>
              <a:sym typeface="Proxima Nova"/>
            </a:endParaRPr>
          </a:p>
        </p:txBody>
      </p:sp>
      <p:sp>
        <p:nvSpPr>
          <p:cNvPr id="3544" name="Google Shape;3544;p312"/>
          <p:cNvSpPr/>
          <p:nvPr/>
        </p:nvSpPr>
        <p:spPr>
          <a:xfrm>
            <a:off x="2738775" y="2300589"/>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45" name="Google Shape;3545;p312"/>
          <p:cNvSpPr txBox="1"/>
          <p:nvPr/>
        </p:nvSpPr>
        <p:spPr>
          <a:xfrm>
            <a:off x="2612673" y="1960573"/>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1800">
              <a:solidFill>
                <a:srgbClr val="92D400"/>
              </a:solidFill>
              <a:latin typeface="Proxima Nova"/>
              <a:ea typeface="Proxima Nova"/>
              <a:cs typeface="Proxima Nova"/>
              <a:sym typeface="Proxima Nova"/>
            </a:endParaRPr>
          </a:p>
        </p:txBody>
      </p:sp>
      <p:sp>
        <p:nvSpPr>
          <p:cNvPr id="3546" name="Google Shape;3546;p312"/>
          <p:cNvSpPr/>
          <p:nvPr/>
        </p:nvSpPr>
        <p:spPr>
          <a:xfrm>
            <a:off x="2738775" y="2724061"/>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47" name="Google Shape;3547;p312"/>
          <p:cNvSpPr txBox="1"/>
          <p:nvPr/>
        </p:nvSpPr>
        <p:spPr>
          <a:xfrm>
            <a:off x="4819187" y="2638221"/>
            <a:ext cx="3306900" cy="18240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3F3F3"/>
                </a:solidFill>
                <a:latin typeface="Consolas"/>
                <a:ea typeface="Consolas"/>
                <a:cs typeface="Consolas"/>
                <a:sym typeface="Consolas"/>
              </a:rPr>
              <a:t>apiVersion: extensions/v1beta1</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kind: NetworkPolicy</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metadata:</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name: allow-to-purple-on-8080</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spec:</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podSelector:</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matchLabels: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color: purple</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ingress: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 ports: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 protocol: tcp</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port: 8080</a:t>
            </a:r>
            <a:endParaRPr sz="1000">
              <a:solidFill>
                <a:srgbClr val="F3F3F3"/>
              </a:solidFill>
              <a:latin typeface="Consolas"/>
              <a:ea typeface="Consolas"/>
              <a:cs typeface="Consolas"/>
              <a:sym typeface="Consolas"/>
            </a:endParaRPr>
          </a:p>
          <a:p>
            <a:pPr indent="0" lvl="0" marL="0" rtl="0" algn="l">
              <a:spcBef>
                <a:spcPts val="0"/>
              </a:spcBef>
              <a:spcAft>
                <a:spcPts val="0"/>
              </a:spcAft>
              <a:buNone/>
            </a:pPr>
            <a:r>
              <a:t/>
            </a:r>
            <a:endParaRPr sz="900">
              <a:solidFill>
                <a:srgbClr val="F3F3F3"/>
              </a:solidFill>
              <a:latin typeface="Consolas"/>
              <a:ea typeface="Consolas"/>
              <a:cs typeface="Consolas"/>
              <a:sym typeface="Consolas"/>
            </a:endParaRPr>
          </a:p>
        </p:txBody>
      </p:sp>
      <p:cxnSp>
        <p:nvCxnSpPr>
          <p:cNvPr id="3548" name="Google Shape;3548;p312"/>
          <p:cNvCxnSpPr/>
          <p:nvPr/>
        </p:nvCxnSpPr>
        <p:spPr>
          <a:xfrm>
            <a:off x="2089979" y="3960061"/>
            <a:ext cx="1522800" cy="0"/>
          </a:xfrm>
          <a:prstGeom prst="straightConnector1">
            <a:avLst/>
          </a:prstGeom>
          <a:noFill/>
          <a:ln cap="flat" cmpd="sng" w="9525">
            <a:solidFill>
              <a:schemeClr val="dk2"/>
            </a:solidFill>
            <a:prstDash val="dot"/>
            <a:round/>
            <a:headEnd len="med" w="med" type="none"/>
            <a:tailEnd len="med" w="med" type="triangle"/>
          </a:ln>
        </p:spPr>
      </p:cxnSp>
      <p:sp>
        <p:nvSpPr>
          <p:cNvPr id="3549" name="Google Shape;3549;p312"/>
          <p:cNvSpPr/>
          <p:nvPr/>
        </p:nvSpPr>
        <p:spPr>
          <a:xfrm>
            <a:off x="2738775" y="3851753"/>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cxnSp>
        <p:nvCxnSpPr>
          <p:cNvPr id="3550" name="Google Shape;3550;p312"/>
          <p:cNvCxnSpPr>
            <a:stCxn id="3523" idx="1"/>
            <a:endCxn id="3524" idx="1"/>
          </p:cNvCxnSpPr>
          <p:nvPr/>
        </p:nvCxnSpPr>
        <p:spPr>
          <a:xfrm>
            <a:off x="1631579" y="3358704"/>
            <a:ext cx="600" cy="532500"/>
          </a:xfrm>
          <a:prstGeom prst="bentConnector3">
            <a:avLst>
              <a:gd fmla="val -79304853" name="adj1"/>
            </a:avLst>
          </a:prstGeom>
          <a:noFill/>
          <a:ln cap="flat" cmpd="sng" w="9525">
            <a:solidFill>
              <a:schemeClr val="dk2"/>
            </a:solidFill>
            <a:prstDash val="dot"/>
            <a:round/>
            <a:headEnd len="med" w="med" type="none"/>
            <a:tailEnd len="med" w="med" type="triangle"/>
          </a:ln>
        </p:spPr>
      </p:cxnSp>
      <p:sp>
        <p:nvSpPr>
          <p:cNvPr id="3551" name="Google Shape;3551;p312"/>
          <p:cNvSpPr txBox="1"/>
          <p:nvPr/>
        </p:nvSpPr>
        <p:spPr>
          <a:xfrm>
            <a:off x="919721" y="3434447"/>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pic>
        <p:nvPicPr>
          <p:cNvPr id="3552" name="Google Shape;3552;p312"/>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6" name="Shape 3556"/>
        <p:cNvGrpSpPr/>
        <p:nvPr/>
      </p:nvGrpSpPr>
      <p:grpSpPr>
        <a:xfrm>
          <a:off x="0" y="0"/>
          <a:ext cx="0" cy="0"/>
          <a:chOff x="0" y="0"/>
          <a:chExt cx="0" cy="0"/>
        </a:xfrm>
      </p:grpSpPr>
      <p:sp>
        <p:nvSpPr>
          <p:cNvPr id="3557" name="Google Shape;3557;p3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8" name="Google Shape;3558;p313"/>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services provide internal load-balancing and service discovery across pods</a:t>
            </a:r>
            <a:endParaRPr sz="2800">
              <a:latin typeface="Proxima Nova"/>
              <a:ea typeface="Proxima Nova"/>
              <a:cs typeface="Proxima Nova"/>
              <a:sym typeface="Proxima Nova"/>
            </a:endParaRPr>
          </a:p>
        </p:txBody>
      </p:sp>
      <p:sp>
        <p:nvSpPr>
          <p:cNvPr id="3559" name="Google Shape;3559;p313"/>
          <p:cNvSpPr/>
          <p:nvPr/>
        </p:nvSpPr>
        <p:spPr>
          <a:xfrm>
            <a:off x="32087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60" name="Google Shape;3560;p313"/>
          <p:cNvSpPr/>
          <p:nvPr/>
        </p:nvSpPr>
        <p:spPr>
          <a:xfrm>
            <a:off x="3373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61" name="Google Shape;3561;p313"/>
          <p:cNvSpPr/>
          <p:nvPr/>
        </p:nvSpPr>
        <p:spPr>
          <a:xfrm>
            <a:off x="44279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62" name="Google Shape;3562;p313"/>
          <p:cNvSpPr/>
          <p:nvPr/>
        </p:nvSpPr>
        <p:spPr>
          <a:xfrm>
            <a:off x="45928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63" name="Google Shape;3563;p313"/>
          <p:cNvSpPr/>
          <p:nvPr/>
        </p:nvSpPr>
        <p:spPr>
          <a:xfrm>
            <a:off x="56471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64" name="Google Shape;3564;p313"/>
          <p:cNvSpPr/>
          <p:nvPr/>
        </p:nvSpPr>
        <p:spPr>
          <a:xfrm>
            <a:off x="58120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65" name="Google Shape;3565;p313"/>
          <p:cNvSpPr/>
          <p:nvPr/>
        </p:nvSpPr>
        <p:spPr>
          <a:xfrm>
            <a:off x="3737800" y="1827525"/>
            <a:ext cx="2510100" cy="5394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BACKEND SERVICE</a:t>
            </a:r>
            <a:br>
              <a:rPr lang="en" sz="1200">
                <a:solidFill>
                  <a:srgbClr val="FFFFFF"/>
                </a:solidFill>
                <a:latin typeface="Overpass"/>
                <a:ea typeface="Overpass"/>
                <a:cs typeface="Overpass"/>
                <a:sym typeface="Overpass"/>
              </a:rPr>
            </a:br>
            <a:endParaRPr sz="1200">
              <a:solidFill>
                <a:srgbClr val="FFFFFF"/>
              </a:solidFill>
              <a:latin typeface="Overpass"/>
              <a:ea typeface="Overpass"/>
              <a:cs typeface="Overpass"/>
              <a:sym typeface="Overpass"/>
            </a:endParaRPr>
          </a:p>
        </p:txBody>
      </p:sp>
      <p:sp>
        <p:nvSpPr>
          <p:cNvPr id="3566" name="Google Shape;3566;p313"/>
          <p:cNvSpPr/>
          <p:nvPr/>
        </p:nvSpPr>
        <p:spPr>
          <a:xfrm>
            <a:off x="1684750" y="2973050"/>
            <a:ext cx="1129800" cy="1362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67" name="Google Shape;3567;p313"/>
          <p:cNvSpPr/>
          <p:nvPr/>
        </p:nvSpPr>
        <p:spPr>
          <a:xfrm>
            <a:off x="1849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cxnSp>
        <p:nvCxnSpPr>
          <p:cNvPr id="3568" name="Google Shape;3568;p313"/>
          <p:cNvCxnSpPr>
            <a:stCxn id="3565" idx="2"/>
            <a:endCxn id="3561" idx="0"/>
          </p:cNvCxnSpPr>
          <p:nvPr/>
        </p:nvCxnSpPr>
        <p:spPr>
          <a:xfrm>
            <a:off x="4992850" y="2366925"/>
            <a:ext cx="0" cy="606000"/>
          </a:xfrm>
          <a:prstGeom prst="straightConnector1">
            <a:avLst/>
          </a:prstGeom>
          <a:noFill/>
          <a:ln cap="flat" cmpd="sng" w="9525">
            <a:solidFill>
              <a:srgbClr val="666666"/>
            </a:solidFill>
            <a:prstDash val="solid"/>
            <a:round/>
            <a:headEnd len="med" w="med" type="none"/>
            <a:tailEnd len="med" w="med" type="triangle"/>
          </a:ln>
        </p:spPr>
      </p:cxnSp>
      <p:cxnSp>
        <p:nvCxnSpPr>
          <p:cNvPr id="3569" name="Google Shape;3569;p313"/>
          <p:cNvCxnSpPr>
            <a:stCxn id="3565" idx="2"/>
            <a:endCxn id="3563" idx="0"/>
          </p:cNvCxnSpPr>
          <p:nvPr/>
        </p:nvCxnSpPr>
        <p:spPr>
          <a:xfrm flipH="1" rot="-5400000">
            <a:off x="52994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cxnSp>
        <p:nvCxnSpPr>
          <p:cNvPr id="3570" name="Google Shape;3570;p313"/>
          <p:cNvCxnSpPr>
            <a:stCxn id="3565" idx="2"/>
            <a:endCxn id="3559" idx="0"/>
          </p:cNvCxnSpPr>
          <p:nvPr/>
        </p:nvCxnSpPr>
        <p:spPr>
          <a:xfrm rot="5400000">
            <a:off x="40802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sp>
        <p:nvSpPr>
          <p:cNvPr id="3571" name="Google Shape;3571;p313"/>
          <p:cNvSpPr txBox="1"/>
          <p:nvPr/>
        </p:nvSpPr>
        <p:spPr>
          <a:xfrm>
            <a:off x="5401608" y="2295617"/>
            <a:ext cx="10404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role: backend</a:t>
            </a:r>
            <a:endParaRPr sz="1000">
              <a:latin typeface="Overpass"/>
              <a:ea typeface="Overpass"/>
              <a:cs typeface="Overpass"/>
              <a:sym typeface="Overpass"/>
            </a:endParaRPr>
          </a:p>
        </p:txBody>
      </p:sp>
      <p:sp>
        <p:nvSpPr>
          <p:cNvPr id="3572" name="Google Shape;3572;p313"/>
          <p:cNvSpPr txBox="1"/>
          <p:nvPr/>
        </p:nvSpPr>
        <p:spPr>
          <a:xfrm>
            <a:off x="5682373"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73" name="Google Shape;3573;p313"/>
          <p:cNvSpPr txBox="1"/>
          <p:nvPr/>
        </p:nvSpPr>
        <p:spPr>
          <a:xfrm>
            <a:off x="44832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74" name="Google Shape;3574;p313"/>
          <p:cNvSpPr txBox="1"/>
          <p:nvPr/>
        </p:nvSpPr>
        <p:spPr>
          <a:xfrm>
            <a:off x="3256080"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75" name="Google Shape;3575;p313"/>
          <p:cNvSpPr txBox="1"/>
          <p:nvPr/>
        </p:nvSpPr>
        <p:spPr>
          <a:xfrm>
            <a:off x="17400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38761D"/>
                </a:solidFill>
                <a:latin typeface="Overpass"/>
                <a:ea typeface="Overpass"/>
                <a:cs typeface="Overpass"/>
                <a:sym typeface="Overpass"/>
              </a:rPr>
              <a:t>role: frontend</a:t>
            </a:r>
            <a:endParaRPr sz="1000">
              <a:solidFill>
                <a:srgbClr val="38761D"/>
              </a:solidFill>
              <a:latin typeface="Overpass"/>
              <a:ea typeface="Overpass"/>
              <a:cs typeface="Overpass"/>
              <a:sym typeface="Overpass"/>
            </a:endParaRPr>
          </a:p>
        </p:txBody>
      </p:sp>
      <p:sp>
        <p:nvSpPr>
          <p:cNvPr id="3576" name="Google Shape;3576;p313"/>
          <p:cNvSpPr txBox="1"/>
          <p:nvPr/>
        </p:nvSpPr>
        <p:spPr>
          <a:xfrm>
            <a:off x="3446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10.110.1.11</a:t>
            </a:r>
            <a:endParaRPr sz="700">
              <a:solidFill>
                <a:srgbClr val="45818E"/>
              </a:solidFill>
              <a:latin typeface="Overpass"/>
              <a:ea typeface="Overpass"/>
              <a:cs typeface="Overpass"/>
              <a:sym typeface="Overpass"/>
            </a:endParaRPr>
          </a:p>
        </p:txBody>
      </p:sp>
      <p:sp>
        <p:nvSpPr>
          <p:cNvPr id="3577" name="Google Shape;3577;p313"/>
          <p:cNvSpPr txBox="1"/>
          <p:nvPr/>
        </p:nvSpPr>
        <p:spPr>
          <a:xfrm>
            <a:off x="46578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10.120.2.22</a:t>
            </a:r>
            <a:endParaRPr sz="700">
              <a:solidFill>
                <a:srgbClr val="45818E"/>
              </a:solidFill>
              <a:latin typeface="Overpass"/>
              <a:ea typeface="Overpass"/>
              <a:cs typeface="Overpass"/>
              <a:sym typeface="Overpass"/>
            </a:endParaRPr>
          </a:p>
        </p:txBody>
      </p:sp>
      <p:sp>
        <p:nvSpPr>
          <p:cNvPr id="3578" name="Google Shape;3578;p313"/>
          <p:cNvSpPr txBox="1"/>
          <p:nvPr/>
        </p:nvSpPr>
        <p:spPr>
          <a:xfrm>
            <a:off x="58770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10.130.3.33</a:t>
            </a:r>
            <a:endParaRPr sz="700">
              <a:solidFill>
                <a:srgbClr val="45818E"/>
              </a:solidFill>
              <a:latin typeface="Overpass"/>
              <a:ea typeface="Overpass"/>
              <a:cs typeface="Overpass"/>
              <a:sym typeface="Overpass"/>
            </a:endParaRPr>
          </a:p>
        </p:txBody>
      </p:sp>
      <p:sp>
        <p:nvSpPr>
          <p:cNvPr id="3579" name="Google Shape;3579;p313"/>
          <p:cNvSpPr txBox="1"/>
          <p:nvPr/>
        </p:nvSpPr>
        <p:spPr>
          <a:xfrm>
            <a:off x="1922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3580" name="Google Shape;3580;p313"/>
          <p:cNvSpPr txBox="1"/>
          <p:nvPr/>
        </p:nvSpPr>
        <p:spPr>
          <a:xfrm>
            <a:off x="4589124" y="2122175"/>
            <a:ext cx="8127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CFE2F3"/>
                </a:solidFill>
                <a:latin typeface="Overpass"/>
                <a:ea typeface="Overpass"/>
                <a:cs typeface="Overpass"/>
                <a:sym typeface="Overpass"/>
              </a:rPr>
              <a:t>172.30.170.110</a:t>
            </a:r>
            <a:endParaRPr sz="700">
              <a:solidFill>
                <a:srgbClr val="CFE2F3"/>
              </a:solidFill>
              <a:latin typeface="Overpass"/>
              <a:ea typeface="Overpass"/>
              <a:cs typeface="Overpass"/>
              <a:sym typeface="Overpass"/>
            </a:endParaRPr>
          </a:p>
        </p:txBody>
      </p:sp>
      <p:pic>
        <p:nvPicPr>
          <p:cNvPr id="3581" name="Google Shape;3581;p313"/>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5" name="Shape 3585"/>
        <p:cNvGrpSpPr/>
        <p:nvPr/>
      </p:nvGrpSpPr>
      <p:grpSpPr>
        <a:xfrm>
          <a:off x="0" y="0"/>
          <a:ext cx="0" cy="0"/>
          <a:chOff x="0" y="0"/>
          <a:chExt cx="0" cy="0"/>
        </a:xfrm>
      </p:grpSpPr>
      <p:sp>
        <p:nvSpPr>
          <p:cNvPr id="3586" name="Google Shape;3586;p3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7" name="Google Shape;3587;p314"/>
          <p:cNvSpPr txBox="1"/>
          <p:nvPr/>
        </p:nvSpPr>
        <p:spPr>
          <a:xfrm>
            <a:off x="826650" y="5334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apps can talk to each other via services</a:t>
            </a:r>
            <a:endParaRPr sz="2800">
              <a:latin typeface="Proxima Nova"/>
              <a:ea typeface="Proxima Nova"/>
              <a:cs typeface="Proxima Nova"/>
              <a:sym typeface="Proxima Nova"/>
            </a:endParaRPr>
          </a:p>
        </p:txBody>
      </p:sp>
      <p:cxnSp>
        <p:nvCxnSpPr>
          <p:cNvPr id="3588" name="Google Shape;3588;p314"/>
          <p:cNvCxnSpPr>
            <a:stCxn id="3589" idx="0"/>
            <a:endCxn id="3590" idx="1"/>
          </p:cNvCxnSpPr>
          <p:nvPr/>
        </p:nvCxnSpPr>
        <p:spPr>
          <a:xfrm rot="-5400000">
            <a:off x="2592250" y="1827350"/>
            <a:ext cx="803100" cy="1488300"/>
          </a:xfrm>
          <a:prstGeom prst="bentConnector2">
            <a:avLst/>
          </a:prstGeom>
          <a:noFill/>
          <a:ln cap="flat" cmpd="sng" w="9525">
            <a:solidFill>
              <a:srgbClr val="666666"/>
            </a:solidFill>
            <a:prstDash val="solid"/>
            <a:round/>
            <a:headEnd len="med" w="med" type="none"/>
            <a:tailEnd len="med" w="med" type="stealth"/>
          </a:ln>
        </p:spPr>
      </p:cxnSp>
      <p:sp>
        <p:nvSpPr>
          <p:cNvPr id="3591" name="Google Shape;3591;p314"/>
          <p:cNvSpPr txBox="1"/>
          <p:nvPr/>
        </p:nvSpPr>
        <p:spPr>
          <a:xfrm>
            <a:off x="2355000" y="1734272"/>
            <a:ext cx="1129800" cy="33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Overpass"/>
                <a:ea typeface="Overpass"/>
                <a:cs typeface="Overpass"/>
                <a:sym typeface="Overpass"/>
              </a:rPr>
              <a:t>Invoke</a:t>
            </a:r>
            <a:br>
              <a:rPr lang="en" sz="1000">
                <a:latin typeface="Overpass"/>
                <a:ea typeface="Overpass"/>
                <a:cs typeface="Overpass"/>
                <a:sym typeface="Overpass"/>
              </a:rPr>
            </a:br>
            <a:r>
              <a:rPr lang="en" sz="1000">
                <a:latin typeface="Overpass"/>
                <a:ea typeface="Overpass"/>
                <a:cs typeface="Overpass"/>
                <a:sym typeface="Overpass"/>
              </a:rPr>
              <a:t>Backend API</a:t>
            </a:r>
            <a:endParaRPr sz="1000">
              <a:latin typeface="Overpass"/>
              <a:ea typeface="Overpass"/>
              <a:cs typeface="Overpass"/>
              <a:sym typeface="Overpass"/>
            </a:endParaRPr>
          </a:p>
        </p:txBody>
      </p:sp>
      <p:sp>
        <p:nvSpPr>
          <p:cNvPr id="3592" name="Google Shape;3592;p314"/>
          <p:cNvSpPr/>
          <p:nvPr/>
        </p:nvSpPr>
        <p:spPr>
          <a:xfrm>
            <a:off x="32087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93" name="Google Shape;3593;p314"/>
          <p:cNvSpPr/>
          <p:nvPr/>
        </p:nvSpPr>
        <p:spPr>
          <a:xfrm>
            <a:off x="3373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94" name="Google Shape;3594;p314"/>
          <p:cNvSpPr/>
          <p:nvPr/>
        </p:nvSpPr>
        <p:spPr>
          <a:xfrm>
            <a:off x="44279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95" name="Google Shape;3595;p314"/>
          <p:cNvSpPr/>
          <p:nvPr/>
        </p:nvSpPr>
        <p:spPr>
          <a:xfrm>
            <a:off x="45928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96" name="Google Shape;3596;p314"/>
          <p:cNvSpPr/>
          <p:nvPr/>
        </p:nvSpPr>
        <p:spPr>
          <a:xfrm>
            <a:off x="56471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97" name="Google Shape;3597;p314"/>
          <p:cNvSpPr/>
          <p:nvPr/>
        </p:nvSpPr>
        <p:spPr>
          <a:xfrm>
            <a:off x="58120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98" name="Google Shape;3598;p314"/>
          <p:cNvSpPr/>
          <p:nvPr/>
        </p:nvSpPr>
        <p:spPr>
          <a:xfrm>
            <a:off x="3737800" y="1827525"/>
            <a:ext cx="2510100" cy="5394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BACKEND SERVICE</a:t>
            </a:r>
            <a:br>
              <a:rPr lang="en" sz="1200">
                <a:solidFill>
                  <a:srgbClr val="FFFFFF"/>
                </a:solidFill>
                <a:latin typeface="Overpass"/>
                <a:ea typeface="Overpass"/>
                <a:cs typeface="Overpass"/>
                <a:sym typeface="Overpass"/>
              </a:rPr>
            </a:br>
            <a:endParaRPr sz="1200">
              <a:solidFill>
                <a:srgbClr val="FFFFFF"/>
              </a:solidFill>
              <a:latin typeface="Overpass"/>
              <a:ea typeface="Overpass"/>
              <a:cs typeface="Overpass"/>
              <a:sym typeface="Overpass"/>
            </a:endParaRPr>
          </a:p>
        </p:txBody>
      </p:sp>
      <p:sp>
        <p:nvSpPr>
          <p:cNvPr id="3589" name="Google Shape;3589;p314"/>
          <p:cNvSpPr/>
          <p:nvPr/>
        </p:nvSpPr>
        <p:spPr>
          <a:xfrm>
            <a:off x="1684750" y="2973050"/>
            <a:ext cx="1129800" cy="1362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99" name="Google Shape;3599;p314"/>
          <p:cNvSpPr/>
          <p:nvPr/>
        </p:nvSpPr>
        <p:spPr>
          <a:xfrm>
            <a:off x="1849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cxnSp>
        <p:nvCxnSpPr>
          <p:cNvPr id="3600" name="Google Shape;3600;p314"/>
          <p:cNvCxnSpPr>
            <a:stCxn id="3598" idx="2"/>
            <a:endCxn id="3594" idx="0"/>
          </p:cNvCxnSpPr>
          <p:nvPr/>
        </p:nvCxnSpPr>
        <p:spPr>
          <a:xfrm>
            <a:off x="4992850" y="2366925"/>
            <a:ext cx="0" cy="606000"/>
          </a:xfrm>
          <a:prstGeom prst="straightConnector1">
            <a:avLst/>
          </a:prstGeom>
          <a:noFill/>
          <a:ln cap="flat" cmpd="sng" w="9525">
            <a:solidFill>
              <a:srgbClr val="666666"/>
            </a:solidFill>
            <a:prstDash val="solid"/>
            <a:round/>
            <a:headEnd len="med" w="med" type="none"/>
            <a:tailEnd len="med" w="med" type="triangle"/>
          </a:ln>
        </p:spPr>
      </p:cxnSp>
      <p:cxnSp>
        <p:nvCxnSpPr>
          <p:cNvPr id="3601" name="Google Shape;3601;p314"/>
          <p:cNvCxnSpPr>
            <a:stCxn id="3598" idx="2"/>
            <a:endCxn id="3596" idx="0"/>
          </p:cNvCxnSpPr>
          <p:nvPr/>
        </p:nvCxnSpPr>
        <p:spPr>
          <a:xfrm flipH="1" rot="-5400000">
            <a:off x="52994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cxnSp>
        <p:nvCxnSpPr>
          <p:cNvPr id="3602" name="Google Shape;3602;p314"/>
          <p:cNvCxnSpPr>
            <a:stCxn id="3598" idx="2"/>
            <a:endCxn id="3592" idx="0"/>
          </p:cNvCxnSpPr>
          <p:nvPr/>
        </p:nvCxnSpPr>
        <p:spPr>
          <a:xfrm rot="5400000">
            <a:off x="40802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sp>
        <p:nvSpPr>
          <p:cNvPr id="3603" name="Google Shape;3603;p314"/>
          <p:cNvSpPr txBox="1"/>
          <p:nvPr/>
        </p:nvSpPr>
        <p:spPr>
          <a:xfrm>
            <a:off x="5401608" y="2295617"/>
            <a:ext cx="10404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role: backend</a:t>
            </a:r>
            <a:endParaRPr sz="1000">
              <a:latin typeface="Overpass"/>
              <a:ea typeface="Overpass"/>
              <a:cs typeface="Overpass"/>
              <a:sym typeface="Overpass"/>
            </a:endParaRPr>
          </a:p>
        </p:txBody>
      </p:sp>
      <p:sp>
        <p:nvSpPr>
          <p:cNvPr id="3604" name="Google Shape;3604;p314"/>
          <p:cNvSpPr txBox="1"/>
          <p:nvPr/>
        </p:nvSpPr>
        <p:spPr>
          <a:xfrm>
            <a:off x="5682373"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605" name="Google Shape;3605;p314"/>
          <p:cNvSpPr txBox="1"/>
          <p:nvPr/>
        </p:nvSpPr>
        <p:spPr>
          <a:xfrm>
            <a:off x="44832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606" name="Google Shape;3606;p314"/>
          <p:cNvSpPr txBox="1"/>
          <p:nvPr/>
        </p:nvSpPr>
        <p:spPr>
          <a:xfrm>
            <a:off x="3256080"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607" name="Google Shape;3607;p314"/>
          <p:cNvSpPr txBox="1"/>
          <p:nvPr/>
        </p:nvSpPr>
        <p:spPr>
          <a:xfrm>
            <a:off x="17400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38761D"/>
                </a:solidFill>
                <a:latin typeface="Overpass"/>
                <a:ea typeface="Overpass"/>
                <a:cs typeface="Overpass"/>
                <a:sym typeface="Overpass"/>
              </a:rPr>
              <a:t>role: frontend</a:t>
            </a:r>
            <a:endParaRPr sz="1000">
              <a:solidFill>
                <a:srgbClr val="38761D"/>
              </a:solidFill>
              <a:latin typeface="Overpass"/>
              <a:ea typeface="Overpass"/>
              <a:cs typeface="Overpass"/>
              <a:sym typeface="Overpass"/>
            </a:endParaRPr>
          </a:p>
        </p:txBody>
      </p:sp>
      <p:sp>
        <p:nvSpPr>
          <p:cNvPr id="3608" name="Google Shape;3608;p314"/>
          <p:cNvSpPr txBox="1"/>
          <p:nvPr/>
        </p:nvSpPr>
        <p:spPr>
          <a:xfrm>
            <a:off x="3446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10.110.1.11</a:t>
            </a:r>
            <a:endParaRPr sz="700">
              <a:solidFill>
                <a:srgbClr val="45818E"/>
              </a:solidFill>
              <a:latin typeface="Overpass"/>
              <a:ea typeface="Overpass"/>
              <a:cs typeface="Overpass"/>
              <a:sym typeface="Overpass"/>
            </a:endParaRPr>
          </a:p>
        </p:txBody>
      </p:sp>
      <p:sp>
        <p:nvSpPr>
          <p:cNvPr id="3609" name="Google Shape;3609;p314"/>
          <p:cNvSpPr txBox="1"/>
          <p:nvPr/>
        </p:nvSpPr>
        <p:spPr>
          <a:xfrm>
            <a:off x="46578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10.120.2.22</a:t>
            </a:r>
            <a:endParaRPr sz="700">
              <a:solidFill>
                <a:srgbClr val="45818E"/>
              </a:solidFill>
              <a:latin typeface="Overpass"/>
              <a:ea typeface="Overpass"/>
              <a:cs typeface="Overpass"/>
              <a:sym typeface="Overpass"/>
            </a:endParaRPr>
          </a:p>
        </p:txBody>
      </p:sp>
      <p:sp>
        <p:nvSpPr>
          <p:cNvPr id="3610" name="Google Shape;3610;p314"/>
          <p:cNvSpPr txBox="1"/>
          <p:nvPr/>
        </p:nvSpPr>
        <p:spPr>
          <a:xfrm>
            <a:off x="58770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10.130.3.33</a:t>
            </a:r>
            <a:endParaRPr sz="700">
              <a:solidFill>
                <a:srgbClr val="45818E"/>
              </a:solidFill>
              <a:latin typeface="Overpass"/>
              <a:ea typeface="Overpass"/>
              <a:cs typeface="Overpass"/>
              <a:sym typeface="Overpass"/>
            </a:endParaRPr>
          </a:p>
        </p:txBody>
      </p:sp>
      <p:sp>
        <p:nvSpPr>
          <p:cNvPr id="3611" name="Google Shape;3611;p314"/>
          <p:cNvSpPr txBox="1"/>
          <p:nvPr/>
        </p:nvSpPr>
        <p:spPr>
          <a:xfrm>
            <a:off x="1922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3612" name="Google Shape;3612;p314"/>
          <p:cNvSpPr txBox="1"/>
          <p:nvPr/>
        </p:nvSpPr>
        <p:spPr>
          <a:xfrm>
            <a:off x="4589124" y="2122175"/>
            <a:ext cx="8127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CFE2F3"/>
                </a:solidFill>
                <a:latin typeface="Overpass"/>
                <a:ea typeface="Overpass"/>
                <a:cs typeface="Overpass"/>
                <a:sym typeface="Overpass"/>
              </a:rPr>
              <a:t>172.30.170.110</a:t>
            </a:r>
            <a:endParaRPr sz="700">
              <a:solidFill>
                <a:srgbClr val="CFE2F3"/>
              </a:solidFill>
              <a:latin typeface="Overpass"/>
              <a:ea typeface="Overpass"/>
              <a:cs typeface="Overpass"/>
              <a:sym typeface="Overpass"/>
            </a:endParaRPr>
          </a:p>
        </p:txBody>
      </p:sp>
      <p:pic>
        <p:nvPicPr>
          <p:cNvPr id="3613" name="Google Shape;3613;p314"/>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7" name="Shape 3617"/>
        <p:cNvGrpSpPr/>
        <p:nvPr/>
      </p:nvGrpSpPr>
      <p:grpSpPr>
        <a:xfrm>
          <a:off x="0" y="0"/>
          <a:ext cx="0" cy="0"/>
          <a:chOff x="0" y="0"/>
          <a:chExt cx="0" cy="0"/>
        </a:xfrm>
      </p:grpSpPr>
      <p:sp>
        <p:nvSpPr>
          <p:cNvPr id="3618" name="Google Shape;3618;p3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9" name="Google Shape;3619;p3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3620" name="Google Shape;3620;p315"/>
          <p:cNvSpPr/>
          <p:nvPr/>
        </p:nvSpPr>
        <p:spPr>
          <a:xfrm>
            <a:off x="2570311" y="1685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3621" name="Google Shape;3621;p315"/>
          <p:cNvSpPr/>
          <p:nvPr/>
        </p:nvSpPr>
        <p:spPr>
          <a:xfrm>
            <a:off x="2683349"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22" name="Google Shape;3622;p315"/>
          <p:cNvSpPr txBox="1"/>
          <p:nvPr/>
        </p:nvSpPr>
        <p:spPr>
          <a:xfrm>
            <a:off x="2615311"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23" name="Google Shape;3623;p315"/>
          <p:cNvSpPr/>
          <p:nvPr/>
        </p:nvSpPr>
        <p:spPr>
          <a:xfrm>
            <a:off x="3683856"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24" name="Google Shape;3624;p315"/>
          <p:cNvSpPr txBox="1"/>
          <p:nvPr/>
        </p:nvSpPr>
        <p:spPr>
          <a:xfrm>
            <a:off x="3615819"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625" name="Google Shape;3625;p315"/>
          <p:cNvSpPr/>
          <p:nvPr/>
        </p:nvSpPr>
        <p:spPr>
          <a:xfrm>
            <a:off x="2281909"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26" name="Google Shape;3626;p315"/>
          <p:cNvSpPr/>
          <p:nvPr/>
        </p:nvSpPr>
        <p:spPr>
          <a:xfrm>
            <a:off x="2350319"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27" name="Google Shape;3627;p315"/>
          <p:cNvSpPr txBox="1"/>
          <p:nvPr/>
        </p:nvSpPr>
        <p:spPr>
          <a:xfrm>
            <a:off x="2282281"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28" name="Google Shape;3628;p315"/>
          <p:cNvSpPr/>
          <p:nvPr/>
        </p:nvSpPr>
        <p:spPr>
          <a:xfrm>
            <a:off x="2350573"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29" name="Google Shape;3629;p315"/>
          <p:cNvSpPr txBox="1"/>
          <p:nvPr/>
        </p:nvSpPr>
        <p:spPr>
          <a:xfrm>
            <a:off x="2282536"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630" name="Google Shape;3630;p315"/>
          <p:cNvSpPr/>
          <p:nvPr/>
        </p:nvSpPr>
        <p:spPr>
          <a:xfrm>
            <a:off x="3882928"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31" name="Google Shape;3631;p315"/>
          <p:cNvSpPr/>
          <p:nvPr/>
        </p:nvSpPr>
        <p:spPr>
          <a:xfrm>
            <a:off x="3951337" y="33934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32" name="Google Shape;3632;p315"/>
          <p:cNvSpPr txBox="1"/>
          <p:nvPr/>
        </p:nvSpPr>
        <p:spPr>
          <a:xfrm>
            <a:off x="3883300" y="33210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33" name="Google Shape;3633;p315"/>
          <p:cNvSpPr/>
          <p:nvPr/>
        </p:nvSpPr>
        <p:spPr>
          <a:xfrm>
            <a:off x="3951592" y="36059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34" name="Google Shape;3634;p315"/>
          <p:cNvSpPr txBox="1"/>
          <p:nvPr/>
        </p:nvSpPr>
        <p:spPr>
          <a:xfrm>
            <a:off x="3883554" y="35334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3635" name="Google Shape;3635;p315"/>
          <p:cNvCxnSpPr>
            <a:stCxn id="3620" idx="2"/>
            <a:endCxn id="3625" idx="0"/>
          </p:cNvCxnSpPr>
          <p:nvPr/>
        </p:nvCxnSpPr>
        <p:spPr>
          <a:xfrm rot="5400000">
            <a:off x="2906611" y="2289880"/>
            <a:ext cx="669900" cy="836700"/>
          </a:xfrm>
          <a:prstGeom prst="bentConnector3">
            <a:avLst>
              <a:gd fmla="val 50006" name="adj1"/>
            </a:avLst>
          </a:prstGeom>
          <a:noFill/>
          <a:ln cap="flat" cmpd="sng" w="9525">
            <a:solidFill>
              <a:srgbClr val="666666"/>
            </a:solidFill>
            <a:prstDash val="solid"/>
            <a:round/>
            <a:headEnd len="med" w="med" type="none"/>
            <a:tailEnd len="med" w="med" type="triangle"/>
          </a:ln>
        </p:spPr>
      </p:cxnSp>
      <p:sp>
        <p:nvSpPr>
          <p:cNvPr id="3636" name="Google Shape;3636;p315"/>
          <p:cNvSpPr txBox="1"/>
          <p:nvPr/>
        </p:nvSpPr>
        <p:spPr>
          <a:xfrm>
            <a:off x="4748493" y="1701850"/>
            <a:ext cx="23256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3637" name="Google Shape;3637;p315"/>
          <p:cNvSpPr/>
          <p:nvPr/>
        </p:nvSpPr>
        <p:spPr>
          <a:xfrm>
            <a:off x="5483954"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38" name="Google Shape;3638;p315"/>
          <p:cNvSpPr/>
          <p:nvPr/>
        </p:nvSpPr>
        <p:spPr>
          <a:xfrm>
            <a:off x="5552364" y="36012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39" name="Google Shape;3639;p315"/>
          <p:cNvSpPr txBox="1"/>
          <p:nvPr/>
        </p:nvSpPr>
        <p:spPr>
          <a:xfrm>
            <a:off x="5484327" y="35287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40" name="Google Shape;3640;p315"/>
          <p:cNvSpPr/>
          <p:nvPr/>
        </p:nvSpPr>
        <p:spPr>
          <a:xfrm>
            <a:off x="5552619" y="38136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41" name="Google Shape;3641;p315"/>
          <p:cNvSpPr txBox="1"/>
          <p:nvPr/>
        </p:nvSpPr>
        <p:spPr>
          <a:xfrm>
            <a:off x="5484581" y="37411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3642" name="Google Shape;3642;p315"/>
          <p:cNvCxnSpPr>
            <a:stCxn id="3620" idx="2"/>
            <a:endCxn id="3630" idx="0"/>
          </p:cNvCxnSpPr>
          <p:nvPr/>
        </p:nvCxnSpPr>
        <p:spPr>
          <a:xfrm flipH="1" rot="-5400000">
            <a:off x="3707161" y="2326030"/>
            <a:ext cx="669900" cy="7644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3643" name="Google Shape;3643;p315"/>
          <p:cNvSpPr/>
          <p:nvPr/>
        </p:nvSpPr>
        <p:spPr>
          <a:xfrm>
            <a:off x="2350573"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44" name="Google Shape;3644;p315"/>
          <p:cNvSpPr txBox="1"/>
          <p:nvPr/>
        </p:nvSpPr>
        <p:spPr>
          <a:xfrm>
            <a:off x="2282536"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3645" name="Google Shape;3645;p315"/>
          <p:cNvSpPr/>
          <p:nvPr/>
        </p:nvSpPr>
        <p:spPr>
          <a:xfrm>
            <a:off x="3951592" y="38157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46" name="Google Shape;3646;p315"/>
          <p:cNvSpPr txBox="1"/>
          <p:nvPr/>
        </p:nvSpPr>
        <p:spPr>
          <a:xfrm>
            <a:off x="3883554" y="37432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pic>
        <p:nvPicPr>
          <p:cNvPr id="3647" name="Google Shape;3647;p315"/>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1" name="Shape 3651"/>
        <p:cNvGrpSpPr/>
        <p:nvPr/>
      </p:nvGrpSpPr>
      <p:grpSpPr>
        <a:xfrm>
          <a:off x="0" y="0"/>
          <a:ext cx="0" cy="0"/>
          <a:chOff x="0" y="0"/>
          <a:chExt cx="0" cy="0"/>
        </a:xfrm>
      </p:grpSpPr>
      <p:sp>
        <p:nvSpPr>
          <p:cNvPr id="3652" name="Google Shape;3652;p3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3" name="Google Shape;3653;p3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3654" name="Google Shape;3654;p316"/>
          <p:cNvSpPr/>
          <p:nvPr/>
        </p:nvSpPr>
        <p:spPr>
          <a:xfrm>
            <a:off x="2570311" y="1685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3655" name="Google Shape;3655;p316"/>
          <p:cNvSpPr/>
          <p:nvPr/>
        </p:nvSpPr>
        <p:spPr>
          <a:xfrm>
            <a:off x="2683349"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56" name="Google Shape;3656;p316"/>
          <p:cNvSpPr txBox="1"/>
          <p:nvPr/>
        </p:nvSpPr>
        <p:spPr>
          <a:xfrm>
            <a:off x="2615311"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57" name="Google Shape;3657;p316"/>
          <p:cNvSpPr/>
          <p:nvPr/>
        </p:nvSpPr>
        <p:spPr>
          <a:xfrm>
            <a:off x="3683856"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58" name="Google Shape;3658;p316"/>
          <p:cNvSpPr txBox="1"/>
          <p:nvPr/>
        </p:nvSpPr>
        <p:spPr>
          <a:xfrm>
            <a:off x="3615819"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659" name="Google Shape;3659;p316"/>
          <p:cNvSpPr/>
          <p:nvPr/>
        </p:nvSpPr>
        <p:spPr>
          <a:xfrm>
            <a:off x="1628650"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60" name="Google Shape;3660;p316"/>
          <p:cNvSpPr/>
          <p:nvPr/>
        </p:nvSpPr>
        <p:spPr>
          <a:xfrm>
            <a:off x="1697060"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61" name="Google Shape;3661;p316"/>
          <p:cNvSpPr txBox="1"/>
          <p:nvPr/>
        </p:nvSpPr>
        <p:spPr>
          <a:xfrm>
            <a:off x="1629022"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62" name="Google Shape;3662;p316"/>
          <p:cNvSpPr/>
          <p:nvPr/>
        </p:nvSpPr>
        <p:spPr>
          <a:xfrm>
            <a:off x="1697314"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63" name="Google Shape;3663;p316"/>
          <p:cNvSpPr txBox="1"/>
          <p:nvPr/>
        </p:nvSpPr>
        <p:spPr>
          <a:xfrm>
            <a:off x="1629277"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664" name="Google Shape;3664;p316"/>
          <p:cNvSpPr/>
          <p:nvPr/>
        </p:nvSpPr>
        <p:spPr>
          <a:xfrm>
            <a:off x="3120109"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65" name="Google Shape;3665;p316"/>
          <p:cNvSpPr/>
          <p:nvPr/>
        </p:nvSpPr>
        <p:spPr>
          <a:xfrm>
            <a:off x="3188519"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66" name="Google Shape;3666;p316"/>
          <p:cNvSpPr txBox="1"/>
          <p:nvPr/>
        </p:nvSpPr>
        <p:spPr>
          <a:xfrm>
            <a:off x="3120481"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67" name="Google Shape;3667;p316"/>
          <p:cNvSpPr/>
          <p:nvPr/>
        </p:nvSpPr>
        <p:spPr>
          <a:xfrm>
            <a:off x="3188773"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68" name="Google Shape;3668;p316"/>
          <p:cNvSpPr txBox="1"/>
          <p:nvPr/>
        </p:nvSpPr>
        <p:spPr>
          <a:xfrm>
            <a:off x="3120736"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669" name="Google Shape;3669;p316"/>
          <p:cNvSpPr/>
          <p:nvPr/>
        </p:nvSpPr>
        <p:spPr>
          <a:xfrm>
            <a:off x="4721128"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70" name="Google Shape;3670;p316"/>
          <p:cNvSpPr/>
          <p:nvPr/>
        </p:nvSpPr>
        <p:spPr>
          <a:xfrm>
            <a:off x="4789537" y="33934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71" name="Google Shape;3671;p316"/>
          <p:cNvSpPr txBox="1"/>
          <p:nvPr/>
        </p:nvSpPr>
        <p:spPr>
          <a:xfrm>
            <a:off x="4721500" y="33210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72" name="Google Shape;3672;p316"/>
          <p:cNvSpPr/>
          <p:nvPr/>
        </p:nvSpPr>
        <p:spPr>
          <a:xfrm>
            <a:off x="4789792" y="36059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73" name="Google Shape;3673;p316"/>
          <p:cNvSpPr txBox="1"/>
          <p:nvPr/>
        </p:nvSpPr>
        <p:spPr>
          <a:xfrm>
            <a:off x="4721754" y="35334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3674" name="Google Shape;3674;p316"/>
          <p:cNvCxnSpPr>
            <a:stCxn id="3654" idx="2"/>
            <a:endCxn id="3659" idx="0"/>
          </p:cNvCxnSpPr>
          <p:nvPr/>
        </p:nvCxnSpPr>
        <p:spPr>
          <a:xfrm rot="5400000">
            <a:off x="2580061" y="1963330"/>
            <a:ext cx="669900" cy="1489800"/>
          </a:xfrm>
          <a:prstGeom prst="bentConnector3">
            <a:avLst>
              <a:gd fmla="val 49996" name="adj1"/>
            </a:avLst>
          </a:prstGeom>
          <a:noFill/>
          <a:ln cap="flat" cmpd="sng" w="9525">
            <a:solidFill>
              <a:srgbClr val="666666"/>
            </a:solidFill>
            <a:prstDash val="solid"/>
            <a:round/>
            <a:headEnd len="med" w="med" type="none"/>
            <a:tailEnd len="med" w="med" type="triangle"/>
          </a:ln>
        </p:spPr>
      </p:cxnSp>
      <p:cxnSp>
        <p:nvCxnSpPr>
          <p:cNvPr id="3675" name="Google Shape;3675;p316"/>
          <p:cNvCxnSpPr>
            <a:stCxn id="3654" idx="2"/>
            <a:endCxn id="3664" idx="0"/>
          </p:cNvCxnSpPr>
          <p:nvPr/>
        </p:nvCxnSpPr>
        <p:spPr>
          <a:xfrm flipH="1" rot="-5400000">
            <a:off x="3325711" y="2707480"/>
            <a:ext cx="669900" cy="1500"/>
          </a:xfrm>
          <a:prstGeom prst="bentConnector3">
            <a:avLst>
              <a:gd fmla="val 49996" name="adj1"/>
            </a:avLst>
          </a:prstGeom>
          <a:noFill/>
          <a:ln cap="flat" cmpd="sng" w="9525">
            <a:solidFill>
              <a:srgbClr val="666666"/>
            </a:solidFill>
            <a:prstDash val="solid"/>
            <a:round/>
            <a:headEnd len="med" w="med" type="none"/>
            <a:tailEnd len="med" w="med" type="triangle"/>
          </a:ln>
        </p:spPr>
      </p:cxnSp>
      <p:sp>
        <p:nvSpPr>
          <p:cNvPr id="3676" name="Google Shape;3676;p316"/>
          <p:cNvSpPr txBox="1"/>
          <p:nvPr/>
        </p:nvSpPr>
        <p:spPr>
          <a:xfrm>
            <a:off x="4739963" y="1701850"/>
            <a:ext cx="23256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3677" name="Google Shape;3677;p316"/>
          <p:cNvSpPr/>
          <p:nvPr/>
        </p:nvSpPr>
        <p:spPr>
          <a:xfrm>
            <a:off x="6322154"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78" name="Google Shape;3678;p316"/>
          <p:cNvSpPr/>
          <p:nvPr/>
        </p:nvSpPr>
        <p:spPr>
          <a:xfrm>
            <a:off x="6390564" y="36012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79" name="Google Shape;3679;p316"/>
          <p:cNvSpPr txBox="1"/>
          <p:nvPr/>
        </p:nvSpPr>
        <p:spPr>
          <a:xfrm>
            <a:off x="6322527" y="35287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80" name="Google Shape;3680;p316"/>
          <p:cNvSpPr/>
          <p:nvPr/>
        </p:nvSpPr>
        <p:spPr>
          <a:xfrm>
            <a:off x="6390819" y="38136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81" name="Google Shape;3681;p316"/>
          <p:cNvSpPr txBox="1"/>
          <p:nvPr/>
        </p:nvSpPr>
        <p:spPr>
          <a:xfrm>
            <a:off x="6322781" y="37411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3682" name="Google Shape;3682;p316"/>
          <p:cNvCxnSpPr>
            <a:stCxn id="3654" idx="2"/>
            <a:endCxn id="3669" idx="0"/>
          </p:cNvCxnSpPr>
          <p:nvPr/>
        </p:nvCxnSpPr>
        <p:spPr>
          <a:xfrm flipH="1" rot="-5400000">
            <a:off x="4126261" y="1906930"/>
            <a:ext cx="669900" cy="16026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3683" name="Google Shape;3683;p316"/>
          <p:cNvSpPr/>
          <p:nvPr/>
        </p:nvSpPr>
        <p:spPr>
          <a:xfrm>
            <a:off x="1697314"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84" name="Google Shape;3684;p316"/>
          <p:cNvSpPr txBox="1"/>
          <p:nvPr/>
        </p:nvSpPr>
        <p:spPr>
          <a:xfrm>
            <a:off x="1629277"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version=2.0</a:t>
            </a:r>
            <a:endParaRPr sz="800">
              <a:solidFill>
                <a:srgbClr val="FFFFFF"/>
              </a:solidFill>
              <a:latin typeface="Proxima Nova"/>
              <a:ea typeface="Proxima Nova"/>
              <a:cs typeface="Proxima Nova"/>
              <a:sym typeface="Proxima Nova"/>
            </a:endParaRPr>
          </a:p>
        </p:txBody>
      </p:sp>
      <p:sp>
        <p:nvSpPr>
          <p:cNvPr id="3685" name="Google Shape;3685;p316"/>
          <p:cNvSpPr/>
          <p:nvPr/>
        </p:nvSpPr>
        <p:spPr>
          <a:xfrm>
            <a:off x="3188773"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86" name="Google Shape;3686;p316"/>
          <p:cNvSpPr txBox="1"/>
          <p:nvPr/>
        </p:nvSpPr>
        <p:spPr>
          <a:xfrm>
            <a:off x="3120736"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3687" name="Google Shape;3687;p316"/>
          <p:cNvSpPr/>
          <p:nvPr/>
        </p:nvSpPr>
        <p:spPr>
          <a:xfrm>
            <a:off x="4789792" y="38157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88" name="Google Shape;3688;p316"/>
          <p:cNvSpPr txBox="1"/>
          <p:nvPr/>
        </p:nvSpPr>
        <p:spPr>
          <a:xfrm>
            <a:off x="4721754" y="37432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pic>
        <p:nvPicPr>
          <p:cNvPr id="3689" name="Google Shape;3689;p316"/>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3" name="Shape 3693"/>
        <p:cNvGrpSpPr/>
        <p:nvPr/>
      </p:nvGrpSpPr>
      <p:grpSpPr>
        <a:xfrm>
          <a:off x="0" y="0"/>
          <a:ext cx="0" cy="0"/>
          <a:chOff x="0" y="0"/>
          <a:chExt cx="0" cy="0"/>
        </a:xfrm>
      </p:grpSpPr>
      <p:sp>
        <p:nvSpPr>
          <p:cNvPr id="3694" name="Google Shape;3694;p3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5" name="Google Shape;3695;p3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SPLIT TRAFFIC</a:t>
            </a:r>
            <a:endParaRPr/>
          </a:p>
        </p:txBody>
      </p:sp>
      <p:sp>
        <p:nvSpPr>
          <p:cNvPr id="3696" name="Google Shape;3696;p317"/>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3697" name="Google Shape;3697;p317"/>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3698" name="Google Shape;3698;p317"/>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3699" name="Google Shape;3699;p317"/>
          <p:cNvCxnSpPr>
            <a:stCxn id="3696" idx="2"/>
            <a:endCxn id="3697"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3700" name="Google Shape;3700;p317"/>
          <p:cNvCxnSpPr>
            <a:stCxn id="3696" idx="2"/>
            <a:endCxn id="3698"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3701" name="Google Shape;3701;p317"/>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3702" name="Google Shape;3702;p317"/>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3703" name="Google Shape;3703;p317"/>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3704" name="Google Shape;3704;p317"/>
          <p:cNvCxnSpPr>
            <a:stCxn id="3701" idx="2"/>
            <a:endCxn id="3702"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3705" name="Google Shape;3705;p317"/>
          <p:cNvCxnSpPr>
            <a:stCxn id="3701" idx="2"/>
            <a:endCxn id="3703"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3706" name="Google Shape;3706;p317"/>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3707" name="Google Shape;3707;p317"/>
          <p:cNvCxnSpPr>
            <a:stCxn id="3706" idx="2"/>
            <a:endCxn id="3696"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3708" name="Google Shape;3708;p317"/>
          <p:cNvCxnSpPr>
            <a:stCxn id="3706" idx="2"/>
            <a:endCxn id="3701"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3709" name="Google Shape;3709;p317"/>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3710" name="Google Shape;3710;p317"/>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3711" name="Google Shape;3711;p317"/>
          <p:cNvSpPr txBox="1"/>
          <p:nvPr>
            <p:ph idx="1"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2000"/>
              <a:t>Split Traffic Between Multiple Services For A/B Testing, Blue/Green and Canary Deployments</a:t>
            </a:r>
            <a:endParaRPr sz="2000"/>
          </a:p>
        </p:txBody>
      </p:sp>
      <p:pic>
        <p:nvPicPr>
          <p:cNvPr id="3712" name="Google Shape;3712;p317"/>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3713" name="Google Shape;3713;p317"/>
          <p:cNvCxnSpPr>
            <a:stCxn id="3712" idx="2"/>
            <a:endCxn id="3706"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pic>
        <p:nvPicPr>
          <p:cNvPr id="3714" name="Google Shape;3714;p317"/>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